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36" r:id="rId3"/>
    <p:sldId id="341" r:id="rId4"/>
    <p:sldId id="326" r:id="rId5"/>
    <p:sldId id="351" r:id="rId6"/>
    <p:sldId id="412" r:id="rId7"/>
    <p:sldId id="344" r:id="rId8"/>
  </p:sldIdLst>
  <p:sldSz cx="10693400" cy="7561263"/>
  <p:notesSz cx="6791325" cy="9872663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E"/>
    <a:srgbClr val="D0D8E8"/>
    <a:srgbClr val="4F81BD"/>
    <a:srgbClr val="802723"/>
    <a:srgbClr val="D0AFA0"/>
    <a:srgbClr val="8A8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0" autoAdjust="0"/>
  </p:normalViewPr>
  <p:slideViewPr>
    <p:cSldViewPr>
      <p:cViewPr varScale="1">
        <p:scale>
          <a:sx n="105" d="100"/>
          <a:sy n="105" d="100"/>
        </p:scale>
        <p:origin x="1266" y="102"/>
      </p:cViewPr>
      <p:guideLst>
        <p:guide orient="horz" pos="256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DD74F-A3C8-49F5-A344-164345000985}" type="datetimeFigureOut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39775"/>
            <a:ext cx="52355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20E891-5992-4B6C-A80E-B2B9259D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10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7"/>
          <p:cNvSpPr/>
          <p:nvPr userDrawn="1"/>
        </p:nvSpPr>
        <p:spPr>
          <a:xfrm>
            <a:off x="5076825" y="0"/>
            <a:ext cx="53975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12"/>
          <p:cNvSpPr/>
          <p:nvPr userDrawn="1"/>
        </p:nvSpPr>
        <p:spPr>
          <a:xfrm>
            <a:off x="0" y="1311275"/>
            <a:ext cx="10693400" cy="1793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15"/>
          <p:cNvSpPr/>
          <p:nvPr userDrawn="1"/>
        </p:nvSpPr>
        <p:spPr>
          <a:xfrm>
            <a:off x="0" y="2257425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0" y="32146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7"/>
          <p:cNvSpPr/>
          <p:nvPr userDrawn="1"/>
        </p:nvSpPr>
        <p:spPr>
          <a:xfrm>
            <a:off x="0" y="41544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8"/>
          <p:cNvSpPr/>
          <p:nvPr userDrawn="1"/>
        </p:nvSpPr>
        <p:spPr>
          <a:xfrm>
            <a:off x="0" y="51196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19"/>
          <p:cNvSpPr/>
          <p:nvPr userDrawn="1"/>
        </p:nvSpPr>
        <p:spPr>
          <a:xfrm>
            <a:off x="0" y="60594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20"/>
          <p:cNvSpPr/>
          <p:nvPr userDrawn="1"/>
        </p:nvSpPr>
        <p:spPr>
          <a:xfrm>
            <a:off x="1941513" y="0"/>
            <a:ext cx="179387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21"/>
          <p:cNvSpPr/>
          <p:nvPr userDrawn="1"/>
        </p:nvSpPr>
        <p:spPr>
          <a:xfrm>
            <a:off x="3517900" y="0"/>
            <a:ext cx="179388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22"/>
          <p:cNvSpPr/>
          <p:nvPr userDrawn="1"/>
        </p:nvSpPr>
        <p:spPr>
          <a:xfrm>
            <a:off x="7013575" y="0"/>
            <a:ext cx="179388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23"/>
          <p:cNvSpPr/>
          <p:nvPr userDrawn="1"/>
        </p:nvSpPr>
        <p:spPr>
          <a:xfrm>
            <a:off x="8589963" y="1588"/>
            <a:ext cx="180975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75FC-6AD3-47AF-AAAE-7AD2E04B5717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C809-A1F5-49E7-96B4-CEBD2F585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2B13-5233-4852-9A03-BCEDB274D148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225D-4B31-4FB6-803E-5AFA50219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10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7"/>
          <p:cNvSpPr/>
          <p:nvPr userDrawn="1"/>
        </p:nvSpPr>
        <p:spPr>
          <a:xfrm>
            <a:off x="5076825" y="0"/>
            <a:ext cx="53975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12"/>
          <p:cNvSpPr/>
          <p:nvPr userDrawn="1"/>
        </p:nvSpPr>
        <p:spPr>
          <a:xfrm>
            <a:off x="0" y="1311275"/>
            <a:ext cx="10693400" cy="1793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15"/>
          <p:cNvSpPr/>
          <p:nvPr userDrawn="1"/>
        </p:nvSpPr>
        <p:spPr>
          <a:xfrm>
            <a:off x="0" y="2257425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16"/>
          <p:cNvSpPr/>
          <p:nvPr userDrawn="1"/>
        </p:nvSpPr>
        <p:spPr>
          <a:xfrm>
            <a:off x="0" y="32146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17"/>
          <p:cNvSpPr/>
          <p:nvPr userDrawn="1"/>
        </p:nvSpPr>
        <p:spPr>
          <a:xfrm>
            <a:off x="0" y="41544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18"/>
          <p:cNvSpPr/>
          <p:nvPr userDrawn="1"/>
        </p:nvSpPr>
        <p:spPr>
          <a:xfrm>
            <a:off x="0" y="51196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19"/>
          <p:cNvSpPr/>
          <p:nvPr userDrawn="1"/>
        </p:nvSpPr>
        <p:spPr>
          <a:xfrm>
            <a:off x="0" y="60594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20"/>
          <p:cNvSpPr/>
          <p:nvPr userDrawn="1"/>
        </p:nvSpPr>
        <p:spPr>
          <a:xfrm>
            <a:off x="1941513" y="0"/>
            <a:ext cx="179387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21"/>
          <p:cNvSpPr/>
          <p:nvPr userDrawn="1"/>
        </p:nvSpPr>
        <p:spPr>
          <a:xfrm>
            <a:off x="3517900" y="0"/>
            <a:ext cx="179388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22"/>
          <p:cNvSpPr/>
          <p:nvPr userDrawn="1"/>
        </p:nvSpPr>
        <p:spPr>
          <a:xfrm>
            <a:off x="7013575" y="0"/>
            <a:ext cx="179388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23"/>
          <p:cNvSpPr/>
          <p:nvPr userDrawn="1"/>
        </p:nvSpPr>
        <p:spPr>
          <a:xfrm>
            <a:off x="8589963" y="1588"/>
            <a:ext cx="180975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 userDrawn="1"/>
        </p:nvSpPr>
        <p:spPr>
          <a:xfrm>
            <a:off x="0" y="0"/>
            <a:ext cx="9163050" cy="131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Проекты\2017_04_23 Общая\work\logo.-avatarka.-dzhipeg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0000"/>
            <a:grayscl/>
          </a:blip>
          <a:srcRect/>
          <a:stretch>
            <a:fillRect/>
          </a:stretch>
        </p:blipFill>
        <p:spPr bwMode="auto">
          <a:xfrm>
            <a:off x="9450388" y="396875"/>
            <a:ext cx="86518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883775" y="7008813"/>
            <a:ext cx="647700" cy="401637"/>
          </a:xfrm>
        </p:spPr>
        <p:txBody>
          <a:bodyPr/>
          <a:lstStyle>
            <a:lvl1pPr>
              <a:defRPr smtClean="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18E8BA-6A21-4668-B8C0-EB5846D6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7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4721-8534-42D1-AB23-E5519AE37ADD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993B-149B-4C69-AA2F-D3DF1A079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945F-B2DB-4687-9FDE-3981F325ED3F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AE1C-441E-4E3E-BB93-819E45F6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EDF3-4A6A-4098-BED1-274419CE255E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B161-36D7-4DAA-ACC4-50F23902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AA14-ADA5-4F99-B9B7-7F50A765C804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3421-5F46-4C68-8A70-CB6AB0024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3883-C38D-4096-BEB6-A5F0DD551104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6377-B5F1-4523-ADC7-92339F582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A6BE-E169-47B0-B37B-132BEF9758C5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B69-E078-46B6-AC2B-82C0E55DC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77C9-28C4-498D-B184-C47FB24AC477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AE6F-9220-43D1-AE03-6834167D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951D-128D-41AD-8089-4904557552CA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0C08-2178-4F72-A505-DFBE129B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7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E91E-34B5-4DF2-A1E1-B69FCCA6CC48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79AA-AC74-4E31-9B18-3185478EA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1C84-E00C-4FB2-9A38-DF630B13030C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D752-1C94-4B0E-9814-C2BFE343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6A25-5FCD-431C-8543-98E2A2122DB8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6004-3660-4280-9DB5-915E56DF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3076-D30A-485D-8DC7-1B1AC589447C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6DF2-1D73-4253-B864-C27FA5D87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DD24-F49F-4586-8EE6-A0E34DF29D9C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3607-CED4-42EC-8692-4D0FA921E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3B66-8D74-41FF-A046-C548C44BB4E9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71F1-FCEA-4E57-9BA7-FBDABF34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9CE0B-1A5F-4586-9062-F73269C9C19B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651696-4AF0-430E-9761-FD000B15E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hf hdr="0" ft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D1C0C-A2B8-4263-8249-EF6BC28AB6F7}" type="datetime1">
              <a:rPr lang="ru-RU"/>
              <a:pPr>
                <a:defRPr/>
              </a:pPr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D53B5-C86A-472A-94A4-A6CF2D39B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hf hdr="0" ft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10" Type="http://schemas.openxmlformats.org/officeDocument/2006/relationships/image" Target="../media/image9.jpe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6"/>
          <p:cNvSpPr>
            <a:spLocks noChangeArrowheads="1"/>
          </p:cNvSpPr>
          <p:nvPr/>
        </p:nvSpPr>
        <p:spPr bwMode="auto">
          <a:xfrm>
            <a:off x="1390650" y="3333750"/>
            <a:ext cx="91630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8A8A89"/>
                </a:solidFill>
              </a:rPr>
              <a:t>РЕГИОНАЛЬНЫЙ ЦЕНТР ИНЖИНИРИНГА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46100" y="6238875"/>
            <a:ext cx="9682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7" name="Группа 7"/>
          <p:cNvGrpSpPr>
            <a:grpSpLocks/>
          </p:cNvGrpSpPr>
          <p:nvPr/>
        </p:nvGrpSpPr>
        <p:grpSpPr bwMode="auto">
          <a:xfrm>
            <a:off x="666750" y="274638"/>
            <a:ext cx="503238" cy="881062"/>
            <a:chOff x="2455696" y="1767227"/>
            <a:chExt cx="1245504" cy="2177298"/>
          </a:xfrm>
        </p:grpSpPr>
        <p:sp>
          <p:nvSpPr>
            <p:cNvPr id="9" name="Овал 8"/>
            <p:cNvSpPr/>
            <p:nvPr/>
          </p:nvSpPr>
          <p:spPr>
            <a:xfrm>
              <a:off x="2938968" y="2634222"/>
              <a:ext cx="612929" cy="615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459626" y="2414531"/>
              <a:ext cx="1202283" cy="1212227"/>
            </a:xfrm>
            <a:custGeom>
              <a:avLst/>
              <a:gdLst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148167 h 1361017"/>
                <a:gd name="connsiteX1" fmla="*/ 6350 w 1398587"/>
                <a:gd name="connsiteY1" fmla="*/ 151342 h 1361017"/>
                <a:gd name="connsiteX2" fmla="*/ 0 w 1398587"/>
                <a:gd name="connsiteY2" fmla="*/ 1361017 h 1361017"/>
                <a:gd name="connsiteX3" fmla="*/ 1196975 w 1398587"/>
                <a:gd name="connsiteY3" fmla="*/ 1040342 h 1361017"/>
                <a:gd name="connsiteX4" fmla="*/ 1200150 w 1398587"/>
                <a:gd name="connsiteY4" fmla="*/ 148167 h 1361017"/>
                <a:gd name="connsiteX0" fmla="*/ 1200150 w 1398587"/>
                <a:gd name="connsiteY0" fmla="*/ 0 h 1212850"/>
                <a:gd name="connsiteX1" fmla="*/ 6350 w 1398587"/>
                <a:gd name="connsiteY1" fmla="*/ 3175 h 1212850"/>
                <a:gd name="connsiteX2" fmla="*/ 0 w 1398587"/>
                <a:gd name="connsiteY2" fmla="*/ 1212850 h 1212850"/>
                <a:gd name="connsiteX3" fmla="*/ 1196975 w 1398587"/>
                <a:gd name="connsiteY3" fmla="*/ 892175 h 1212850"/>
                <a:gd name="connsiteX4" fmla="*/ 1200150 w 1398587"/>
                <a:gd name="connsiteY4" fmla="*/ 0 h 1212850"/>
                <a:gd name="connsiteX0" fmla="*/ 1200150 w 1200150"/>
                <a:gd name="connsiteY0" fmla="*/ 0 h 1212850"/>
                <a:gd name="connsiteX1" fmla="*/ 6350 w 1200150"/>
                <a:gd name="connsiteY1" fmla="*/ 3175 h 1212850"/>
                <a:gd name="connsiteX2" fmla="*/ 0 w 1200150"/>
                <a:gd name="connsiteY2" fmla="*/ 1212850 h 1212850"/>
                <a:gd name="connsiteX3" fmla="*/ 1196975 w 1200150"/>
                <a:gd name="connsiteY3" fmla="*/ 892175 h 1212850"/>
                <a:gd name="connsiteX4" fmla="*/ 1200150 w 1200150"/>
                <a:gd name="connsiteY4" fmla="*/ 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50" h="1212850">
                  <a:moveTo>
                    <a:pt x="1200150" y="0"/>
                  </a:moveTo>
                  <a:lnTo>
                    <a:pt x="6350" y="3175"/>
                  </a:lnTo>
                  <a:cubicBezTo>
                    <a:pt x="4233" y="406400"/>
                    <a:pt x="2117" y="809625"/>
                    <a:pt x="0" y="1212850"/>
                  </a:cubicBezTo>
                  <a:lnTo>
                    <a:pt x="1196975" y="892175"/>
                  </a:lnTo>
                  <a:cubicBezTo>
                    <a:pt x="1198033" y="594783"/>
                    <a:pt x="1199092" y="297392"/>
                    <a:pt x="1200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9" name="Picture 2" descr="D:\Проекты\_ЯО\2017_05_17 Меры\work\0330866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r="55116"/>
            <a:stretch>
              <a:fillRect/>
            </a:stretch>
          </p:blipFill>
          <p:spPr bwMode="auto">
            <a:xfrm>
              <a:off x="2455696" y="1767227"/>
              <a:ext cx="1245504" cy="217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243013" y="641350"/>
            <a:ext cx="2590800" cy="3381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Ярославская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область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50" y="6367463"/>
            <a:ext cx="9777413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4305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2024 год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30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19"/>
          <a:stretch>
            <a:fillRect/>
          </a:stretch>
        </p:blipFill>
        <p:spPr bwMode="auto">
          <a:xfrm>
            <a:off x="4625975" y="1836738"/>
            <a:ext cx="2689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D:\Проекты\2017_04_23 Общая\work\logo.-avatarka.-dzhipe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8188" y="496888"/>
            <a:ext cx="6000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5"/>
          <p:cNvPicPr>
            <a:picLocks noChangeAspect="1"/>
          </p:cNvPicPr>
          <p:nvPr/>
        </p:nvPicPr>
        <p:blipFill>
          <a:blip r:embed="rId5"/>
          <a:srcRect l="72050"/>
          <a:stretch>
            <a:fillRect/>
          </a:stretch>
        </p:blipFill>
        <p:spPr bwMode="auto">
          <a:xfrm>
            <a:off x="306388" y="1501775"/>
            <a:ext cx="20907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6250" y="496888"/>
            <a:ext cx="8604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1600" y="500063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1763" y="500063"/>
            <a:ext cx="13112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8275" y="500063"/>
            <a:ext cx="7985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46"/>
          <p:cNvSpPr>
            <a:spLocks noChangeArrowheads="1"/>
          </p:cNvSpPr>
          <p:nvPr/>
        </p:nvSpPr>
        <p:spPr bwMode="auto">
          <a:xfrm>
            <a:off x="1735138" y="4303713"/>
            <a:ext cx="777716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/>
              <a:t>Предоставление субъектам МСП услуг по разработке и реализации проектов модернизации, технического перевооружения и (или) создания новых производств</a:t>
            </a:r>
          </a:p>
        </p:txBody>
      </p:sp>
      <p:sp>
        <p:nvSpPr>
          <p:cNvPr id="27650" name="Прямоугольник 47"/>
          <p:cNvSpPr>
            <a:spLocks noChangeArrowheads="1"/>
          </p:cNvSpPr>
          <p:nvPr/>
        </p:nvSpPr>
        <p:spPr bwMode="auto">
          <a:xfrm>
            <a:off x="1735138" y="5124450"/>
            <a:ext cx="79200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/>
              <a:t>Предоставление инженерно-консультационных, проектно-конструкторских и расчетно-аналитических услуг для СМиСП</a:t>
            </a:r>
          </a:p>
        </p:txBody>
      </p:sp>
      <p:sp>
        <p:nvSpPr>
          <p:cNvPr id="27651" name="Прямоугольник 48"/>
          <p:cNvSpPr>
            <a:spLocks noChangeArrowheads="1"/>
          </p:cNvSpPr>
          <p:nvPr/>
        </p:nvSpPr>
        <p:spPr bwMode="auto">
          <a:xfrm>
            <a:off x="1735138" y="6054725"/>
            <a:ext cx="799306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/>
              <a:t>Выявление инжиниринговых компаний и индивидуальных предпринимателей, выполняющих работы или оказывающих услуги, которые необходимы для достижения целей деятельности РЦИ, и ведение банка данных таких компаний и индивидуальных предпринимателей</a:t>
            </a:r>
          </a:p>
        </p:txBody>
      </p:sp>
      <p:sp>
        <p:nvSpPr>
          <p:cNvPr id="27652" name="Прямоугольник 15"/>
          <p:cNvSpPr>
            <a:spLocks noChangeArrowheads="1"/>
          </p:cNvSpPr>
          <p:nvPr/>
        </p:nvSpPr>
        <p:spPr bwMode="auto">
          <a:xfrm>
            <a:off x="3786188" y="1827213"/>
            <a:ext cx="61690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8A8A89"/>
                </a:solidFill>
              </a:rPr>
              <a:t>Создание центра компетенций, призванного сформировать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8A8A89"/>
                </a:solidFill>
              </a:rPr>
              <a:t>в регионе инфраструктуру инжиниринга и облегчить доступ предприятий малого и среднего бизнеса к новым технологиям, модернизации и техническому перевооружению, повысить уровень технологической готовности СМиСП, развить систему инжинирингового аутсорсинга.</a:t>
            </a:r>
          </a:p>
        </p:txBody>
      </p:sp>
      <p:pic>
        <p:nvPicPr>
          <p:cNvPr id="27653" name="Picture 2" descr="D:\Проекты\ЯО\2017_05_12 Коорд совет\work\goal1600.png"/>
          <p:cNvPicPr>
            <a:picLocks noChangeAspect="1" noChangeArrowheads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792163" y="1982788"/>
            <a:ext cx="8874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752600" y="2049463"/>
            <a:ext cx="18240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0AFA0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D0AFA0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en-US" sz="2400" b="1" dirty="0">
                <a:solidFill>
                  <a:srgbClr val="D0AF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D0AF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632200" y="1763713"/>
            <a:ext cx="0" cy="1360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90588" y="4265613"/>
            <a:ext cx="742950" cy="742950"/>
          </a:xfrm>
          <a:prstGeom prst="ellipse">
            <a:avLst/>
          </a:prstGeom>
          <a:solidFill>
            <a:srgbClr val="D0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81063" y="5173663"/>
            <a:ext cx="742950" cy="742950"/>
          </a:xfrm>
          <a:prstGeom prst="ellipse">
            <a:avLst/>
          </a:prstGeom>
          <a:solidFill>
            <a:srgbClr val="D0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79475" y="6091238"/>
            <a:ext cx="742950" cy="742950"/>
          </a:xfrm>
          <a:prstGeom prst="ellipse">
            <a:avLst/>
          </a:prstGeom>
          <a:solidFill>
            <a:srgbClr val="D0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4213" y="3636963"/>
            <a:ext cx="67183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0AFA0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 РЦИ</a:t>
            </a:r>
            <a:r>
              <a:rPr lang="en-US" sz="1800" b="1" dirty="0">
                <a:solidFill>
                  <a:srgbClr val="D0AF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800" b="1" dirty="0">
              <a:solidFill>
                <a:srgbClr val="D0AF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0" name="Picture 2" descr="D:\Проекты\_ЯО\2017_07_04 РЦИ\work\search.png"/>
          <p:cNvPicPr>
            <a:picLocks noChangeAspect="1" noChangeArrowheads="1"/>
          </p:cNvPicPr>
          <p:nvPr/>
        </p:nvPicPr>
        <p:blipFill>
          <a:blip r:embed="rId3"/>
          <a:srcRect l="13100" t="6915" r="12665" b="23216"/>
          <a:stretch>
            <a:fillRect/>
          </a:stretch>
        </p:blipFill>
        <p:spPr bwMode="auto">
          <a:xfrm>
            <a:off x="1047750" y="6259513"/>
            <a:ext cx="4111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3" descr="D:\Проекты\_ЯО\2017_07_04 РЦИ\work\consult.png"/>
          <p:cNvPicPr>
            <a:picLocks noChangeAspect="1" noChangeArrowheads="1"/>
          </p:cNvPicPr>
          <p:nvPr/>
        </p:nvPicPr>
        <p:blipFill>
          <a:blip r:embed="rId4"/>
          <a:srcRect l="4367" r="3932" b="14574"/>
          <a:stretch>
            <a:fillRect/>
          </a:stretch>
        </p:blipFill>
        <p:spPr bwMode="auto">
          <a:xfrm>
            <a:off x="1041400" y="4460875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" descr="D:\Проекты\_ЯО\2017_07_04 РЦИ\work\engenier.png"/>
          <p:cNvPicPr>
            <a:picLocks noChangeAspect="1" noChangeArrowheads="1"/>
          </p:cNvPicPr>
          <p:nvPr/>
        </p:nvPicPr>
        <p:blipFill>
          <a:blip r:embed="rId5"/>
          <a:srcRect l="4367" t="6915" r="3932" b="18851"/>
          <a:stretch>
            <a:fillRect/>
          </a:stretch>
        </p:blipFill>
        <p:spPr bwMode="auto">
          <a:xfrm>
            <a:off x="1009650" y="5345113"/>
            <a:ext cx="4730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Box 20"/>
          <p:cNvSpPr txBox="1">
            <a:spLocks noChangeArrowheads="1"/>
          </p:cNvSpPr>
          <p:nvPr/>
        </p:nvSpPr>
        <p:spPr bwMode="auto">
          <a:xfrm>
            <a:off x="433388" y="458788"/>
            <a:ext cx="39766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000"/>
              <a:t>РЕГИОНАЛЬНЫЙ ЦЕНТР </a:t>
            </a:r>
          </a:p>
          <a:p>
            <a:r>
              <a:rPr lang="ru-RU" sz="2000"/>
              <a:t>ИНЖИНИРИНГА</a:t>
            </a:r>
          </a:p>
        </p:txBody>
      </p:sp>
      <p:pic>
        <p:nvPicPr>
          <p:cNvPr id="27664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6013" y="455613"/>
            <a:ext cx="860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61363" y="458788"/>
            <a:ext cx="1760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1525" y="458788"/>
            <a:ext cx="13112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Рисунок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8038" y="458788"/>
            <a:ext cx="7969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433388" y="458788"/>
            <a:ext cx="6208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000"/>
              <a:t>УСЛУГИ РЦИ</a:t>
            </a:r>
            <a:endParaRPr lang="ru-RU" sz="2000">
              <a:solidFill>
                <a:srgbClr val="9C674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06838" y="1030288"/>
          <a:ext cx="6356350" cy="253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60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800" baseline="0" dirty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 ИНЖЕНЕРНЫЕ УСЛУГИ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индекса технологической готовности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в разработке программ модернизации / технического перевооружения / реконструкции производства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в составлении бизнес-планов / ТЭО / инвестиционных меморандумов для инвестиционных проектов предприятий МСП</a:t>
                      </a:r>
                      <a:endParaRPr lang="ru-RU" sz="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потенциала предприятия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в проведении сертификации, декларировании, аттестации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738188" y="1476377"/>
            <a:ext cx="2952328" cy="161743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738188" y="5062032"/>
            <a:ext cx="2952328" cy="196351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738188" y="3093814"/>
            <a:ext cx="2952328" cy="1968218"/>
          </a:xfrm>
          <a:prstGeom prst="rect">
            <a:avLst/>
          </a:prstGeom>
        </p:spPr>
      </p:pic>
      <p:sp>
        <p:nvSpPr>
          <p:cNvPr id="28695" name="TextBox 1"/>
          <p:cNvSpPr txBox="1">
            <a:spLocks noChangeArrowheads="1"/>
          </p:cNvSpPr>
          <p:nvPr/>
        </p:nvSpPr>
        <p:spPr bwMode="auto">
          <a:xfrm>
            <a:off x="4122738" y="6983413"/>
            <a:ext cx="6265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Услуги оказываются на льготных условиях - 10% от рыночной стоимости</a:t>
            </a:r>
          </a:p>
        </p:txBody>
      </p:sp>
      <p:pic>
        <p:nvPicPr>
          <p:cNvPr id="28696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7488" y="341313"/>
            <a:ext cx="8604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2838" y="344488"/>
            <a:ext cx="1760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1413" y="344488"/>
            <a:ext cx="13128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9513" y="344488"/>
            <a:ext cx="7969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433388" y="458788"/>
            <a:ext cx="6208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000"/>
              <a:t>УСЛУГИ РЦИ</a:t>
            </a:r>
            <a:endParaRPr lang="ru-RU" sz="2000">
              <a:solidFill>
                <a:srgbClr val="9C674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82650" y="1476375"/>
          <a:ext cx="5184775" cy="4291013"/>
        </p:xfrm>
        <a:graphic>
          <a:graphicData uri="http://schemas.openxmlformats.org/drawingml/2006/table">
            <a:tbl>
              <a:tblPr/>
              <a:tblGrid>
                <a:gridCol w="43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C674E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ИНЖЕНЕРНЫЕ УСЛУГИ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конструкции узлов и деталей по заданию заказчика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конструкции узлов деталей по заданию заказчика, изготовление опытных образцов промышленных изделий, технологического оборудования, отдельных узлов и деталей, оснастки производственного оборудования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управляющих программ, алгоритмов обработки узлов и деталей, включая их улучшение и оптимизацию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и моделирование процессов обработки узлов и деталей, включая их оптимизацию</a:t>
                      </a:r>
                      <a:endParaRPr kumimoji="0" 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Подбор инструментов и оптимизация технологических процессов деталей и узлов по требованию заказчика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Автоматизация технологических процессов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8A8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Цифровизация. Внедрение автоматизированной системы управления производством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8789" y="1476375"/>
            <a:ext cx="2999517" cy="1986130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8788" y="3462505"/>
            <a:ext cx="2999518" cy="1683728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8788" y="5146233"/>
            <a:ext cx="2999518" cy="1596299"/>
          </a:xfrm>
          <a:prstGeom prst="rect">
            <a:avLst/>
          </a:prstGeom>
        </p:spPr>
      </p:pic>
      <p:sp>
        <p:nvSpPr>
          <p:cNvPr id="29725" name="TextBox 11"/>
          <p:cNvSpPr txBox="1">
            <a:spLocks noChangeArrowheads="1"/>
          </p:cNvSpPr>
          <p:nvPr/>
        </p:nvSpPr>
        <p:spPr bwMode="auto">
          <a:xfrm>
            <a:off x="896938" y="6135688"/>
            <a:ext cx="5026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Услуги оказываются на льготных условиях - 25</a:t>
            </a:r>
            <a:r>
              <a:rPr lang="en-US" sz="1400"/>
              <a:t>%</a:t>
            </a:r>
            <a:r>
              <a:rPr lang="ru-RU" sz="1400"/>
              <a:t> от рыночной стоимости</a:t>
            </a:r>
          </a:p>
        </p:txBody>
      </p:sp>
      <p:pic>
        <p:nvPicPr>
          <p:cNvPr id="29726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9388" y="347663"/>
            <a:ext cx="8620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4738" y="352425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4900" y="352425"/>
            <a:ext cx="131127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1413" y="352425"/>
            <a:ext cx="7985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5"/>
          <p:cNvSpPr>
            <a:spLocks noChangeArrowheads="1"/>
          </p:cNvSpPr>
          <p:nvPr/>
        </p:nvSpPr>
        <p:spPr bwMode="auto">
          <a:xfrm>
            <a:off x="2393950" y="1074738"/>
            <a:ext cx="698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8A8A89"/>
                </a:solidFill>
              </a:rPr>
              <a:t>Открытие нового направления РЦИ – участка по изготовлению единичных деталей, прототипов и мелкосерийных партий продукции.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322513" y="1074738"/>
            <a:ext cx="0" cy="485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527300" y="1535113"/>
            <a:ext cx="6718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104305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ОСНОВНЫЕ ХАРАКТЕРИСТИКИ ОБОРУДОВАНИЯ РЦИ</a:t>
            </a:r>
          </a:p>
        </p:txBody>
      </p:sp>
      <p:sp>
        <p:nvSpPr>
          <p:cNvPr id="30724" name="TextBox 20"/>
          <p:cNvSpPr txBox="1">
            <a:spLocks noChangeArrowheads="1"/>
          </p:cNvSpPr>
          <p:nvPr/>
        </p:nvSpPr>
        <p:spPr bwMode="auto">
          <a:xfrm>
            <a:off x="433388" y="458788"/>
            <a:ext cx="77930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000"/>
              <a:t>РЕГИОНАЛЬНЫЙ ЦЕНТР </a:t>
            </a:r>
          </a:p>
          <a:p>
            <a:r>
              <a:rPr lang="ru-RU" sz="2000"/>
              <a:t>ИНЖИНИРИНГА</a:t>
            </a:r>
          </a:p>
        </p:txBody>
      </p:sp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684213" y="1074738"/>
            <a:ext cx="1458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C674E"/>
                </a:solidFill>
              </a:rPr>
              <a:t>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3388" y="1804988"/>
          <a:ext cx="10026650" cy="5543550"/>
        </p:xfrm>
        <a:graphic>
          <a:graphicData uri="http://schemas.openxmlformats.org/drawingml/2006/table">
            <a:tbl>
              <a:tblPr/>
              <a:tblGrid>
                <a:gridCol w="333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оборудования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Характеристики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Стоимость нормо-часа, рубль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8">
                <a:tc rowSpan="5"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3-осевой вертикально-фрезерный центр с ЧПУ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одновременно управляемых осей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Размеры стола,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790 × 560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Максимальная мощность на шпинделе, кВт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Максимальная частота вращения шпинделя, об/мин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Точность позиционирования суппорта,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0,006</a:t>
                      </a: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5-осевой вертикально-фрезерный центр с ЧПУ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одновременно управляемых осей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Диаметр стола,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Максимальная мощность на шпинделе, кВт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Максимальная частота вращения шпинделя, об/мин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Точность позиционирования суппорта,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±0,0050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Повторяемость позиционирования суппорта,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±0,0025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96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Токарный центр с фрезерной функцией и с противошпинделем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Макс. диаметр заготовки над станиной, 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Макс. диаметр заготовки над суппортом,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Макс. длина точения,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Частота вращения шпинделя, об/мин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Мощность двигателя главного шпинделя, (пост./30мин.), кВт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18,5/22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одновременно управляемых осей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Мощность двигателя приводного инструмента, (пост./30мин.), кВт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3,7/5,5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Частота вращения приводных позиций, об/мин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9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Электроэрозионный проволочно-вырезной станок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Размеры рабочего стола,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640х450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Размер рабочей ванны, 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830х730х460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Наилучшая шероховатость, HFS - Ra, мкм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Достижимая точность на детали, мкм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+/- 2,0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осей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159" marR="311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30817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2425" y="354013"/>
            <a:ext cx="8620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357188"/>
            <a:ext cx="1760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8" y="357188"/>
            <a:ext cx="13112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0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6038" y="357188"/>
            <a:ext cx="7969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:\Проекты\2017_04_23 Общая\work\logo.-avatarka.-dzhi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363" y="3135313"/>
            <a:ext cx="600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16"/>
          <p:cNvSpPr>
            <a:spLocks noChangeArrowheads="1"/>
          </p:cNvSpPr>
          <p:nvPr/>
        </p:nvSpPr>
        <p:spPr bwMode="auto">
          <a:xfrm>
            <a:off x="1735138" y="3060700"/>
            <a:ext cx="3600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ГБУ ЯО «КОРПОРАЦИЯ РАЗВИТИЯ МСП (БИЗНЕС-ИНКУБАТОР)»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22363" y="3873500"/>
            <a:ext cx="3687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6" name="Picture 2" descr="D:\Проекты\2017_04_18\work\office-phone-icon--25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223963" y="4940300"/>
            <a:ext cx="2222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D:\Проекты\_ЯО\2017_05_17 Меры\work\marker-for-a-pin-point-location-map_211213.pn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1181100" y="4349750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22"/>
          <p:cNvSpPr>
            <a:spLocks noChangeArrowheads="1"/>
          </p:cNvSpPr>
          <p:nvPr/>
        </p:nvSpPr>
        <p:spPr bwMode="auto">
          <a:xfrm>
            <a:off x="1101725" y="5565775"/>
            <a:ext cx="46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8A8A89"/>
                </a:solidFill>
                <a:sym typeface="Wingdings" pitchFamily="2" charset="2"/>
              </a:rPr>
              <a:t></a:t>
            </a:r>
            <a:endParaRPr lang="ru-RU" sz="1800" b="1"/>
          </a:p>
        </p:txBody>
      </p:sp>
      <p:pic>
        <p:nvPicPr>
          <p:cNvPr id="54279" name="Picture 4" descr="D:\Проекты\2017_04_18\work\584856a0e0bb315b0f7675a9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1181100" y="6234113"/>
            <a:ext cx="30321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482725" y="4870450"/>
            <a:ext cx="1838325" cy="369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4852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33-33-36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Прямоугольник 25"/>
          <p:cNvSpPr>
            <a:spLocks noChangeArrowheads="1"/>
          </p:cNvSpPr>
          <p:nvPr/>
        </p:nvSpPr>
        <p:spPr bwMode="auto">
          <a:xfrm>
            <a:off x="1482725" y="6153150"/>
            <a:ext cx="226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  <a:r>
              <a:rPr lang="en-US" sz="1800"/>
              <a:t>info@corpmsp76.ru</a:t>
            </a:r>
            <a:endParaRPr lang="ru-RU" sz="1800"/>
          </a:p>
        </p:txBody>
      </p:sp>
      <p:sp>
        <p:nvSpPr>
          <p:cNvPr id="54282" name="Прямоугольник 26"/>
          <p:cNvSpPr>
            <a:spLocks noChangeArrowheads="1"/>
          </p:cNvSpPr>
          <p:nvPr/>
        </p:nvSpPr>
        <p:spPr bwMode="auto">
          <a:xfrm>
            <a:off x="1482725" y="4278313"/>
            <a:ext cx="313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г. Ярославль, ул. Чехова, 2</a:t>
            </a:r>
          </a:p>
        </p:txBody>
      </p:sp>
      <p:sp>
        <p:nvSpPr>
          <p:cNvPr id="54283" name="Прямоугольник 27"/>
          <p:cNvSpPr>
            <a:spLocks noChangeArrowheads="1"/>
          </p:cNvSpPr>
          <p:nvPr/>
        </p:nvSpPr>
        <p:spPr bwMode="auto">
          <a:xfrm>
            <a:off x="1482725" y="5518150"/>
            <a:ext cx="165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  <a:r>
              <a:rPr lang="en-US" sz="1800"/>
              <a:t>corpmsp76.ru</a:t>
            </a:r>
            <a:endParaRPr lang="ru-RU" sz="1800"/>
          </a:p>
        </p:txBody>
      </p:sp>
      <p:sp>
        <p:nvSpPr>
          <p:cNvPr id="54284" name="Прямоугольник 30"/>
          <p:cNvSpPr>
            <a:spLocks noChangeArrowheads="1"/>
          </p:cNvSpPr>
          <p:nvPr/>
        </p:nvSpPr>
        <p:spPr bwMode="auto">
          <a:xfrm>
            <a:off x="6524625" y="3060700"/>
            <a:ext cx="3600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РЕГИОНАЛЬНЫЙ ЦЕНТР ИНЖИНИРИНГА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913438" y="3873500"/>
            <a:ext cx="368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6" name="Picture 2" descr="D:\Проекты\2017_04_18\work\office-phone-icon--25.pn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6013450" y="4940300"/>
            <a:ext cx="2222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2" descr="D:\Проекты\_ЯО\2017_05_17 Меры\work\marker-for-a-pin-point-location-map_211213.pn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5972175" y="4349750"/>
            <a:ext cx="3000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Прямоугольник 34"/>
          <p:cNvSpPr>
            <a:spLocks noChangeArrowheads="1"/>
          </p:cNvSpPr>
          <p:nvPr/>
        </p:nvSpPr>
        <p:spPr bwMode="auto">
          <a:xfrm>
            <a:off x="5891213" y="5565775"/>
            <a:ext cx="461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8A8A89"/>
                </a:solidFill>
                <a:sym typeface="Wingdings" pitchFamily="2" charset="2"/>
              </a:rPr>
              <a:t></a:t>
            </a:r>
            <a:endParaRPr lang="ru-RU" sz="1800" b="1"/>
          </a:p>
        </p:txBody>
      </p:sp>
      <p:pic>
        <p:nvPicPr>
          <p:cNvPr id="54289" name="Picture 4" descr="D:\Проекты\2017_04_18\work\584856a0e0bb315b0f7675a9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5972175" y="6234113"/>
            <a:ext cx="3016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6272213" y="4870450"/>
            <a:ext cx="1839912" cy="369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485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23-16-02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72213" y="6153150"/>
            <a:ext cx="1674812" cy="369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rci76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mail.ru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92" name="Прямоугольник 38"/>
          <p:cNvSpPr>
            <a:spLocks noChangeArrowheads="1"/>
          </p:cNvSpPr>
          <p:nvPr/>
        </p:nvSpPr>
        <p:spPr bwMode="auto">
          <a:xfrm>
            <a:off x="6272213" y="4138613"/>
            <a:ext cx="4454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/>
              <a:t>г. Рыбинск, ул. Глеба Успенского, 2а офис 108</a:t>
            </a:r>
          </a:p>
        </p:txBody>
      </p:sp>
      <p:sp>
        <p:nvSpPr>
          <p:cNvPr id="54293" name="Прямоугольник 39"/>
          <p:cNvSpPr>
            <a:spLocks noChangeArrowheads="1"/>
          </p:cNvSpPr>
          <p:nvPr/>
        </p:nvSpPr>
        <p:spPr bwMode="auto">
          <a:xfrm>
            <a:off x="6272213" y="551815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  <a:r>
              <a:rPr lang="en-US" sz="1800"/>
              <a:t>rci</a:t>
            </a:r>
            <a:r>
              <a:rPr lang="ru-RU" sz="1800"/>
              <a:t>-</a:t>
            </a:r>
            <a:r>
              <a:rPr lang="en-US" sz="1800"/>
              <a:t>76.ru</a:t>
            </a:r>
            <a:endParaRPr lang="ru-RU" sz="1800"/>
          </a:p>
        </p:txBody>
      </p:sp>
      <p:pic>
        <p:nvPicPr>
          <p:cNvPr id="54294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3108325"/>
            <a:ext cx="8620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407"/>
          <a:stretch>
            <a:fillRect/>
          </a:stretch>
        </p:blipFill>
        <p:spPr bwMode="auto">
          <a:xfrm>
            <a:off x="3863975" y="1114425"/>
            <a:ext cx="26892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8" descr="C:\Users\s.urnysheva\Downloads\07-04-2017_10-16-51\логотип РЦИ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050" y="239713"/>
            <a:ext cx="8620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7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244475"/>
            <a:ext cx="1762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Рисунок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244475"/>
            <a:ext cx="131127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9" name="Рисунок 4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0075" y="244475"/>
            <a:ext cx="79851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562</Words>
  <Application>Microsoft Office PowerPoint</Application>
  <PresentationFormat>Произвольный</PresentationFormat>
  <Paragraphs>119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Михайленко Анна Владимировна</cp:lastModifiedBy>
  <cp:revision>554</cp:revision>
  <cp:lastPrinted>2022-05-19T12:41:01Z</cp:lastPrinted>
  <dcterms:created xsi:type="dcterms:W3CDTF">2017-04-13T16:54:49Z</dcterms:created>
  <dcterms:modified xsi:type="dcterms:W3CDTF">2024-02-20T07:19:36Z</dcterms:modified>
</cp:coreProperties>
</file>