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3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CC66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B6FD-572F-4C0C-8793-24EA77C8587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35CA6-A966-4A08-89BA-D8EE1950D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5CA6-A966-4A08-89BA-D8EE1950D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C91C8-7C50-4482-B7A0-9E3F2CC97BC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4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AAC4-8415-4265-979E-BBC2821CF16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20" y="2863782"/>
            <a:ext cx="8784976" cy="1080120"/>
          </a:xfrm>
          <a:prstGeom prst="snip1Rect">
            <a:avLst/>
          </a:prstGeom>
          <a:solidFill>
            <a:srgbClr val="00863D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800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sz="58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452320" y="3176972"/>
            <a:ext cx="1440160" cy="5040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2023</a:t>
            </a:r>
            <a:endParaRPr lang="ru-RU" sz="36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1658" b="15832"/>
          <a:stretch/>
        </p:blipFill>
        <p:spPr>
          <a:xfrm>
            <a:off x="407940" y="190848"/>
            <a:ext cx="3837017" cy="2033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1" t="14642" b="5083"/>
          <a:stretch/>
        </p:blipFill>
        <p:spPr>
          <a:xfrm>
            <a:off x="4788025" y="657183"/>
            <a:ext cx="4159041" cy="203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1064" b="14426"/>
          <a:stretch/>
        </p:blipFill>
        <p:spPr>
          <a:xfrm>
            <a:off x="407941" y="4437112"/>
            <a:ext cx="3831052" cy="2105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8566" r="2918" b="10451"/>
          <a:stretch/>
        </p:blipFill>
        <p:spPr>
          <a:xfrm>
            <a:off x="4932040" y="4067424"/>
            <a:ext cx="3959042" cy="223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525" y="2339588"/>
            <a:ext cx="203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Поиск работы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5" y="44624"/>
            <a:ext cx="357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Осуществление индивидуальной 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предпринимательской деятельности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435" y="4006805"/>
            <a:ext cx="39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Ведение личного подсобного хозяйства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6300028"/>
            <a:ext cx="40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Преодоление трудной жизненной ситуации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327" y="549664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ОБЩАЯ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5010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НА КАКИЕ ЦЕЛИ ЗАКЛЮЧАЕТСЯ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509102"/>
            <a:ext cx="39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ГОСУДАРСТВЕННОЙ СОЦИАЛЬНОЙ ПОМОЩИ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05732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поиск работы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074132"/>
            <a:ext cx="424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размер государственной социальной помощи зависит от выбранного мероприятия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ОБЯЗАТЕЛЬНЫЕ  УСЛОВИЯ: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КТО МОЖЕТ ВОСПОЛЬЗОВАТЬСЯ СОЦИАЛЬНЫМ КОНТРАКТОМ?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574548"/>
            <a:ext cx="397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заключается с малоимущими семьями и малоимущими гражданами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395536" y="2133115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13800*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666" y="217723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среднедушевой доход  не должен превышать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740" y="27834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на душу населения, установленная в Ярославской области, на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2023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772" y="4345940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осуществление индивидуальной предпринимательской деятельности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704" y="484941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ведение личного подсобного хозяйства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04" y="513744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трудной жизненной ситуации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9284" y="486957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КУДА ПОДАТЬ ЗАЯВЛЕНИЕ И ДОКУМЕНТЫ?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758" y="5389683"/>
            <a:ext cx="41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орган социальной защиты населения по месту жительства (ОСЗН);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8300" y="5822312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многофункциональный центр предоставления государственных и муниципальных услуг (МФЦ);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2232" y="628957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через Единый портал государственных услуг (ЕПГУ).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4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1295" y="1425293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среднедушевой доход семьи (гражданина) рассчитывается за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 последних календарных месяца, предшествующих месяцу подачи заявления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7740353" y="1466678"/>
            <a:ext cx="999058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доход за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3 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месяца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4805714" y="2319276"/>
            <a:ext cx="4032448" cy="1613779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8843" y="2363396"/>
            <a:ext cx="294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в составе семьи трудоспособных граждан в трудоспособном возрасте, не имеющих работы (доходного занятия), не зарегистрированных в качестве безработных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 органах государственной службы занятости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 не имеющих объективных причин невозможности ведения трудовой деятельности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7740352" y="2404780"/>
            <a:ext cx="996607" cy="1439425"/>
          </a:xfrm>
          <a:prstGeom prst="snip1Rect">
            <a:avLst>
              <a:gd name="adj" fmla="val 23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лица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старше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18 лет, ведущие трудовую деятельность</a:t>
            </a: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4801693" y="3983289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4822" y="4027408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у заявителя или хотя бы одного члена семьи заявителя в собственности двух и более жилых помещений или суммы долей  на два и более жилых помещения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7740352" y="4068793"/>
            <a:ext cx="992585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не более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 жилых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помещений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496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1. ПОИСК РАБОТЫ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2438"/>
          <a:stretch/>
        </p:blipFill>
        <p:spPr>
          <a:xfrm>
            <a:off x="395536" y="1070757"/>
            <a:ext cx="3888432" cy="4212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756" y="530120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ОСОБОЕ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0491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5583108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заключается преимущественно с семьями с детьми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1756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9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00247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90990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62225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заключение трудового договора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33214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15042*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39618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предоставляется ежемесячная денежная выплата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268" y="19168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для трудоспособного населения, установленная в Ярославской области, на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2023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0268" y="256407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Предоставляется в первый месяц с даты заключения социального контракта и в течение трех месяцев после  подтверждения факта трудоустройства заявителя.</a:t>
            </a:r>
            <a:endParaRPr lang="ru-RU" sz="1400" b="1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35699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обучение, в случае отсутствия возможности службы занятости населения обеспечить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58138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6454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4860032" y="530146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smtClean="0">
                <a:latin typeface="Franklin Gothic Medium Cond" panose="020B0606030402020204" pitchFamily="34" charset="0"/>
              </a:rPr>
              <a:t>7131,50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3162" y="53654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Ежемесячная выплата в период обучения, но не более 3 месяцев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462" y="5486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2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ОСУЩЕСТВЛЕНИЕ ИНДИВИДУАЛЬНОЙ ПРЕДПРИНИМАТЕЛЬСКОЙ ДЕЯТЕЛЬНОСТИ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260" y="515719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734" y="54254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64" y="139941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550" y="5721474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24" y="6007495"/>
            <a:ext cx="4030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индивидуального предпринимателя или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52628" y="1729092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Franklin Gothic Medium Cond" panose="020B0606030402020204" pitchFamily="34" charset="0"/>
              </a:rPr>
              <a:t>3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50 000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758" y="17931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64" y="2335520"/>
            <a:ext cx="45803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приобретаемых основных средств (оборудование) и материально-производственных запасов (сырье и материалы);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latin typeface="Franklin Gothic Medium Cond" panose="020B0606030402020204" pitchFamily="34" charset="0"/>
              </a:rPr>
              <a:t>лицензии на программное 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обеспечение</a:t>
            </a:r>
            <a:r>
              <a:rPr lang="ru-RU" sz="1300" dirty="0">
                <a:latin typeface="Franklin Gothic Medium Cond" panose="020B0606030402020204" pitchFamily="34" charset="0"/>
              </a:rPr>
              <a:t>, на осуществление отдельных видов деятельности (не более 10 процентов назначаемой выплаты);</a:t>
            </a:r>
            <a:endParaRPr lang="ru-RU" sz="1300" dirty="0" smtClean="0">
              <a:latin typeface="Franklin Gothic Medium Cond" panose="020B06060304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поиска и аренды помещения (не более 15 процентов общей суммы выплаты);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оплат (пошлин) государственной регистрации в качестве индивидуального предпринимателя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864" y="477972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352628" y="558949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758" y="56270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8794"/>
          <a:stretch/>
        </p:blipFill>
        <p:spPr>
          <a:xfrm>
            <a:off x="4916742" y="1425644"/>
            <a:ext cx="3974264" cy="3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558" y="60220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3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ВЕДЕНИЕ  ЛИЧНОГО ПОДСОБНОГО ХОЗЯЙСТВА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4293096"/>
            <a:ext cx="34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49280"/>
            <a:ext cx="427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574996"/>
            <a:ext cx="4271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наличие у заявителя (членов его семьи) земельного участка, предоставленного и (или) приобретенного для ведения личного подсобного хозяйства, права на который зарегистрированы в установленном законодательством порядке. Максимальный размер земельного участка не должен превышать  1,5 гектара.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61935"/>
            <a:ext cx="427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14823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15719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5469847"/>
            <a:ext cx="413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477906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Franklin Gothic Medium Cond" panose="020B0606030402020204" pitchFamily="34" charset="0"/>
              </a:rPr>
              <a:t>2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00 000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5419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268" y="211601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ведения личного подсобного хозяйства: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хозяйственных товаров;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семян и саженцев;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животных и птиц (в том числе молодняка), пчелосемей.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57301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437371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5014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/>
          <a:stretch/>
        </p:blipFill>
        <p:spPr>
          <a:xfrm>
            <a:off x="382324" y="1196752"/>
            <a:ext cx="42000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6" y="116418"/>
            <a:ext cx="8785225" cy="6625167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260351"/>
            <a:ext cx="3024188" cy="359833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СОЦИАЛЬНЫЙ КОНТРАКТ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25" y="548218"/>
            <a:ext cx="53292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4. ПРЕОДОЛЕНИЕ  ТРУДНОЙ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ЖИЗНЕННОЙ  СИТУАЦИИ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050" y="4635501"/>
            <a:ext cx="39766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СРОК ДЕЙСТВИЯ СОЦИАЛЬНОГО КОНТРАКТА: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464" y="4969934"/>
            <a:ext cx="3976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до 6 месяцев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525" y="1399118"/>
            <a:ext cx="4248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РАЗМЕР СОЦИАЛЬНОЙ ПОМОЩИ: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463" y="5242985"/>
            <a:ext cx="41338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КОНЕЧНЫЙ РЕЗУЛЬТАТ СОЦИАЛЬНОГО КОНТРАКТА: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463" y="5528733"/>
            <a:ext cx="40322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преодоление гражданином или семьей гражданина трудной жизненной ситуации по истечении срока действия социального контракта</a:t>
            </a:r>
          </a:p>
        </p:txBody>
      </p:sp>
      <p:pic>
        <p:nvPicPr>
          <p:cNvPr id="7066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7938"/>
          <a:stretch>
            <a:fillRect/>
          </a:stretch>
        </p:blipFill>
        <p:spPr bwMode="auto">
          <a:xfrm>
            <a:off x="4860926" y="1849967"/>
            <a:ext cx="3527425" cy="26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6413" y="5746752"/>
            <a:ext cx="31686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ОСОБОЕ  УСЛОВИЕ: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950" y="6034618"/>
            <a:ext cx="3975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заключается преимущественно с многодетными семьями и семьями с детьми инвалидами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304800" y="1769534"/>
            <a:ext cx="4032250" cy="1083733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15042 </a:t>
            </a:r>
            <a:r>
              <a:rPr lang="ru-RU" sz="2400" b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руб.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до </a:t>
            </a:r>
            <a:r>
              <a:rPr lang="ru-RU" sz="2400" b="1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90252 </a:t>
            </a:r>
            <a:r>
              <a:rPr lang="ru-RU" sz="2400" b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750" y="1786467"/>
            <a:ext cx="21605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Franklin Gothic Medium Cond" panose="020B0606030402020204" pitchFamily="34" charset="0"/>
                <a:cs typeface="+mn-cs"/>
              </a:rPr>
              <a:t>При обращении предоставляется  ежемесячная либо единовременная денежная выплата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" y="2728384"/>
            <a:ext cx="424973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Выплата предоставляется ежемесячно с даты заключения и на период действия социального контракта и может быть использована на: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первой необходимости;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лекарственных препаратов;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для ведения личного подсобного хозяйства (хозяйственный инвентарь и т.п.);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для обеспечения потребности семьи гражданина в товарах и услугах дошкольного и школьного образования.</a:t>
            </a:r>
            <a:endParaRPr lang="ru-RU" sz="1400" b="1" dirty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981" y="602932"/>
            <a:ext cx="42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ДОПОЛНИТЕЛЬНАЯ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20426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КАКОВЫ РЕЗУЛЬТАТЫ СОЦИАЛЬНОГО КОНТРАКТА?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3845366"/>
            <a:ext cx="424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повышение денежных доходов гражданина (семьи гражданина) по истечении срока действия социального контракта и выход его из состояния малоимущности путем: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заключения трудового договора и осуществления трудовой 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регистрации в качестве индивидуального предпринимателя или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и осуществления индивидуальной трудовой деятельности 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5661248"/>
            <a:ext cx="424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гражданином (семьей гражданина) трудной жизненной ситуации по истечении срока действия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САМОЗАНЯТОСТЬ?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343720"/>
            <a:ext cx="4245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– соглашение (взаимное обязательство), которое заключено между гражданином и органом социальной защиты населения по месту жительства и в соответствии с которым орган социальной защиты населения обязуется оказать гражданину государственную социальную помощь, а гражданин – исполнить положения социального контракта в полном объеме, включая программу социальной адаптации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5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1. Регистрация в налоговом органе через мобильное приложение «Мой налог» без личного посещения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4805780" y="204210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2. Не требуется ведения налоговой отчетности. Все документы формируются в мобильном приложении «Мой налог»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05780" y="2700042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3. Нельзя нанимать работников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8" name="Прямоугольник с одним вырезанным углом 37"/>
          <p:cNvSpPr/>
          <p:nvPr/>
        </p:nvSpPr>
        <p:spPr>
          <a:xfrm>
            <a:off x="4805780" y="3365870"/>
            <a:ext cx="4032448" cy="720080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4. Налоговая ставка: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6% от выручки при работе с юридическими лицами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4% от выручки при работе с физическими лицами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4806764" y="413921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Franklin Gothic Medium Cond" panose="020B0606030402020204" pitchFamily="34" charset="0"/>
              </a:rPr>
              <a:t>5</a:t>
            </a:r>
            <a:r>
              <a:rPr lang="ru-RU" sz="1200" dirty="0" smtClean="0">
                <a:latin typeface="Franklin Gothic Medium Cond" panose="020B0606030402020204" pitchFamily="34" charset="0"/>
              </a:rPr>
              <a:t>. Максимальный предел доходов : 2,4 миллиона рублей в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805780" y="4805046"/>
            <a:ext cx="4032448" cy="1504274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6. Нельзя осуществлять следующие виды деятельности: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товары, которые произвел не сам;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подакцизные товары (табак, алкоголь, бензин);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полезные ископаемые;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заниматься доставкой товаров для других компаний;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работать по договорам поручения, комиссии и агентским;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сдавать в аренду офисные или нежилые помещения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1061</Words>
  <Application>Microsoft Office PowerPoint</Application>
  <PresentationFormat>Экран (4:3)</PresentationFormat>
  <Paragraphs>138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Аминов Дмитрий Владимирович</dc:creator>
  <cp:lastModifiedBy>ZakrutinaAF</cp:lastModifiedBy>
  <cp:revision>52</cp:revision>
  <cp:lastPrinted>2022-01-21T13:24:05Z</cp:lastPrinted>
  <dcterms:created xsi:type="dcterms:W3CDTF">2021-02-15T05:02:47Z</dcterms:created>
  <dcterms:modified xsi:type="dcterms:W3CDTF">2023-01-30T11:15:38Z</dcterms:modified>
</cp:coreProperties>
</file>