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323" r:id="rId5"/>
    <p:sldId id="268" r:id="rId6"/>
    <p:sldId id="309" r:id="rId7"/>
    <p:sldId id="295" r:id="rId8"/>
    <p:sldId id="266" r:id="rId9"/>
    <p:sldId id="267" r:id="rId10"/>
    <p:sldId id="296" r:id="rId11"/>
    <p:sldId id="303" r:id="rId12"/>
    <p:sldId id="304" r:id="rId13"/>
    <p:sldId id="305" r:id="rId14"/>
    <p:sldId id="297" r:id="rId15"/>
    <p:sldId id="301" r:id="rId16"/>
    <p:sldId id="300" r:id="rId17"/>
    <p:sldId id="315" r:id="rId18"/>
    <p:sldId id="298" r:id="rId19"/>
    <p:sldId id="302" r:id="rId20"/>
    <p:sldId id="306" r:id="rId21"/>
    <p:sldId id="307" r:id="rId22"/>
    <p:sldId id="308" r:id="rId23"/>
    <p:sldId id="310" r:id="rId24"/>
    <p:sldId id="311" r:id="rId25"/>
    <p:sldId id="312" r:id="rId26"/>
    <p:sldId id="313" r:id="rId27"/>
    <p:sldId id="314" r:id="rId28"/>
    <p:sldId id="316" r:id="rId29"/>
    <p:sldId id="317" r:id="rId30"/>
    <p:sldId id="318" r:id="rId31"/>
    <p:sldId id="319" r:id="rId32"/>
    <p:sldId id="320" r:id="rId33"/>
    <p:sldId id="321" r:id="rId34"/>
    <p:sldId id="322" r:id="rId35"/>
    <p:sldId id="324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6711" autoAdjust="0"/>
    <p:restoredTop sz="94660"/>
  </p:normalViewPr>
  <p:slideViewPr>
    <p:cSldViewPr snapToGrid="0">
      <p:cViewPr varScale="1">
        <p:scale>
          <a:sx n="69" d="100"/>
          <a:sy n="69" d="100"/>
        </p:scale>
        <p:origin x="-1284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7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6BC58-C5FF-4ADD-97FF-6BBC783A45D3}" type="datetimeFigureOut">
              <a:rPr lang="ru-RU" smtClean="0"/>
              <a:pPr/>
              <a:t>10.04.2019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2A7FD-971A-4159-B3BE-593514DBE10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2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6BC58-C5FF-4ADD-97FF-6BBC783A45D3}" type="datetimeFigureOut">
              <a:rPr lang="ru-RU" smtClean="0"/>
              <a:pPr/>
              <a:t>10.04.2019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2A7FD-971A-4159-B3BE-593514DBE1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8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21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6BC58-C5FF-4ADD-97FF-6BBC783A45D3}" type="datetimeFigureOut">
              <a:rPr lang="ru-RU" smtClean="0"/>
              <a:pPr/>
              <a:t>10.04.2019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2A7FD-971A-4159-B3BE-593514DBE1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6BC58-C5FF-4ADD-97FF-6BBC783A45D3}" type="datetimeFigureOut">
              <a:rPr lang="ru-RU" smtClean="0"/>
              <a:pPr/>
              <a:t>10.04.2019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2A7FD-971A-4159-B3BE-593514DBE10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6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6BC58-C5FF-4ADD-97FF-6BBC783A45D3}" type="datetimeFigureOut">
              <a:rPr lang="ru-RU" smtClean="0"/>
              <a:pPr/>
              <a:t>10.04.2019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2A7FD-971A-4159-B3BE-593514DBE1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6BC58-C5FF-4ADD-97FF-6BBC783A45D3}" type="datetimeFigureOut">
              <a:rPr lang="ru-RU" smtClean="0"/>
              <a:pPr/>
              <a:t>10.04.2019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2A7FD-971A-4159-B3BE-593514DBE10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6BC58-C5FF-4ADD-97FF-6BBC783A45D3}" type="datetimeFigureOut">
              <a:rPr lang="ru-RU" smtClean="0"/>
              <a:pPr/>
              <a:t>10.04.2019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2A7FD-971A-4159-B3BE-593514DBE10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6BC58-C5FF-4ADD-97FF-6BBC783A45D3}" type="datetimeFigureOut">
              <a:rPr lang="ru-RU" smtClean="0"/>
              <a:pPr/>
              <a:t>10.04.2019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2A7FD-971A-4159-B3BE-593514DBE1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6BC58-C5FF-4ADD-97FF-6BBC783A45D3}" type="datetimeFigureOut">
              <a:rPr lang="ru-RU" smtClean="0"/>
              <a:pPr/>
              <a:t>10.04.2019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2A7FD-971A-4159-B3BE-593514DBE1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6" y="2209802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6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6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6BC58-C5FF-4ADD-97FF-6BBC783A45D3}" type="datetimeFigureOut">
              <a:rPr lang="ru-RU" smtClean="0"/>
              <a:pPr/>
              <a:t>10.04.2019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2A7FD-971A-4159-B3BE-593514DBE1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6BC58-C5FF-4ADD-97FF-6BBC783A45D3}" type="datetimeFigureOut">
              <a:rPr lang="ru-RU" smtClean="0"/>
              <a:pPr/>
              <a:t>10.04.2019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2A7FD-971A-4159-B3BE-593514DBE10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90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2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5C6BC58-C5FF-4ADD-97FF-6BBC783A45D3}" type="datetimeFigureOut">
              <a:rPr lang="ru-RU" smtClean="0"/>
              <a:pPr/>
              <a:t>10.04.2019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2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2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DE2A7FD-971A-4159-B3BE-593514DBE10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0262" y="252549"/>
            <a:ext cx="83079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учреждения культуры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«Первомайский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межпоселенческий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Дом культуры» Первомайского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района Ярославской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МУК «Первомайский МДК»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3wuNKJxslV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582" y="1281540"/>
            <a:ext cx="7924800" cy="496685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3931173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97527" y="265653"/>
            <a:ext cx="74121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Народный самодеятельный коллектив вокальный ансамбль «Ретро».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IMG_846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6473" y="808369"/>
            <a:ext cx="8132618" cy="566919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290945" y="193964"/>
            <a:ext cx="8520546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Народный самодеятельный коллектив вокальный ансамбль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Ретро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Ф. И. О. руководителя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Заводчиков Олег Николаевич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Коллектив создан в 1997 году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Вокальному ансамблю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Ретро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звание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народный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присвоено в 1997 году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Последние подтверждение звания </a:t>
            </a:r>
            <a:r>
              <a:rPr lang="ru-RU" dirty="0" smtClean="0"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Народный самодеятельный коллектив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состоялось 10 декабря 2016 года.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77091" y="1939636"/>
            <a:ext cx="828501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Cambria" pitchFamily="18" charset="0"/>
                <a:ea typeface="Times New Roman" pitchFamily="18" charset="0"/>
                <a:cs typeface="Calibri" pitchFamily="34" charset="0"/>
              </a:rPr>
              <a:t>Коллектив </a:t>
            </a:r>
            <a:r>
              <a:rPr lang="ru-RU" dirty="0" smtClean="0">
                <a:latin typeface="Cambria" pitchFamily="18" charset="0"/>
                <a:ea typeface="Times New Roman" pitchFamily="18" charset="0"/>
                <a:cs typeface="Calibri" pitchFamily="34" charset="0"/>
              </a:rPr>
              <a:t>уверенно  покоряет сердца Первомайских зрителей</a:t>
            </a:r>
            <a:r>
              <a:rPr lang="ru-RU" dirty="0" smtClean="0">
                <a:latin typeface="Calibri"/>
                <a:ea typeface="Times New Roman" pitchFamily="18" charset="0"/>
                <a:cs typeface="Calibri" pitchFamily="34" charset="0"/>
              </a:rPr>
              <a:t>…</a:t>
            </a:r>
            <a:r>
              <a:rPr lang="ru-RU" dirty="0" smtClean="0">
                <a:latin typeface="Cambria" pitchFamily="18" charset="0"/>
                <a:ea typeface="Times New Roman" pitchFamily="18" charset="0"/>
                <a:cs typeface="Calibri" pitchFamily="34" charset="0"/>
              </a:rPr>
              <a:t>.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Развивается,</a:t>
            </a:r>
            <a:r>
              <a:rPr lang="ru-RU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dirty="0" smtClean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п</a:t>
            </a:r>
            <a:r>
              <a:rPr lang="ru-RU" dirty="0" smtClean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ринимает </a:t>
            </a:r>
            <a:r>
              <a:rPr lang="ru-RU" dirty="0" smtClean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участие в песенных фестивалях и конкурсах,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выступает на концертных площадках района и области </a:t>
            </a:r>
            <a:r>
              <a:rPr lang="ru-RU" dirty="0" smtClean="0">
                <a:latin typeface="Calibri"/>
                <a:ea typeface="Times New Roman" pitchFamily="18" charset="0"/>
                <a:cs typeface="Times New Roman" pitchFamily="18" charset="0"/>
              </a:rPr>
              <a:t>…</a:t>
            </a:r>
            <a:r>
              <a:rPr lang="ru-RU" dirty="0" smtClean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90945" y="2801080"/>
            <a:ext cx="88530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Репертуар коллектива широк и разнообразен. В нём много песен советских композиторов, </a:t>
            </a:r>
            <a:r>
              <a:rPr lang="ru-RU" dirty="0" smtClean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патриотических песен и современных эстрадных композиций.</a:t>
            </a:r>
            <a:endParaRPr lang="ru-RU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МДК\Desktop\9 мая 2018\IMG_487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6272" y="271957"/>
            <a:ext cx="5375656" cy="3399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МДК\Desktop\9 мая 2018\IMG_489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40726" y="3241969"/>
            <a:ext cx="5375564" cy="3491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43013" y="338138"/>
            <a:ext cx="6536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Спутником  народного самодеятельного коллектива является клуб сольного пения «Золотой микрофон»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МДК\Desktop\9 мая 2018\IMG_4865.JPG"/>
          <p:cNvPicPr/>
          <p:nvPr/>
        </p:nvPicPr>
        <p:blipFill>
          <a:blip r:embed="rId2" cstate="print"/>
          <a:srcRect l="22890" r="12006"/>
          <a:stretch>
            <a:fillRect/>
          </a:stretch>
        </p:blipFill>
        <p:spPr bwMode="auto">
          <a:xfrm>
            <a:off x="5721928" y="1676400"/>
            <a:ext cx="3034145" cy="3233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МДК\Desktop\9 мая 2018\IMG_4904.JPG"/>
          <p:cNvPicPr/>
          <p:nvPr/>
        </p:nvPicPr>
        <p:blipFill>
          <a:blip r:embed="rId3" cstate="print"/>
          <a:srcRect l="7044"/>
          <a:stretch>
            <a:fillRect/>
          </a:stretch>
        </p:blipFill>
        <p:spPr bwMode="auto">
          <a:xfrm>
            <a:off x="429491" y="1579420"/>
            <a:ext cx="4641273" cy="3414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03564" y="390344"/>
            <a:ext cx="74814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Народный самодеятельный коллектив вокальный ансамбль «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Рябинушка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marL="457200" indent="-457200" algn="just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374072" y="955964"/>
            <a:ext cx="8423563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Отсчет истории создания коллектива начинается с далекого, 1998 года 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Тогда , 20 лет  назад, со сцены районного Дома культуры 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Впервые прозвучали лирические , душевные  песни о любви в исполнении вокального ансамбля «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Рябинушка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»в составе Татьяны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Поветкиной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 Ирины Корневой, Елены Фунтовой, Ларисы Скворцовой, Людмилы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Селезько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Светлана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Ивашевская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 руководитель коллектива.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Аккомпаниатор</a:t>
            </a:r>
            <a:r>
              <a:rPr kumimoji="0" lang="ru-RU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Александр Чубаров……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коллектив уверенно  покоряет сердца Первомайских зрителей….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Развивается ,живет интересной, динамичной творческой жизнью: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Принимает участие в песенных фестивалях и конкурсах,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выступает на концертных площадках района и области ….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2002 ансамблю  присвоено звание «народный самодеятельный коллектив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Ансамбль «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Рябинушка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 стал одним  из ведущих коллективов  района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 годы творческой деятельности  неоднократно был отмечен  Почётными грамотами  и  Благодарственными  письмами  Главы Первомайского МР.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Репертуар коллектива широк и разнообразен. В нём много песен советских композиторов, патриотических, народных  в современной обработке, лирических, песен самодеятельных авторов.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20 лет на крыльях песни…..это годы огромного труда и большого успеха.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20лет , словно единый, хорошо отлаженный механизм,  преданные любимому делу - милые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лет,женщины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участницы коллектива совершенствуют 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мастерство,работают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во имя сохранения песни… Песни, которая рождает в душе бурю эмоций. Песни,  которую хочется СЛУШАТЬ. Песни, которая поселившись однажды у нас внутри, никогда оттуда не уходит. 20 лет на крыльях песни - Песни... с большой буквы.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 (2)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509" y="720436"/>
            <a:ext cx="8361721" cy="557883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7200" y="221673"/>
            <a:ext cx="811876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Спутником Народного самодеятельного коллектива «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Рябинушка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детский вокальный ансамбль «Конфетти»</a:t>
            </a:r>
          </a:p>
          <a:p>
            <a:pPr marL="457200" indent="-457200" algn="just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создания: декабрь 2010 г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40326" y="1415672"/>
            <a:ext cx="76892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Руководитель: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Ивашевская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С.В.</a:t>
            </a:r>
          </a:p>
          <a:p>
            <a:pPr marL="457200" indent="-457200"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Принимает участие в областных, всероссийских, международных фестивалях, выставках-конкурсах.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СселоТолбухино 2018 г.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7855" y="2355273"/>
            <a:ext cx="6141638" cy="4092826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25782" y="346364"/>
            <a:ext cx="4690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Детский вокальный ансамбль «Капельки»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637309" y="942109"/>
            <a:ext cx="33906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Год создания: 2015 год</a:t>
            </a:r>
          </a:p>
          <a:p>
            <a:r>
              <a:rPr lang="ru-RU" dirty="0" smtClean="0"/>
              <a:t>Руководитель: </a:t>
            </a:r>
            <a:r>
              <a:rPr lang="ru-RU" dirty="0" err="1" smtClean="0"/>
              <a:t>Веренжак</a:t>
            </a:r>
            <a:r>
              <a:rPr lang="ru-RU" dirty="0" smtClean="0"/>
              <a:t> А.И.</a:t>
            </a:r>
            <a:endParaRPr lang="ru-RU" dirty="0"/>
          </a:p>
        </p:txBody>
      </p:sp>
      <p:pic>
        <p:nvPicPr>
          <p:cNvPr id="4" name="Рисунок 3" descr="IMG_7830.JPG"/>
          <p:cNvPicPr>
            <a:picLocks noChangeAspect="1"/>
          </p:cNvPicPr>
          <p:nvPr/>
        </p:nvPicPr>
        <p:blipFill>
          <a:blip r:embed="rId2" cstate="print"/>
          <a:srcRect l="5152" t="9205" r="6970"/>
          <a:stretch>
            <a:fillRect/>
          </a:stretch>
        </p:blipFill>
        <p:spPr>
          <a:xfrm>
            <a:off x="1277707" y="1842656"/>
            <a:ext cx="6567296" cy="452350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37856" y="279508"/>
            <a:ext cx="67055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Пречистенский народный драматический театр.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263236" y="692726"/>
            <a:ext cx="8188036" cy="244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Народный драматический театр МУК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Первомайский МДК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пос. Пречистое Первомайского МР Ярославской области.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Театр основан 15 ноября 1918 года (режиссер С.Н.Красногорский)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Звание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Народный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присвоено в 1970 году (режиссер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А.В.Загрянин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художник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В.В.Майданюк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Звание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Народный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подтверждено в 2017 году</a:t>
            </a:r>
          </a:p>
          <a:p>
            <a:pPr lvl="0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Режиссер- постановщик - заслуженный работник культуры РФ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Фунтов Владимир Леонидович</a:t>
            </a:r>
            <a:endParaRPr kumimoji="0" lang="ru-RU" sz="1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При Пречистенском народном театре работает театрально-творческое объединение « Живое слово».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 нем занимаются школьники разных возрастов и взрослые.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 репертуаре коллектива поэтические произведения и проза.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ru-RU" sz="1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 descr="F:\театр\image (4)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67346" y="3034145"/>
            <a:ext cx="5805054" cy="3588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6982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86692" y="845128"/>
            <a:ext cx="7287491" cy="519545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8808" y="207155"/>
            <a:ext cx="8556172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Наш Первомайский  край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 - один из самых красивых уголков Ярославской области. Первое упоминание о нашей земле относится к середине 16 века. Оно найдено в купчей князя </a:t>
            </a:r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Кемского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, датированной 1526 годом.</a:t>
            </a:r>
          </a:p>
          <a:p>
            <a:pPr algn="just"/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Адрес: Ярославская обл., Первомайский район, п.Пречистое, ул.Ярославская, 92</a:t>
            </a:r>
          </a:p>
          <a:p>
            <a:pPr algn="just"/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Телефон: 8(4852)2-16-74</a:t>
            </a:r>
          </a:p>
          <a:p>
            <a:pPr algn="just"/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Часы работы: вторник-суббота с 8:00 до 17:00</a:t>
            </a:r>
          </a:p>
          <a:p>
            <a:pPr algn="just"/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Обед: с 12:00-13:00</a:t>
            </a:r>
          </a:p>
          <a:p>
            <a:pPr algn="just"/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Директор: </a:t>
            </a:r>
            <a:r>
              <a:rPr lang="ru-RU" sz="1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Есиева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Валентина Ивановна</a:t>
            </a:r>
          </a:p>
          <a:p>
            <a:pPr algn="just"/>
            <a:r>
              <a:rPr lang="ru-RU" sz="1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Худ.руководитель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Гусева Наталия Николаевна</a:t>
            </a:r>
            <a:endParaRPr lang="en-US" sz="1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E-mail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muk-mdk@mail.ru</a:t>
            </a:r>
            <a:endParaRPr lang="ru-RU" sz="1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206145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44982" y="263236"/>
            <a:ext cx="276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Хор ветеранов «Надежда»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0" y="700088"/>
            <a:ext cx="91440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Отсчет истории создания коллектива начинается с далекого, 1993 года.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Тогда, четверть века назад, впервые на сцену районного Дома культуры 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вышел Хор ветеранов войны и труда…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дальнейшем, исполняя лирические, душевные песни о Родине, великой Победе, о любви, коллектив уверенно  покорил сердца Первомайских зрителей….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Участники хора, не смотря на почтенный возраст всегда полны оптимизма,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Молоды душой, и с огромным желанием реализуют себя в творчестве…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Сегодня  с особой гордостью мы говорим о тех, кто стоял у истоков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создания коллектива  - это руководитель и концертмейстер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Людмила Юрьевна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Весова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аккомпониаторы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Николай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Евдокимович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Лебедев,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Александр Николаевич Чубаров- каждый из них в развитие и сохранение хорового пения в районе внес часть своей души…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настоящее время  руководителем  хора является Светлана Валериевна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Ивашевская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Акккомпониатор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 Юрий Борисович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Мустаев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Коллектив живет интересной, динамичной творческой жизнью: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Принимает участие в песенных фестивалях и конкурсах,</a:t>
            </a: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выступает на концертных площадках района… и в полной мере соответствует выражению «С песней по жизни»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18" y="554182"/>
            <a:ext cx="8744048" cy="5792932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диплом хор 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17972" y="96985"/>
            <a:ext cx="4792429" cy="659287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39636" y="290946"/>
            <a:ext cx="4446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Военно-патриотический клуб «Десантник»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28256" y="858982"/>
            <a:ext cx="695498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Год создания: 2001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Направления работы:</a:t>
            </a:r>
          </a:p>
          <a:p>
            <a:pPr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Подготовка к службе в ВС РФ (физическая подготовка, тактическая, огневая, строевая, медицинская, военно-топографическая, психологическая).</a:t>
            </a:r>
          </a:p>
          <a:p>
            <a:pPr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патриотическое воспитание</a:t>
            </a:r>
          </a:p>
          <a:p>
            <a:pPr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Основы выживания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ВПК «Десантник» ежегодно к дню 9 мая облагораживают территорию вокруг памятников погибшим воинам. Проводят тематические вечера с участниками ВОВ, блокадниками и  с участниками горячих точек страны.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B030016.JPG"/>
          <p:cNvPicPr>
            <a:picLocks noChangeAspect="1"/>
          </p:cNvPicPr>
          <p:nvPr/>
        </p:nvPicPr>
        <p:blipFill>
          <a:blip r:embed="rId2" cstate="print"/>
          <a:srcRect b="11716"/>
          <a:stretch>
            <a:fillRect/>
          </a:stretch>
        </p:blipFill>
        <p:spPr>
          <a:xfrm>
            <a:off x="304183" y="249382"/>
            <a:ext cx="5293848" cy="3505200"/>
          </a:xfrm>
          <a:prstGeom prst="rect">
            <a:avLst/>
          </a:prstGeom>
        </p:spPr>
      </p:pic>
      <p:pic>
        <p:nvPicPr>
          <p:cNvPr id="3" name="Рисунок 2" descr="PB030024.JPG"/>
          <p:cNvPicPr>
            <a:picLocks noChangeAspect="1"/>
          </p:cNvPicPr>
          <p:nvPr/>
        </p:nvPicPr>
        <p:blipFill>
          <a:blip r:embed="rId3" cstate="print"/>
          <a:srcRect l="3725" b="25097"/>
          <a:stretch>
            <a:fillRect/>
          </a:stretch>
        </p:blipFill>
        <p:spPr>
          <a:xfrm>
            <a:off x="3103418" y="3194607"/>
            <a:ext cx="5779601" cy="3372447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dk prechistoe\Desktop\Фотографии\2018 год\9 мая 2018\IMG_49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0662" y="789707"/>
            <a:ext cx="8073737" cy="53824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679" y="568036"/>
            <a:ext cx="3755663" cy="250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401782" y="637308"/>
            <a:ext cx="3477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Танцевальная группа «Незабудка»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 descr="IMG_4160.JPG"/>
          <p:cNvPicPr>
            <a:picLocks noChangeAspect="1"/>
          </p:cNvPicPr>
          <p:nvPr/>
        </p:nvPicPr>
        <p:blipFill>
          <a:blip r:embed="rId3" cstate="print"/>
          <a:srcRect l="13202" t="11229" r="3440"/>
          <a:stretch>
            <a:fillRect/>
          </a:stretch>
        </p:blipFill>
        <p:spPr>
          <a:xfrm>
            <a:off x="4391891" y="253331"/>
            <a:ext cx="4336473" cy="3078685"/>
          </a:xfrm>
          <a:prstGeom prst="rect">
            <a:avLst/>
          </a:prstGeom>
        </p:spPr>
      </p:pic>
      <p:pic>
        <p:nvPicPr>
          <p:cNvPr id="5" name="Рисунок 4" descr="IMG_417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9382" y="3567544"/>
            <a:ext cx="4017819" cy="26785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52110" y="471055"/>
            <a:ext cx="3700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Танцевальная группа «Сюрприз»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4181" y="3685309"/>
            <a:ext cx="3491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Танцевальная группа «Радуга»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8" name="Рисунок 7" descr="IMG_4175.JPG"/>
          <p:cNvPicPr>
            <a:picLocks noChangeAspect="1"/>
          </p:cNvPicPr>
          <p:nvPr/>
        </p:nvPicPr>
        <p:blipFill>
          <a:blip r:embed="rId5" cstate="print"/>
          <a:srcRect l="13333" t="16023" r="5606" b="7159"/>
          <a:stretch>
            <a:fillRect/>
          </a:stretch>
        </p:blipFill>
        <p:spPr>
          <a:xfrm>
            <a:off x="4431369" y="3546764"/>
            <a:ext cx="4407832" cy="278476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76801" y="3726872"/>
            <a:ext cx="3770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Танцевальная группа «Карусель»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День танц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4460" y="1122215"/>
            <a:ext cx="7559939" cy="53457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130" y="304800"/>
            <a:ext cx="8853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Танцевальные коллективы Дома культуры к Дню танца участвуют в ежегодном</a:t>
            </a:r>
          </a:p>
          <a:p>
            <a:pPr algn="ctr"/>
            <a:r>
              <a:rPr lang="ru-RU" dirty="0" smtClean="0"/>
              <a:t>ф</a:t>
            </a:r>
            <a:r>
              <a:rPr lang="ru-RU" dirty="0" smtClean="0"/>
              <a:t>естивале «Танцевальная весна»</a:t>
            </a:r>
            <a:endParaRPr lang="ru-RU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4036" y="277090"/>
            <a:ext cx="2284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Значимые события: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369743" y="765031"/>
            <a:ext cx="84374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Отборочный тур областного фестиваля хоров ветеранов «Споемте друзья»</a:t>
            </a:r>
          </a:p>
          <a:p>
            <a:r>
              <a:rPr lang="ru-RU" dirty="0" smtClean="0"/>
              <a:t>Участниками которого являются хоры из северных районов Ярославской области: г.Данилов, г.Любим, г.Пошехонье и п.Пречистое.</a:t>
            </a:r>
            <a:endParaRPr lang="ru-RU" dirty="0"/>
          </a:p>
        </p:txBody>
      </p:sp>
      <p:pic>
        <p:nvPicPr>
          <p:cNvPr id="6" name="Рисунок 5" descr="IMG_3978.JPG"/>
          <p:cNvPicPr>
            <a:picLocks noChangeAspect="1"/>
          </p:cNvPicPr>
          <p:nvPr/>
        </p:nvPicPr>
        <p:blipFill>
          <a:blip r:embed="rId2" cstate="print"/>
          <a:srcRect l="15252" t="9460"/>
          <a:stretch>
            <a:fillRect/>
          </a:stretch>
        </p:blipFill>
        <p:spPr>
          <a:xfrm>
            <a:off x="2514600" y="3591282"/>
            <a:ext cx="4486275" cy="3195278"/>
          </a:xfrm>
          <a:prstGeom prst="rect">
            <a:avLst/>
          </a:prstGeom>
        </p:spPr>
      </p:pic>
      <p:pic>
        <p:nvPicPr>
          <p:cNvPr id="7" name="Рисунок 6" descr="IMG_3984.JPG"/>
          <p:cNvPicPr>
            <a:picLocks noChangeAspect="1"/>
          </p:cNvPicPr>
          <p:nvPr/>
        </p:nvPicPr>
        <p:blipFill>
          <a:blip r:embed="rId3" cstate="print"/>
          <a:srcRect l="18500" t="9876"/>
          <a:stretch>
            <a:fillRect/>
          </a:stretch>
        </p:blipFill>
        <p:spPr>
          <a:xfrm>
            <a:off x="328613" y="1743076"/>
            <a:ext cx="3918010" cy="2888400"/>
          </a:xfrm>
          <a:prstGeom prst="rect">
            <a:avLst/>
          </a:prstGeom>
        </p:spPr>
      </p:pic>
      <p:pic>
        <p:nvPicPr>
          <p:cNvPr id="5" name="Рисунок 4" descr="IMG_3973.JPG"/>
          <p:cNvPicPr>
            <a:picLocks noChangeAspect="1"/>
          </p:cNvPicPr>
          <p:nvPr/>
        </p:nvPicPr>
        <p:blipFill>
          <a:blip r:embed="rId4" cstate="print"/>
          <a:srcRect l="5772" t="12445" r="5318" b="4164"/>
          <a:stretch>
            <a:fillRect/>
          </a:stretch>
        </p:blipFill>
        <p:spPr>
          <a:xfrm>
            <a:off x="4872038" y="1743076"/>
            <a:ext cx="3907295" cy="2443162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87236" y="290945"/>
            <a:ext cx="58327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Областной фестиваль коррекционных школ Ярославской области «Планета детства»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8036" y="1440873"/>
            <a:ext cx="78970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Ежегодно собирает более ста мальчишек и девчонок - воспитанников коррекционных школ.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IMG_39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13164" y="2161309"/>
            <a:ext cx="6224152" cy="414943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3508" y="368663"/>
            <a:ext cx="850392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Tx/>
              <a:buChar char="-"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Здание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учреждения культуры построено в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декабре 1987 году, торжественное открытие в феврале 1988 года.</a:t>
            </a:r>
          </a:p>
          <a:p>
            <a:pPr algn="just"/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Открытие произошло большим театрализованным праздником «Слава труду» с участием творческих коллективов МДК.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мероприятия было чествование лучших людей поселка и района и Пречистенский народный театр сыграл свой первый спектакль на новой сцене.</a:t>
            </a: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Char char="-"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здании имеется 2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зала.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Его вместимость –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210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человек.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зале установлено звуковое и световое оборудование, проектор, экран, профессиональные микрофоны, трибуна, выставочные стенды. Мероприятия обслуживают техник, осветитель, звукорежиссер. На каждом мероприятии оформляется площадка для </a:t>
            </a:r>
            <a:r>
              <a:rPr lang="ru-RU" sz="1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фотосессий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В Доме культуры имеется камера хранения для забытых вещей. Организуются мероприятия с фуршетами. Имеется автостоянка, рядом объект общественного питания, доступен общественный транспорт.</a:t>
            </a:r>
          </a:p>
          <a:p>
            <a:pPr algn="just"/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МДК оборудован всем необходимым для проведения областных, межрегиональных мероприятий.</a:t>
            </a:r>
            <a:endParaRPr lang="ru-RU" sz="1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Char char="-"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2014 году был полностью отремонтирован Дом культуры. Проведена полная реконструкция зрительного зала, были заменены кресла, отремонтирована сцена, стены, пол, потолок, запасные выходы, приобретена звуковая и световая аппаратура. </a:t>
            </a:r>
          </a:p>
          <a:p>
            <a:pPr algn="just">
              <a:buFontTx/>
              <a:buChar char="-"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Выполнены все работы по доступной среде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buFontTx/>
              <a:buChar char="-"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Значительно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укреплена материально-техническая база, созданы современные безопасные условия для посетителей:</a:t>
            </a:r>
          </a:p>
          <a:p>
            <a:pPr algn="just">
              <a:buFontTx/>
              <a:buChar char="-"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пожарная сигнализация, видеонаблюдение, </a:t>
            </a:r>
            <a:r>
              <a:rPr lang="ru-RU" sz="1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домофон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buFontTx/>
              <a:buChar char="-"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базе Дома культуры действуют три народных коллектива:</a:t>
            </a:r>
          </a:p>
          <a:p>
            <a:pPr marL="457200" indent="-457200" algn="just">
              <a:buAutoNum type="arabicPeriod"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Народный самодеятельный коллектив вокальный ансамбль «Ретро».</a:t>
            </a:r>
          </a:p>
          <a:p>
            <a:pPr marL="457200" indent="-457200" algn="just">
              <a:buAutoNum type="arabicPeriod"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Народный самодеятельный коллектив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вокальный ансамбль «</a:t>
            </a:r>
            <a:r>
              <a:rPr lang="ru-RU" sz="1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Рябинушка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marL="457200" indent="-457200" algn="just">
              <a:buAutoNum type="arabicPeriod"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Пречистенский народный драматический театр.</a:t>
            </a:r>
          </a:p>
          <a:p>
            <a:pPr marL="457200" indent="-457200" algn="just"/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 рады видеть Вас на наших мероприятиях.</a:t>
            </a:r>
            <a:endParaRPr lang="ru-RU" sz="1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0994951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99855" y="249382"/>
            <a:ext cx="4529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Областной форум «Территория отцовства»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8.jpg"/>
          <p:cNvPicPr>
            <a:picLocks noChangeAspect="1"/>
          </p:cNvPicPr>
          <p:nvPr/>
        </p:nvPicPr>
        <p:blipFill>
          <a:blip r:embed="rId2"/>
          <a:srcRect l="10246" t="2478" b="3619"/>
          <a:stretch>
            <a:fillRect/>
          </a:stretch>
        </p:blipFill>
        <p:spPr>
          <a:xfrm>
            <a:off x="914400" y="845127"/>
            <a:ext cx="7524619" cy="5250873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7728.JPG"/>
          <p:cNvPicPr>
            <a:picLocks noChangeAspect="1"/>
          </p:cNvPicPr>
          <p:nvPr/>
        </p:nvPicPr>
        <p:blipFill>
          <a:blip r:embed="rId2" cstate="print"/>
          <a:srcRect l="9269" t="8335"/>
          <a:stretch>
            <a:fillRect/>
          </a:stretch>
        </p:blipFill>
        <p:spPr>
          <a:xfrm>
            <a:off x="4100945" y="3461360"/>
            <a:ext cx="5043055" cy="339664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10144" y="0"/>
            <a:ext cx="6368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100 лет Пречистенскому народному театру. Юбилейный вечер.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IMG_7719.JPG"/>
          <p:cNvPicPr>
            <a:picLocks noChangeAspect="1"/>
          </p:cNvPicPr>
          <p:nvPr/>
        </p:nvPicPr>
        <p:blipFill>
          <a:blip r:embed="rId3" cstate="print"/>
          <a:srcRect l="8939" t="3523"/>
          <a:stretch>
            <a:fillRect/>
          </a:stretch>
        </p:blipFill>
        <p:spPr>
          <a:xfrm>
            <a:off x="117691" y="526472"/>
            <a:ext cx="5410274" cy="3821399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свидетельство 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23888" y="1011382"/>
            <a:ext cx="4060918" cy="55865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6510" y="261937"/>
            <a:ext cx="7831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МУК «Первомайский МДК» дважды стал обладателем сертификата «Лучшие сельские учреждения культуры»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14388" y="248948"/>
            <a:ext cx="78295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Одним из значимых событий в жизни Дома культуры посещение депутата Государственной Думы РФ, первой женщины-космонавта Героя Советского Союза В.В.Терешковой.</a:t>
            </a:r>
            <a:endParaRPr lang="ru-RU" dirty="0"/>
          </a:p>
        </p:txBody>
      </p:sp>
      <p:pic>
        <p:nvPicPr>
          <p:cNvPr id="3" name="Рисунок 2" descr="IMG_129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2887" y="1257300"/>
            <a:ext cx="5414963" cy="3609975"/>
          </a:xfrm>
          <a:prstGeom prst="rect">
            <a:avLst/>
          </a:prstGeom>
        </p:spPr>
      </p:pic>
      <p:pic>
        <p:nvPicPr>
          <p:cNvPr id="4" name="Рисунок 3" descr="IMG_127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29136" y="3695700"/>
            <a:ext cx="4429125" cy="295275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1312.JPG"/>
          <p:cNvPicPr>
            <a:picLocks noChangeAspect="1"/>
          </p:cNvPicPr>
          <p:nvPr/>
        </p:nvPicPr>
        <p:blipFill>
          <a:blip r:embed="rId2" cstate="print"/>
          <a:srcRect r="29555"/>
          <a:stretch>
            <a:fillRect/>
          </a:stretch>
        </p:blipFill>
        <p:spPr>
          <a:xfrm>
            <a:off x="263237" y="207819"/>
            <a:ext cx="3616035" cy="3422072"/>
          </a:xfrm>
          <a:prstGeom prst="rect">
            <a:avLst/>
          </a:prstGeom>
        </p:spPr>
      </p:pic>
      <p:pic>
        <p:nvPicPr>
          <p:cNvPr id="3" name="Рисунок 2" descr="IMG_1336.JPG"/>
          <p:cNvPicPr>
            <a:picLocks noChangeAspect="1"/>
          </p:cNvPicPr>
          <p:nvPr/>
        </p:nvPicPr>
        <p:blipFill>
          <a:blip r:embed="rId3" cstate="print"/>
          <a:srcRect l="12031" t="6977" r="15968" b="8742"/>
          <a:stretch>
            <a:fillRect/>
          </a:stretch>
        </p:blipFill>
        <p:spPr>
          <a:xfrm>
            <a:off x="3477491" y="2410690"/>
            <a:ext cx="5361709" cy="4184073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4038" y="235528"/>
            <a:ext cx="32876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Площадка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фотосессий</a:t>
            </a:r>
            <a:endParaRPr lang="ru-RU" dirty="0"/>
          </a:p>
        </p:txBody>
      </p:sp>
      <p:pic>
        <p:nvPicPr>
          <p:cNvPr id="3" name="Рисунок 2" descr="IMG_77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1164" y="995219"/>
            <a:ext cx="7620000" cy="5080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Отдел Культуры\Desktop\аня\фото\карта с брендами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1806" y="1122219"/>
            <a:ext cx="7723270" cy="51287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3616037" y="401782"/>
            <a:ext cx="2076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Развитие туризма</a:t>
            </a:r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428875" y="0"/>
            <a:ext cx="3048335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500" b="1" cap="none" spc="0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Вестибюль</a:t>
            </a:r>
          </a:p>
        </p:txBody>
      </p:sp>
      <p:pic>
        <p:nvPicPr>
          <p:cNvPr id="4" name="Рисунок 3" descr="IMG_86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8036" y="875142"/>
            <a:ext cx="8201891" cy="560300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435108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88187" y="0"/>
            <a:ext cx="1556836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500" b="1" cap="none" spc="0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Фойе</a:t>
            </a:r>
          </a:p>
        </p:txBody>
      </p:sp>
      <p:pic>
        <p:nvPicPr>
          <p:cNvPr id="4" name="Рисунок 3" descr="IMG_86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3345" y="845125"/>
            <a:ext cx="8257309" cy="572191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3320886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71861" y="2361"/>
            <a:ext cx="3467039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5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Второй этаж</a:t>
            </a:r>
            <a:endParaRPr lang="ru-RU" sz="45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IMG_86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9522" y="914391"/>
            <a:ext cx="4100078" cy="3352799"/>
          </a:xfrm>
          <a:prstGeom prst="rect">
            <a:avLst/>
          </a:prstGeom>
        </p:spPr>
      </p:pic>
      <p:pic>
        <p:nvPicPr>
          <p:cNvPr id="4" name="Рисунок 3" descr="IMG_863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82836" y="861373"/>
            <a:ext cx="4191589" cy="3353326"/>
          </a:xfrm>
          <a:prstGeom prst="rect">
            <a:avLst/>
          </a:prstGeom>
        </p:spPr>
      </p:pic>
      <p:pic>
        <p:nvPicPr>
          <p:cNvPr id="5" name="Рисунок 4" descr="IMG_864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52255" y="3499686"/>
            <a:ext cx="4211781" cy="32197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7309" y="983673"/>
            <a:ext cx="3392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Зал для занятий хореографии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37018" y="983673"/>
            <a:ext cx="3533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>
                <a:solidFill>
                  <a:schemeClr val="bg1"/>
                </a:solidFill>
              </a:rPr>
              <a:t>Биллиард</a:t>
            </a:r>
            <a:r>
              <a:rPr lang="ru-RU" dirty="0" smtClean="0">
                <a:solidFill>
                  <a:schemeClr val="bg1"/>
                </a:solidFill>
              </a:rPr>
              <a:t> – вид платной услуги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61855" y="3602182"/>
            <a:ext cx="31710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Малый зал для проведения </a:t>
            </a:r>
          </a:p>
          <a:p>
            <a:r>
              <a:rPr lang="ru-RU" dirty="0" smtClean="0"/>
              <a:t>тематических мероприятий</a:t>
            </a:r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755695" y="0"/>
            <a:ext cx="4418454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5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Зрительный зал</a:t>
            </a:r>
            <a:endParaRPr lang="ru-RU" sz="45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IMG_166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8036" y="942100"/>
            <a:ext cx="7924800" cy="5638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2245573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880386" y="0"/>
            <a:ext cx="4418454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5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Зрительный зал</a:t>
            </a:r>
            <a:endParaRPr lang="ru-RU" sz="45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IMG_166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5018" y="842812"/>
            <a:ext cx="7772399" cy="584892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2539694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538</TotalTime>
  <Words>867</Words>
  <Application>Microsoft Office PowerPoint</Application>
  <PresentationFormat>Экран (4:3)</PresentationFormat>
  <Paragraphs>121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Воздушный 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borisogleb@mail.ru</dc:creator>
  <cp:lastModifiedBy>dk prechistoe</cp:lastModifiedBy>
  <cp:revision>93</cp:revision>
  <dcterms:created xsi:type="dcterms:W3CDTF">2018-03-01T17:14:59Z</dcterms:created>
  <dcterms:modified xsi:type="dcterms:W3CDTF">2019-04-10T11:04:53Z</dcterms:modified>
</cp:coreProperties>
</file>