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notesMasterIdLst>
    <p:notesMasterId r:id="rId25"/>
  </p:notesMasterIdLst>
  <p:sldIdLst>
    <p:sldId id="32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289" r:id="rId24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87C"/>
    <a:srgbClr val="5E2064"/>
    <a:srgbClr val="552B59"/>
    <a:srgbClr val="393054"/>
    <a:srgbClr val="4C1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8F8DB-6916-4AD6-B3D0-2B01968649F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D5D15-7785-4ABA-8F4A-70647E82E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61F6-67DF-477D-9FC8-DC5E91DEDF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7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8D04-F2F6-4377-834A-A2811B6D2E3A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6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1868-FEB1-4CB2-9136-A1596F09AC10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312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1868-FEB1-4CB2-9136-A1596F09AC10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593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1868-FEB1-4CB2-9136-A1596F09AC10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15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1868-FEB1-4CB2-9136-A1596F09AC10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1800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1868-FEB1-4CB2-9136-A1596F09AC10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075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8B8D-AD2D-436C-A9F1-7C3BF556D59F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44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9CD4-8502-431B-A6DB-FE13862D8FA8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7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A74-5B73-4AC5-A0CC-9BB3F06F5D12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1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0A0-768E-4370-A285-6153A7F48C77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4BC9-8FE9-40EC-A1A8-99895B75BC58}" type="datetime1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9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16E-D19F-4ADA-9A4C-D443610FE5DA}" type="datetime1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3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59CA-2150-4B63-A68C-0CA2D48861A6}" type="datetime1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4129-3A1E-4B6D-83E8-1DA63B99ED4E}" type="datetime1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D93B-0F7A-40EF-BC15-4F6004231933}" type="datetime1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4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1E5-906E-4BD8-AE89-0587C4D6B4F0}" type="datetime1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1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1868-FEB1-4CB2-9136-A1596F09AC10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F0EA5A-B982-4B0A-AA0E-CCA7B6C05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9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412776"/>
            <a:ext cx="8596668" cy="12487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Правительство Ярославской области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Управление по противодействию коррупции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3068960"/>
            <a:ext cx="8596668" cy="2944669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Особенности </a:t>
            </a:r>
            <a:r>
              <a:rPr lang="ru-RU" sz="2200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заполнения раздела 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200" dirty="0">
              <a:ln w="0"/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sz="2200" b="1" dirty="0" smtClean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2200" b="1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Сведения о счетах в банках и иных кредитных организациях» </a:t>
            </a:r>
            <a:br>
              <a:rPr lang="ru-RU" sz="2200" b="1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справки о доходах, расходах, об имуществе и обязательствах имущественного характера </a:t>
            </a:r>
          </a:p>
          <a:p>
            <a:pPr marL="0" indent="0" algn="ctr">
              <a:buNone/>
            </a:pPr>
            <a:r>
              <a:rPr lang="ru-RU" sz="2200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2022 год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7" t="58366" r="-5875" b="-2820"/>
          <a:stretch/>
        </p:blipFill>
        <p:spPr bwMode="auto">
          <a:xfrm>
            <a:off x="5735960" y="332656"/>
            <a:ext cx="576064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5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43472" y="188664"/>
            <a:ext cx="9433048" cy="720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2" y="224161"/>
            <a:ext cx="9721082" cy="864095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личном кабинете мобильного приложения «Налоги ФЛ»</a:t>
            </a: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685" y="967544"/>
            <a:ext cx="3240361" cy="564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2231788" y="4797152"/>
            <a:ext cx="396044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3. Для поиска сервиса 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«Счета»</a:t>
            </a: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необходимо выбрать раздел 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«Информация»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43472" y="297027"/>
            <a:ext cx="9721080" cy="6095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личном кабинете мобильного приложения «Налоги ФЛ»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159660"/>
            <a:ext cx="3310521" cy="560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681012" y="5085184"/>
            <a:ext cx="3931583" cy="1172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4. В разделе 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«Информация» </a:t>
            </a: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необходимо выбрать 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«Сведения о банковских счетах»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75" y="1091814"/>
            <a:ext cx="3243930" cy="566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499192" y="1986744"/>
            <a:ext cx="3989296" cy="1172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5. В разделе 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«Сведения о банковских счетах»</a:t>
            </a: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необходимо выбрать 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«Сведения о счетах в российских банках»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8723" y="2160588"/>
            <a:ext cx="1981342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751444" y="302063"/>
            <a:ext cx="9673148" cy="678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</a:t>
            </a:r>
            <a:r>
              <a:rPr lang="ru-RU" sz="2300" b="1" dirty="0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личном кабинете </a:t>
            </a:r>
            <a:r>
              <a:rPr lang="ru-RU" sz="23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мобильного приложения </a:t>
            </a:r>
            <a:r>
              <a:rPr lang="ru-RU" sz="2300" b="1" dirty="0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</a:t>
            </a:r>
            <a:r>
              <a:rPr lang="ru-RU" sz="23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Налоги ФЛ»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1444" y="1756309"/>
            <a:ext cx="4200539" cy="4355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6. Для настройки данных необходимо выбрать раздел 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«Фильтры»</a:t>
            </a: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defTabSz="914400">
              <a:defRPr/>
            </a:pPr>
            <a:endParaRPr lang="ru-RU" b="1" dirty="0">
              <a:solidFill>
                <a:srgbClr val="1F497D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45" y="3752567"/>
            <a:ext cx="3561557" cy="2358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7176120" y="1756308"/>
            <a:ext cx="2808312" cy="1187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7. Необходимо проставить  отчетную дату 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(31.12.2022)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76120" y="3645024"/>
            <a:ext cx="2808312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8. Следует выключить функцию «показывать только открытые»</a:t>
            </a:r>
            <a:endParaRPr lang="ru-RU" b="1" dirty="0">
              <a:solidFill>
                <a:schemeClr val="tx1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1464" y="260648"/>
            <a:ext cx="9577064" cy="648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личном кабинете мобильного приложения «Налоги ФЛ»</a:t>
            </a:r>
            <a:endParaRPr lang="ru-RU" sz="2300" b="1" dirty="0">
              <a:solidFill>
                <a:schemeClr val="tx1"/>
              </a:solidFill>
              <a:latin typeface="PT Serif" panose="020A0603040505020204" pitchFamily="18" charset="-52"/>
              <a:ea typeface="PT Serif" panose="020A0603040505020204" pitchFamily="18" charset="-52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196752"/>
            <a:ext cx="2808026" cy="525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000" y="1193912"/>
            <a:ext cx="2844344" cy="525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231904" y="1196752"/>
            <a:ext cx="1989272" cy="1494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9. Сведения необходимо сформировать в готовый отчет</a:t>
            </a:r>
            <a:endParaRPr lang="ru-RU" b="1" dirty="0">
              <a:solidFill>
                <a:schemeClr val="tx1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03912" y="4509120"/>
            <a:ext cx="1917264" cy="19359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10. Готовый отчет можно направить себе на почту для дальнейшей работы</a:t>
            </a:r>
            <a:endParaRPr lang="ru-RU" b="1" dirty="0">
              <a:solidFill>
                <a:schemeClr val="tx1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43672" y="404664"/>
            <a:ext cx="5804395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548680"/>
            <a:ext cx="5804395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ВАЖНО!</a:t>
            </a:r>
            <a:endParaRPr lang="ru-RU" dirty="0">
              <a:solidFill>
                <a:schemeClr val="tx1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203" y="2132857"/>
            <a:ext cx="7917900" cy="144015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 случае </a:t>
            </a:r>
            <a:r>
              <a:rPr lang="ru-RU" u="sng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закрытия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в отчетном периоде депозитных счетов – не забудьте 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отразить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общую сумму 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доходов, выплаченных в отчетном периоде </a:t>
            </a:r>
            <a:r>
              <a:rPr lang="ru-RU" b="1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 виде </a:t>
            </a:r>
            <a:r>
              <a:rPr lang="ru-RU" b="1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процентов,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 разделе 1 «Сведения о доходе» 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строке                                      «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Доход от вкладов в банках и иных кредитных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организациях»</a:t>
            </a:r>
            <a:endParaRPr lang="ru-RU" dirty="0">
              <a:solidFill>
                <a:schemeClr val="tx2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7528249" y="4023987"/>
            <a:ext cx="2639688" cy="21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91545" y="260648"/>
            <a:ext cx="9217023" cy="8728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9073008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Как работать с полученными сведениями ФНС России?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412776"/>
            <a:ext cx="9289031" cy="22685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1) необходимо обратиться во все банки, в которых по информации ФНС у Вас и супруга(и) открыты </a:t>
            </a:r>
            <a:r>
              <a:rPr lang="ru-RU" sz="2000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счета</a:t>
            </a:r>
            <a:endParaRPr lang="ru-RU" sz="2000" dirty="0">
              <a:solidFill>
                <a:schemeClr val="tx2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2) запросить в банках всю информацию по </a:t>
            </a:r>
            <a:r>
              <a:rPr lang="ru-RU" sz="2000" b="1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Единой форме предоставления сведений из банков</a:t>
            </a:r>
            <a:r>
              <a:rPr lang="ru-RU" sz="2000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(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Указание Банка России от 27 мая 2021 года № 5798-У</a:t>
            </a:r>
            <a:r>
              <a:rPr lang="ru-RU" sz="2000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)</a:t>
            </a:r>
            <a:endParaRPr lang="ru-RU" sz="2000" dirty="0">
              <a:solidFill>
                <a:schemeClr val="tx2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3) рекомендуем </a:t>
            </a:r>
            <a:r>
              <a:rPr lang="ru-RU" sz="2000" u="sng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закрыть</a:t>
            </a:r>
            <a:r>
              <a:rPr lang="ru-RU" sz="2000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в банках счета, которыми не </a:t>
            </a:r>
            <a:r>
              <a:rPr lang="ru-RU" sz="2000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пользуетесь</a:t>
            </a:r>
            <a:endParaRPr lang="ru-RU" sz="2000" dirty="0">
              <a:solidFill>
                <a:schemeClr val="tx2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967434"/>
            <a:ext cx="9289031" cy="241389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28248" y="3897920"/>
            <a:ext cx="268108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PT Serif" panose="020A0603040505020204" pitchFamily="18" charset="-52"/>
                <a:ea typeface="PT Serif" panose="020A0603040505020204" pitchFamily="18" charset="-52"/>
              </a:rPr>
              <a:t>Единая форма предоставления сведений из банков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79677" y="365126"/>
            <a:ext cx="5796643" cy="6876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365126"/>
            <a:ext cx="5724637" cy="6876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ВАЖНО!</a:t>
            </a:r>
            <a:endParaRPr lang="ru-RU" dirty="0">
              <a:solidFill>
                <a:schemeClr val="tx2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1" y="1268760"/>
            <a:ext cx="7992888" cy="5184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 разделе 4 . </a:t>
            </a:r>
            <a:r>
              <a:rPr lang="ru-RU" b="1" dirty="0" smtClean="0">
                <a:ln w="0"/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</a:t>
            </a:r>
            <a:r>
              <a:rPr lang="ru-RU" b="1" dirty="0">
                <a:ln w="0"/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Сведения о счетах в банках и иных кредитных организациях»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отражается 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информация обо всех счетах, открытых по состоянию на отчетную дату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(</a:t>
            </a:r>
            <a:r>
              <a:rPr lang="ru-RU" b="1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31.12.2022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), в том числе:</a:t>
            </a:r>
          </a:p>
          <a:p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счета с нулевым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остатком</a:t>
            </a:r>
          </a:p>
          <a:p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счета, к которым привязаны дебетовые/кредитные карты, в том числе те, по которым срок действия карты истек, но счет не закрыт</a:t>
            </a:r>
          </a:p>
          <a:p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счета, открытые для погашения кредита</a:t>
            </a:r>
          </a:p>
          <a:p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клады в драгоценных металлах</a:t>
            </a:r>
          </a:p>
          <a:p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чета индивидуальных предпринимателей</a:t>
            </a:r>
          </a:p>
          <a:p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н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оминальные счета</a:t>
            </a:r>
          </a:p>
          <a:p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счета </a:t>
            </a:r>
            <a:r>
              <a:rPr lang="ru-RU" dirty="0" err="1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эскроу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</a:rPr>
              <a:t>Не </a:t>
            </a:r>
            <a:r>
              <a:rPr lang="ru-R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  <a:ea typeface="PT Serif" panose="020A0603040505020204" pitchFamily="18" charset="-52"/>
              </a:rPr>
              <a:t>указываются: </a:t>
            </a:r>
            <a:endParaRPr lang="ru-RU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  <a:ea typeface="PT Serif" panose="020A0603040505020204" pitchFamily="18" charset="-52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счета 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доверительного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управления, счета 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депо,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брокерские счета, </a:t>
            </a:r>
            <a:r>
              <a:rPr lang="ru-RU" dirty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индивидуальные инвестиционные </a:t>
            </a:r>
            <a:r>
              <a:rPr lang="ru-RU" dirty="0" smtClean="0">
                <a:solidFill>
                  <a:schemeClr val="tx2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счета, синтетические счета, специальные избирательные счета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11980" y="184873"/>
            <a:ext cx="7056785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775" y="276774"/>
            <a:ext cx="7125990" cy="6443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На что следует обратить особое внимание?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97" y="1275991"/>
            <a:ext cx="5243435" cy="3055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6868921" y="2941897"/>
            <a:ext cx="407195" cy="92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50512" y="4397078"/>
            <a:ext cx="5422007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59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 графе «</a:t>
            </a:r>
            <a:r>
              <a:rPr lang="ru-RU" b="1" dirty="0">
                <a:solidFill>
                  <a:srgbClr val="003359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Наименование и адрес банка или иной кредитной организации</a:t>
            </a:r>
            <a:r>
              <a:rPr lang="ru-RU" dirty="0">
                <a:solidFill>
                  <a:srgbClr val="003359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» рекомендуется указывать «юридический адрес» банка, в котором был открыт соответствующий счет.</a:t>
            </a:r>
          </a:p>
          <a:p>
            <a:pPr algn="ctr"/>
            <a:r>
              <a:rPr lang="ru-RU" dirty="0">
                <a:solidFill>
                  <a:srgbClr val="003359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Воспользуетесь </a:t>
            </a:r>
            <a:r>
              <a:rPr lang="ru-RU" u="sng" dirty="0">
                <a:solidFill>
                  <a:srgbClr val="003359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поиском</a:t>
            </a:r>
            <a:r>
              <a:rPr lang="ru-RU" dirty="0">
                <a:solidFill>
                  <a:srgbClr val="003359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по названию – адрес автоматически отразиться в графе.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94" y="1844825"/>
            <a:ext cx="1417109" cy="1584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01279" y="194358"/>
            <a:ext cx="7030315" cy="720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731" y="301975"/>
            <a:ext cx="6981974" cy="5767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На что следует обратить особое внимание?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99" y="1429545"/>
            <a:ext cx="4034652" cy="4351339"/>
          </a:xfrm>
        </p:spPr>
      </p:pic>
      <p:sp>
        <p:nvSpPr>
          <p:cNvPr id="6" name="TextBox 5"/>
          <p:cNvSpPr txBox="1"/>
          <p:nvPr/>
        </p:nvSpPr>
        <p:spPr>
          <a:xfrm>
            <a:off x="5938840" y="1619251"/>
            <a:ext cx="4364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Serif" panose="020A0603040505020204" pitchFamily="18" charset="-52"/>
                <a:ea typeface="PT Serif" panose="020A0603040505020204" pitchFamily="18" charset="-52"/>
              </a:rPr>
              <a:t>Превышает ли сумма поступивших на счет денежных средств в отчетном периоде Ваш общий с супругом(ой) доход </a:t>
            </a:r>
          </a:p>
          <a:p>
            <a:pPr algn="ctr"/>
            <a:r>
              <a:rPr lang="ru-RU" sz="2000" b="1" dirty="0">
                <a:latin typeface="PT Serif" panose="020A0603040505020204" pitchFamily="18" charset="-52"/>
                <a:ea typeface="PT Serif" panose="020A0603040505020204" pitchFamily="18" charset="-52"/>
              </a:rPr>
              <a:t>за 2020+2021+2022 годы?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354125" y="2941897"/>
            <a:ext cx="435769" cy="923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868921" y="2941897"/>
            <a:ext cx="407195" cy="923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07567" y="3990978"/>
            <a:ext cx="1944618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PT Serif" panose="020A0603040505020204" pitchFamily="18" charset="-52"/>
                <a:ea typeface="PT Serif" panose="020A0603040505020204" pitchFamily="18" charset="-52"/>
              </a:rPr>
              <a:t>«Нет»</a:t>
            </a:r>
          </a:p>
          <a:p>
            <a:pPr algn="ctr"/>
            <a:r>
              <a:rPr lang="ru-RU" sz="1600" dirty="0">
                <a:latin typeface="PT Serif" panose="020A0603040505020204" pitchFamily="18" charset="-52"/>
                <a:ea typeface="PT Serif" panose="020A0603040505020204" pitchFamily="18" charset="-52"/>
              </a:rPr>
              <a:t>В соответствующем поле проставляется «</a:t>
            </a:r>
            <a:r>
              <a:rPr lang="en-US" b="1" dirty="0">
                <a:solidFill>
                  <a:schemeClr val="accent6"/>
                </a:solidFill>
              </a:rPr>
              <a:t>✓</a:t>
            </a:r>
            <a:r>
              <a:rPr lang="ru-RU" sz="1600" dirty="0">
                <a:latin typeface="PT Serif" panose="020A0603040505020204" pitchFamily="18" charset="-52"/>
                <a:ea typeface="PT Serif" panose="020A0603040505020204" pitchFamily="18" charset="-52"/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07742" y="3990978"/>
            <a:ext cx="2796770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PT Serif" panose="020A0603040505020204" pitchFamily="18" charset="-52"/>
                <a:ea typeface="PT Serif" panose="020A0603040505020204" pitchFamily="18" charset="-52"/>
              </a:rPr>
              <a:t>«Да»</a:t>
            </a:r>
          </a:p>
          <a:p>
            <a:pPr algn="ctr"/>
            <a:r>
              <a:rPr lang="ru-RU" dirty="0"/>
              <a:t> </a:t>
            </a:r>
            <a:r>
              <a:rPr lang="ru-RU" sz="1600" dirty="0">
                <a:latin typeface="PT Serif" panose="020A0603040505020204" pitchFamily="18" charset="-52"/>
                <a:ea typeface="PT Serif" panose="020A0603040505020204" pitchFamily="18" charset="-52"/>
              </a:rPr>
              <a:t>Указывается сумма в соответствующей графе + </a:t>
            </a:r>
            <a:r>
              <a:rPr lang="ru-RU" sz="1600" dirty="0" smtClean="0">
                <a:latin typeface="PT Serif" panose="020A0603040505020204" pitchFamily="18" charset="-52"/>
                <a:ea typeface="PT Serif" panose="020A0603040505020204" pitchFamily="18" charset="-52"/>
              </a:rPr>
              <a:t>ОБЯЗАТЕЛЬНОМУ представлению </a:t>
            </a:r>
            <a:r>
              <a:rPr lang="ru-RU" sz="1600" dirty="0">
                <a:latin typeface="PT Serif" panose="020A0603040505020204" pitchFamily="18" charset="-52"/>
                <a:ea typeface="PT Serif" panose="020A0603040505020204" pitchFamily="18" charset="-52"/>
              </a:rPr>
              <a:t>подлежит </a:t>
            </a:r>
            <a:r>
              <a:rPr lang="ru-RU" sz="1600" b="1" dirty="0">
                <a:latin typeface="PT Serif" panose="020A0603040505020204" pitchFamily="18" charset="-52"/>
                <a:ea typeface="PT Serif" panose="020A0603040505020204" pitchFamily="18" charset="-52"/>
              </a:rPr>
              <a:t>выписка о движении денежных средств за отчетный год!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99656" y="2420888"/>
            <a:ext cx="6376554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711624" y="2060848"/>
            <a:ext cx="7134867" cy="208823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По всем имеющимся вопросам Вы можете обратиться по 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телефонам:</a:t>
            </a:r>
            <a:b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8 (4852) 40-16-38</a:t>
            </a:r>
            <a:b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8 (4852) 40-16-58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5640" y="1170214"/>
            <a:ext cx="6984776" cy="16107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4611" b="23587"/>
          <a:stretch/>
        </p:blipFill>
        <p:spPr>
          <a:xfrm>
            <a:off x="2207568" y="3356993"/>
            <a:ext cx="8064896" cy="1306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55640" y="1170215"/>
            <a:ext cx="6984776" cy="146669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Особенности заполнения раздела 4. </a:t>
            </a:r>
            <a:r>
              <a:rPr lang="ru-RU" sz="2000" b="1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«Сведения о счетах в банках и иных кредитных организациях» </a:t>
            </a:r>
            <a:br>
              <a:rPr lang="ru-RU" sz="2000" b="1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sz="2000" dirty="0">
                <a:ln w="0"/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справки о доходах, расходах, об имуществе и обязательствах имущественного характера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07568" y="2132858"/>
            <a:ext cx="8003232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71664" y="1268760"/>
            <a:ext cx="7128792" cy="0"/>
          </a:xfrm>
          <a:prstGeom prst="line">
            <a:avLst/>
          </a:prstGeom>
          <a:ln w="38100">
            <a:solidFill>
              <a:srgbClr val="74287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330150" y="260650"/>
            <a:ext cx="5260928" cy="9361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shade val="50000"/>
                  </a:schemeClr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404664"/>
            <a:ext cx="5328591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 чего начать?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345" y="1484784"/>
            <a:ext cx="8872538" cy="435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1. Зайти </a:t>
            </a:r>
            <a:r>
              <a:rPr lang="ru-RU" sz="22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в личный кабинет ФНС </a:t>
            </a:r>
            <a:r>
              <a:rPr lang="ru-RU" sz="2200" b="1" dirty="0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России</a:t>
            </a:r>
            <a:r>
              <a:rPr lang="ru-RU" sz="2200" dirty="0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https://lkfl2.nalog.ru/</a:t>
            </a:r>
            <a:r>
              <a:rPr lang="ru-RU" sz="2200" dirty="0">
                <a:solidFill>
                  <a:srgbClr val="0070C0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     </a:t>
            </a:r>
            <a:r>
              <a:rPr lang="ru-RU" sz="2200" dirty="0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путем ввода данных для входа на </a:t>
            </a:r>
            <a:r>
              <a:rPr lang="ru-RU" sz="2200" dirty="0" err="1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госуслуги</a:t>
            </a:r>
            <a:endParaRPr lang="ru-RU" sz="2200" dirty="0">
              <a:solidFill>
                <a:schemeClr val="tx1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428583"/>
            <a:ext cx="6167486" cy="384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75710" y="458124"/>
            <a:ext cx="910081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477892"/>
            <a:ext cx="8494264" cy="6778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личном кабинете на сайте ФНС России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10" y="1988841"/>
            <a:ext cx="9502340" cy="374441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75520" y="247653"/>
            <a:ext cx="8712968" cy="733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248" y="332659"/>
            <a:ext cx="8419224" cy="5760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личном кабинете на сайте ФНС России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544" y="107505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PT Serif" panose="020A0603040505020204" pitchFamily="18" charset="-52"/>
                <a:ea typeface="PT Serif" panose="020A0603040505020204" pitchFamily="18" charset="-52"/>
              </a:rPr>
              <a:t>2. </a:t>
            </a:r>
            <a:r>
              <a:rPr lang="ru-RU" sz="2000" dirty="0">
                <a:latin typeface="PT Serif" panose="020A0603040505020204" pitchFamily="18" charset="-52"/>
                <a:ea typeface="PT Serif" panose="020A0603040505020204" pitchFamily="18" charset="-52"/>
              </a:rPr>
              <a:t>Для поиска сервиса «</a:t>
            </a:r>
            <a:r>
              <a:rPr lang="ru-RU" sz="2000" b="1" dirty="0">
                <a:latin typeface="PT Serif" panose="020A0603040505020204" pitchFamily="18" charset="-52"/>
                <a:ea typeface="PT Serif" panose="020A0603040505020204" pitchFamily="18" charset="-52"/>
              </a:rPr>
              <a:t>Счета</a:t>
            </a:r>
            <a:r>
              <a:rPr lang="ru-RU" sz="2000" dirty="0">
                <a:latin typeface="PT Serif" panose="020A0603040505020204" pitchFamily="18" charset="-52"/>
                <a:ea typeface="PT Serif" panose="020A0603040505020204" pitchFamily="18" charset="-52"/>
              </a:rPr>
              <a:t>» необходимо прокрутить курсор вниз и нажать «Перейти в раздел»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70" y="4648200"/>
            <a:ext cx="242888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77258"/>
            <a:ext cx="9516290" cy="4720889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3512" y="188641"/>
            <a:ext cx="8496944" cy="792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507288" cy="92211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личном кабинете на сайте ФНС Р</a:t>
            </a:r>
            <a:r>
              <a:rPr lang="ru-RU" sz="28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оссии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8" y="1917066"/>
            <a:ext cx="7822593" cy="4351339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72064" y="2420888"/>
            <a:ext cx="2980112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Необходимо проставить  отчетную дату </a:t>
            </a:r>
            <a:r>
              <a:rPr lang="ru-RU" sz="20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(31.12.2022)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03512" y="381003"/>
            <a:ext cx="8640960" cy="599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381003"/>
            <a:ext cx="8517854" cy="5997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личном кабинете на сайте ФНС России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556792"/>
            <a:ext cx="8640960" cy="3240360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43472" y="375254"/>
            <a:ext cx="8856984" cy="6326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375254"/>
            <a:ext cx="8784976" cy="6326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Работа в личном кабинете на сайте ФНС России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09" y="2545403"/>
            <a:ext cx="8596312" cy="3512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55540" y="1421098"/>
            <a:ext cx="770485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Отражению подлежит информация обо всех счетах,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открытых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 состоянию </a:t>
            </a:r>
            <a:r>
              <a:rPr lang="ru-RU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отчетную дату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6440" y="2534218"/>
            <a:ext cx="1818150" cy="341632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Обратите внимание!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Счет имеет статус «</a:t>
            </a:r>
            <a:r>
              <a:rPr lang="ru-RU" b="1" u="sng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закрыт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», но по состоянию на отчетную дату (31.12.2022) он был открыт, поэтому подлежит отражению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458981" y="4998719"/>
            <a:ext cx="559837" cy="518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8760" y="880046"/>
            <a:ext cx="3387111" cy="55420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100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. Необходимо в магазине мобильных приложений скачать приложение </a:t>
            </a:r>
            <a:r>
              <a:rPr lang="ru-RU" sz="20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«Налоги ФЛ»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7787" y="880046"/>
            <a:ext cx="4038600" cy="56277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2. Войти в</a:t>
            </a:r>
            <a:r>
              <a:rPr lang="ru-RU" sz="20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приложение </a:t>
            </a:r>
            <a:r>
              <a:rPr lang="ru-RU" sz="20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«Налоги ФЛ» </a:t>
            </a:r>
            <a:r>
              <a:rPr lang="ru-RU" sz="2000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путем ввода данных для входа на госуслуги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281130"/>
            <a:ext cx="2705262" cy="4226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43" y="2189012"/>
            <a:ext cx="2790093" cy="421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775520" y="260650"/>
            <a:ext cx="8496944" cy="533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Мобильное приложение «Налоги ФЛ»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445224"/>
            <a:ext cx="1251753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Date xmlns="e0e05f54-cbf1-4c6c-9b4a-ded4f332edc5">2023-02-28T21:00:00+00:00</DocDate>
    <Description xmlns="f07adec3-9edc-4ba9-a947-c557adee0635" xsi:nil="true"/>
    <docType xmlns="1c3e5e44-5afc-4e32-9e49-e9b2ac9363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1EC9AE3B45C640979E6D1C0EA8F8C3" ma:contentTypeVersion="5" ma:contentTypeDescription="Создание документа." ma:contentTypeScope="" ma:versionID="04b2ca0f66e58915afa3b06ed7ffdfa6">
  <xsd:schema xmlns:xsd="http://www.w3.org/2001/XMLSchema" xmlns:xs="http://www.w3.org/2001/XMLSchema" xmlns:p="http://schemas.microsoft.com/office/2006/metadata/properties" xmlns:ns2="f07adec3-9edc-4ba9-a947-c557adee0635" xmlns:ns3="e0e05f54-cbf1-4c6c-9b4a-ded4f332edc5" xmlns:ns4="1c3e5e44-5afc-4e32-9e49-e9b2ac936314" targetNamespace="http://schemas.microsoft.com/office/2006/metadata/properties" ma:root="true" ma:fieldsID="a074168a830cdc7b7eb3cd57e184b64e" ns2:_="" ns3:_="" ns4:_="">
    <xsd:import namespace="f07adec3-9edc-4ba9-a947-c557adee0635"/>
    <xsd:import namespace="e0e05f54-cbf1-4c6c-9b4a-ded4f332edc5"/>
    <xsd:import namespace="1c3e5e44-5afc-4e32-9e49-e9b2ac936314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DocDate" minOccurs="0"/>
                <xsd:element ref="ns4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05f54-cbf1-4c6c-9b4a-ded4f332edc5" elementFormDefault="qualified">
    <xsd:import namespace="http://schemas.microsoft.com/office/2006/documentManagement/types"/>
    <xsd:import namespace="http://schemas.microsoft.com/office/infopath/2007/PartnerControls"/>
    <xsd:element name="DocDate" ma:index="9" nillable="true" ma:displayName="Дата документа" ma:format="DateOnly" ma:internalName="Doc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e5e44-5afc-4e32-9e49-e9b2ac936314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605E45D8-C1C0-4933-BCF7-0555E63950E9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4025C2-835D-4E58-8495-5C80138FCA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69F178-1914-4F9B-A4A1-A716AB97FCD7}">
  <ds:schemaRefs>
    <ds:schemaRef ds:uri="e0e05f54-cbf1-4c6c-9b4a-ded4f332edc5"/>
    <ds:schemaRef ds:uri="http://schemas.microsoft.com/office/infopath/2007/PartnerControls"/>
    <ds:schemaRef ds:uri="http://purl.org/dc/elements/1.1/"/>
    <ds:schemaRef ds:uri="http://schemas.microsoft.com/office/2006/metadata/properties"/>
    <ds:schemaRef ds:uri="f07adec3-9edc-4ba9-a947-c557adee063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c3e5e44-5afc-4e32-9e49-e9b2ac9363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AFD4ED-083D-4227-882D-8AC66B42F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e0e05f54-cbf1-4c6c-9b4a-ded4f332edc5"/>
    <ds:schemaRef ds:uri="1c3e5e44-5afc-4e32-9e49-e9b2ac9363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3568</TotalTime>
  <Words>679</Words>
  <Application>Microsoft Office PowerPoint</Application>
  <PresentationFormat>Широкоэкранный</PresentationFormat>
  <Paragraphs>72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PT Astra Serif</vt:lpstr>
      <vt:lpstr>PT Serif</vt:lpstr>
      <vt:lpstr>Times New Roman</vt:lpstr>
      <vt:lpstr>Trebuchet MS</vt:lpstr>
      <vt:lpstr>Wingdings 3</vt:lpstr>
      <vt:lpstr>Аспект</vt:lpstr>
      <vt:lpstr>Правительство Ярославской области Управление по противодействию коррупции</vt:lpstr>
      <vt:lpstr>Особенности заполнения раздела 4. «Сведения о счетах в банках и иных кредитных организациях»  справки о доходах, расходах, об имуществе и обязательствах имущественного характера</vt:lpstr>
      <vt:lpstr>С чего начать?</vt:lpstr>
      <vt:lpstr>Работа в личном кабинете на сайте ФНС России</vt:lpstr>
      <vt:lpstr>Работа в личном кабинете на сайте ФНС России</vt:lpstr>
      <vt:lpstr>Работа в личном кабинете на сайте ФНС России</vt:lpstr>
      <vt:lpstr>Работа в личном кабинете на сайте ФНС России</vt:lpstr>
      <vt:lpstr>Работа в личном кабинете на сайте ФНС России</vt:lpstr>
      <vt:lpstr>Презентация PowerPoint</vt:lpstr>
      <vt:lpstr>Работа в личном кабинете мобильного приложения «Налоги ФЛ»</vt:lpstr>
      <vt:lpstr>Презентация PowerPoint</vt:lpstr>
      <vt:lpstr>Презентация PowerPoint</vt:lpstr>
      <vt:lpstr>Работа в личном кабинете мобильного приложения «Налоги ФЛ»</vt:lpstr>
      <vt:lpstr>ВАЖНО!</vt:lpstr>
      <vt:lpstr>Как работать с полученными сведениями ФНС России?</vt:lpstr>
      <vt:lpstr>ВАЖНО!</vt:lpstr>
      <vt:lpstr>На что следует обратить особое внимание?</vt:lpstr>
      <vt:lpstr>На что следует обратить особое внимание?</vt:lpstr>
      <vt:lpstr>По всем имеющимся вопросам Вы можете обратиться по телефонам: 8 (4852) 40-16-38 8 (4852) 40-16-58</vt:lpstr>
      <vt:lpstr>Презентация PowerPoint</vt:lpstr>
    </vt:vector>
  </TitlesOfParts>
  <Company>Правительство ЯО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Евстратова Евгения Николаевна</dc:creator>
  <cp:lastModifiedBy>Пользователь Windows</cp:lastModifiedBy>
  <cp:revision>286</cp:revision>
  <cp:lastPrinted>2020-12-01T11:38:57Z</cp:lastPrinted>
  <dcterms:created xsi:type="dcterms:W3CDTF">2015-01-28T05:36:54Z</dcterms:created>
  <dcterms:modified xsi:type="dcterms:W3CDTF">2023-03-13T05:59:51Z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0x0101005D1EC9AE3B45C640979E6D1C0EA8F8C3</vt:lpwstr>
  </property>
</Properties>
</file>