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311" r:id="rId2"/>
    <p:sldId id="312" r:id="rId3"/>
    <p:sldId id="313" r:id="rId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316"/>
    <a:srgbClr val="E0E0E0"/>
    <a:srgbClr val="C9B2A4"/>
    <a:srgbClr val="FFFFFF"/>
    <a:srgbClr val="FFF2BE"/>
    <a:srgbClr val="F6D5A0"/>
    <a:srgbClr val="30984B"/>
    <a:srgbClr val="91634C"/>
    <a:srgbClr val="B1805D"/>
    <a:srgbClr val="7F8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4109" autoAdjust="0"/>
  </p:normalViewPr>
  <p:slideViewPr>
    <p:cSldViewPr snapToGrid="0">
      <p:cViewPr>
        <p:scale>
          <a:sx n="113" d="100"/>
          <a:sy n="113" d="100"/>
        </p:scale>
        <p:origin x="1368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4D17-560F-407C-B8D1-35A4904238BB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45AD-91CE-4F33-9608-B45AE8AADF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87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5AD-91CE-4F33-9608-B45AE8AADFA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10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5AD-91CE-4F33-9608-B45AE8AADFA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345AD-91CE-4F33-9608-B45AE8AADF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7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6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75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0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53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20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37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56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1760-D415-4D21-8781-909D1C949B7A}" type="datetimeFigureOut">
              <a:rPr lang="ru-RU" smtClean="0"/>
              <a:t>26.12.2022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5741-5E25-4CE4-B888-004AF2018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1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6053074" y="177800"/>
            <a:ext cx="0" cy="6607218"/>
          </a:xfrm>
          <a:prstGeom prst="line">
            <a:avLst/>
          </a:prstGeom>
          <a:ln w="9525" cap="flat" cmpd="sng" algn="ctr">
            <a:solidFill>
              <a:srgbClr val="7F838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71607" y="2440070"/>
            <a:ext cx="5699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0"/>
              </a:spcAft>
              <a:tabLst>
                <a:tab pos="4457700" algn="l"/>
              </a:tabLst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41522"/>
              </p:ext>
            </p:extLst>
          </p:nvPr>
        </p:nvGraphicFramePr>
        <p:xfrm>
          <a:off x="266711" y="115102"/>
          <a:ext cx="5702289" cy="4637700"/>
        </p:xfrm>
        <a:graphic>
          <a:graphicData uri="http://schemas.openxmlformats.org/drawingml/2006/table">
            <a:tbl>
              <a:tblPr/>
              <a:tblGrid>
                <a:gridCol w="2168300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668828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1865161">
                  <a:extLst>
                    <a:ext uri="{9D8B030D-6E8A-4147-A177-3AD203B41FA5}">
                      <a16:colId xmlns:a16="http://schemas.microsoft.com/office/drawing/2014/main" xmlns="" val="1381334070"/>
                    </a:ext>
                  </a:extLst>
                </a:gridCol>
              </a:tblGrid>
              <a:tr h="16571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информация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71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Первомайский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муниципальный район Ярославской области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217048"/>
                  </a:ext>
                </a:extLst>
              </a:tr>
              <a:tr h="29888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 района, тыс. чел.</a:t>
                      </a:r>
                      <a:endParaRPr lang="ru-RU" sz="900" b="1" i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Трудоспособное население, тыс. чел.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 в районе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31155,8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57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профильных образовательных учреждений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площадь земельного участка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61269 </a:t>
                      </a:r>
                      <a:r>
                        <a:rPr lang="ru-RU" sz="9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область, Первомайский р-н, с. Кукобой, ул. Пролетарская, 30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земель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населенных пунктов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Кадастровый номер участка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76:10:050801:9977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разрешенного использования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производственных целей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собственности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сделки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аренда, купля-продажа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Близлежащие объекты (жилая застройка, промышленные и с/х предприятия), удаленность от границ участка (м.).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жилая застройка – 70 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8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Ближайшая федеральная трасса (какая и расстояние до нее)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М-8,  26 км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2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ж/д ветки на участке или возможность присоединения к ней не более 1 км 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04358"/>
              </p:ext>
            </p:extLst>
          </p:nvPr>
        </p:nvGraphicFramePr>
        <p:xfrm>
          <a:off x="6113539" y="103895"/>
          <a:ext cx="5824463" cy="3094076"/>
        </p:xfrm>
        <a:graphic>
          <a:graphicData uri="http://schemas.openxmlformats.org/drawingml/2006/table">
            <a:tbl>
              <a:tblPr/>
              <a:tblGrid>
                <a:gridCol w="1668882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385194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2770387"/>
              </a:tblGrid>
              <a:tr h="206915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зданиях и сооружениях, расположенных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915">
                <a:tc rowSpan="7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Здания, расположенные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зданий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3109,3 </a:t>
                      </a:r>
                      <a:r>
                        <a:rPr lang="ru-RU" sz="1000" b="1" i="1" dirty="0" err="1" smtClean="0"/>
                        <a:t>кв.м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нежилые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 (мин и макс)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от одного</a:t>
                      </a:r>
                      <a:r>
                        <a:rPr lang="ru-RU" sz="1000" b="1" i="1" baseline="0" dirty="0" smtClean="0"/>
                        <a:t> до двух этажей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 (мин и макс)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1955-1988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консервации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2011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инженерные коммуникации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электропроводка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Сооружения, расположенные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трансформаторная подстанция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по зданиям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сооружениям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бывшая база ГУП «Сельхозтехника»</a:t>
                      </a:r>
                    </a:p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7382"/>
              </p:ext>
            </p:extLst>
          </p:nvPr>
        </p:nvGraphicFramePr>
        <p:xfrm>
          <a:off x="262466" y="4890558"/>
          <a:ext cx="5715001" cy="1241490"/>
        </p:xfrm>
        <a:graphic>
          <a:graphicData uri="http://schemas.openxmlformats.org/drawingml/2006/table">
            <a:tbl>
              <a:tblPr/>
              <a:tblGrid>
                <a:gridCol w="1613363"/>
                <a:gridCol w="1367213"/>
                <a:gridCol w="1317496"/>
                <a:gridCol w="1416929"/>
              </a:tblGrid>
              <a:tr h="206915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 площадки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Существующая</a:t>
                      </a:r>
                      <a:endParaRPr lang="ru-RU" sz="900" b="1" i="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к подведению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/>
                        <a:t>нет</a:t>
                      </a:r>
                      <a:endParaRPr lang="ru-RU" sz="105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50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900" b="1" i="1" u="none" strike="noStrike" dirty="0" err="1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нет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900" b="1" i="1" u="none" strike="noStrike" dirty="0" err="1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05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171607" y="3342909"/>
            <a:ext cx="5699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0"/>
              </a:spcAft>
              <a:tabLst>
                <a:tab pos="4457700" algn="l"/>
              </a:tabLst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участка и фотографические материалы помещений</a:t>
            </a:r>
            <a:endParaRPr lang="ru-RU" sz="1200" b="1" dirty="0">
              <a:solidFill>
                <a:srgbClr val="7A1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\Desktop\ИМУЩЕСТВО\ПР\IMG_15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33" y="4859866"/>
            <a:ext cx="1592429" cy="110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я\Desktop\ИМУЩЕСТВО\ПР\IMG_15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733" y="3655889"/>
            <a:ext cx="1498599" cy="107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я\Desktop\ИМУЩЕСТВО\ПР\IMG_15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32" y="3655889"/>
            <a:ext cx="1735667" cy="107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я\Desktop\ИМУЩЕСТВО\ПР\IMG_15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02" y="4881033"/>
            <a:ext cx="1560263" cy="110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я\Desktop\ИМУЩЕСТВО\ПР\IMG_155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6" y="4859865"/>
            <a:ext cx="1684867" cy="110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8"/>
          <a:srcRect l="30824" t="18277" r="-31" b="4417"/>
          <a:stretch/>
        </p:blipFill>
        <p:spPr bwMode="auto">
          <a:xfrm>
            <a:off x="6417734" y="3655889"/>
            <a:ext cx="1701800" cy="1076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2071" y="3685066"/>
            <a:ext cx="1037463" cy="21544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dirty="0" smtClean="0"/>
              <a:t>Земельный участок</a:t>
            </a:r>
            <a:endParaRPr lang="ru-RU" sz="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841067" y="3900510"/>
            <a:ext cx="241004" cy="205823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1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6053074" y="177800"/>
            <a:ext cx="0" cy="6607218"/>
          </a:xfrm>
          <a:prstGeom prst="line">
            <a:avLst/>
          </a:prstGeom>
          <a:ln w="9525" cap="flat" cmpd="sng" algn="ctr">
            <a:solidFill>
              <a:srgbClr val="7F838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71607" y="2440070"/>
            <a:ext cx="5699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tabLst>
                <a:tab pos="4457700" algn="l"/>
              </a:tabLst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26210"/>
              </p:ext>
            </p:extLst>
          </p:nvPr>
        </p:nvGraphicFramePr>
        <p:xfrm>
          <a:off x="266711" y="115102"/>
          <a:ext cx="5702289" cy="4578458"/>
        </p:xfrm>
        <a:graphic>
          <a:graphicData uri="http://schemas.openxmlformats.org/drawingml/2006/table">
            <a:tbl>
              <a:tblPr/>
              <a:tblGrid>
                <a:gridCol w="2168300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668828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1865161">
                  <a:extLst>
                    <a:ext uri="{9D8B030D-6E8A-4147-A177-3AD203B41FA5}">
                      <a16:colId xmlns:a16="http://schemas.microsoft.com/office/drawing/2014/main" xmlns="" val="1381334070"/>
                    </a:ext>
                  </a:extLst>
                </a:gridCol>
              </a:tblGrid>
              <a:tr h="16571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информация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71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Первомайский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муниципальный район Ярославской области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217048"/>
                  </a:ext>
                </a:extLst>
              </a:tr>
              <a:tr h="29888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 района, тыс. чел.</a:t>
                      </a:r>
                      <a:endParaRPr lang="ru-RU" sz="900" b="1" i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Трудоспособное население, тыс. чел.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 в районе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31155,8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57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профильных образовательных учреждений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площадь земельного участка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 </a:t>
                      </a:r>
                      <a:r>
                        <a:rPr lang="ru-RU" sz="9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область, Первомайский р-н, с. Коза, ул. Заречная, д. 31а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земель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населенных пунктов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Кадастровый номер участка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76:10:020301:10335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разрешенного использования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бытового обслуживания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собственности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сделки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аренда, купля-продажа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Близлежащие объекты (жилая застройка, промышленные и с/х предприятия), удаленность от границ участка (м.).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жилая застройка –</a:t>
                      </a:r>
                      <a:r>
                        <a:rPr lang="ru-RU" sz="9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8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Ближайшая федеральная трасса (какая и расстояние до нее)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М-8, 25 км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2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ж/д ветки на участке или возможность присоединения к ней не более 1 км 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27007"/>
              </p:ext>
            </p:extLst>
          </p:nvPr>
        </p:nvGraphicFramePr>
        <p:xfrm>
          <a:off x="6113539" y="103895"/>
          <a:ext cx="5824463" cy="3094076"/>
        </p:xfrm>
        <a:graphic>
          <a:graphicData uri="http://schemas.openxmlformats.org/drawingml/2006/table">
            <a:tbl>
              <a:tblPr/>
              <a:tblGrid>
                <a:gridCol w="1668882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385194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2770387"/>
              </a:tblGrid>
              <a:tr h="206915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зданиях и сооружениях, расположенных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915">
                <a:tc rowSpan="7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Здания, расположенные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зданий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260,4 </a:t>
                      </a:r>
                      <a:r>
                        <a:rPr lang="ru-RU" sz="1000" b="1" i="1" dirty="0" err="1" smtClean="0"/>
                        <a:t>кв.м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нежилое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 (мин и макс)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одноэтажное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 (мин и макс)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1967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консервации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1985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инженерные коммуникации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электропроводка,  центральное</a:t>
                      </a:r>
                      <a:r>
                        <a:rPr lang="ru-RU" sz="1000" b="1" i="1" baseline="0" dirty="0" smtClean="0"/>
                        <a:t> отопление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Сооружения, расположенные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по зданиям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сооружениям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бывшее 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общественной бани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413986"/>
              </p:ext>
            </p:extLst>
          </p:nvPr>
        </p:nvGraphicFramePr>
        <p:xfrm>
          <a:off x="262466" y="4890558"/>
          <a:ext cx="5715001" cy="1241490"/>
        </p:xfrm>
        <a:graphic>
          <a:graphicData uri="http://schemas.openxmlformats.org/drawingml/2006/table">
            <a:tbl>
              <a:tblPr/>
              <a:tblGrid>
                <a:gridCol w="1613363"/>
                <a:gridCol w="1367213"/>
                <a:gridCol w="1317496"/>
                <a:gridCol w="1416929"/>
              </a:tblGrid>
              <a:tr h="206915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 площадки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Существующая</a:t>
                      </a:r>
                      <a:endParaRPr lang="ru-RU" sz="900" b="1" i="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к подведению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/>
                        <a:t>нет</a:t>
                      </a:r>
                      <a:endParaRPr lang="ru-RU" sz="105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нет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900" b="1" i="1" u="none" strike="noStrike" dirty="0" err="1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нет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900" b="1" i="1" u="none" strike="noStrike" dirty="0" err="1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05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171607" y="3342909"/>
            <a:ext cx="5699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tabLst>
                <a:tab pos="4457700" algn="l"/>
              </a:tabLst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участка и фотографические материалы помещений</a:t>
            </a:r>
            <a:endParaRPr lang="ru-RU" sz="1200" b="1" dirty="0">
              <a:solidFill>
                <a:srgbClr val="7A1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\Desktop\ИМУЩЕСТВО\Муниципальная собственность\КАЗНА\КАЗНА-фото\Коза\DSCF5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99" y="5011873"/>
            <a:ext cx="2142068" cy="1080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я\Documents\Документы 2022 год\Инвестиции\Инвестпаспорт\IMG_20221020_093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3619908"/>
            <a:ext cx="2116668" cy="12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8300" t="15100" r="26122" b="27920"/>
          <a:stretch/>
        </p:blipFill>
        <p:spPr bwMode="auto">
          <a:xfrm>
            <a:off x="6248402" y="3689943"/>
            <a:ext cx="1998131" cy="1584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7266" y="3835399"/>
            <a:ext cx="1037463" cy="21544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dirty="0" smtClean="0"/>
              <a:t>Земельный участок</a:t>
            </a:r>
            <a:endParaRPr lang="ru-RU" sz="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247467" y="4050843"/>
            <a:ext cx="0" cy="3433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6053074" y="177800"/>
            <a:ext cx="0" cy="6607218"/>
          </a:xfrm>
          <a:prstGeom prst="line">
            <a:avLst/>
          </a:prstGeom>
          <a:ln w="9525" cap="flat" cmpd="sng" algn="ctr">
            <a:solidFill>
              <a:srgbClr val="7F838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71607" y="2440070"/>
            <a:ext cx="5699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tabLst>
                <a:tab pos="4457700" algn="l"/>
              </a:tabLst>
            </a:pPr>
            <a:r>
              <a:rPr lang="ru-RU" sz="1200" b="1" dirty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земельного участка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05704"/>
              </p:ext>
            </p:extLst>
          </p:nvPr>
        </p:nvGraphicFramePr>
        <p:xfrm>
          <a:off x="266711" y="115102"/>
          <a:ext cx="5702289" cy="4578458"/>
        </p:xfrm>
        <a:graphic>
          <a:graphicData uri="http://schemas.openxmlformats.org/drawingml/2006/table">
            <a:tbl>
              <a:tblPr/>
              <a:tblGrid>
                <a:gridCol w="2168300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668828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1865161">
                  <a:extLst>
                    <a:ext uri="{9D8B030D-6E8A-4147-A177-3AD203B41FA5}">
                      <a16:colId xmlns:a16="http://schemas.microsoft.com/office/drawing/2014/main" xmlns="" val="1381334070"/>
                    </a:ext>
                  </a:extLst>
                </a:gridCol>
              </a:tblGrid>
              <a:tr h="16571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информация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710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Первомайский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муниципальный район Ярославской области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217048"/>
                  </a:ext>
                </a:extLst>
              </a:tr>
              <a:tr h="29888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Население района, тыс. чел.</a:t>
                      </a:r>
                      <a:endParaRPr lang="ru-RU" sz="900" b="1" i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Трудоспособное население, тыс. чел.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заработная плата в районе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31155,8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57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 smtClean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профильных образовательных учреждений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площадь земельного участка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6747 </a:t>
                      </a:r>
                      <a:r>
                        <a:rPr lang="ru-RU" sz="9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область, Первомайский р-н, с. </a:t>
                      </a:r>
                      <a:r>
                        <a:rPr lang="ru-RU" sz="9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Николо</a:t>
                      </a:r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-Гора, д. 8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земель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населенных пунктов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Кадастровый номер участка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76:10:061001:10152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 разрешенного использования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дошкольного, начального и среднего образования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6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собственности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сделки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аренда, купля-продажа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Близлежащие объекты (жилая застройка, промышленные и с/х предприятия), удаленность от границ участка (м.).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жилая застройка –</a:t>
                      </a:r>
                      <a:r>
                        <a:rPr lang="ru-RU" sz="9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8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Ближайшая федеральная трасса (какая и расстояние до нее)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М-8, 12 км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2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ж/д ветки на участке или возможность присоединения к ней не более 1 км 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14063"/>
              </p:ext>
            </p:extLst>
          </p:nvPr>
        </p:nvGraphicFramePr>
        <p:xfrm>
          <a:off x="6113539" y="103895"/>
          <a:ext cx="5824463" cy="3129867"/>
        </p:xfrm>
        <a:graphic>
          <a:graphicData uri="http://schemas.openxmlformats.org/drawingml/2006/table">
            <a:tbl>
              <a:tblPr/>
              <a:tblGrid>
                <a:gridCol w="1668882">
                  <a:extLst>
                    <a:ext uri="{9D8B030D-6E8A-4147-A177-3AD203B41FA5}">
                      <a16:colId xmlns:a16="http://schemas.microsoft.com/office/drawing/2014/main" xmlns="" val="1276407819"/>
                    </a:ext>
                  </a:extLst>
                </a:gridCol>
                <a:gridCol w="1385194">
                  <a:extLst>
                    <a:ext uri="{9D8B030D-6E8A-4147-A177-3AD203B41FA5}">
                      <a16:colId xmlns:a16="http://schemas.microsoft.com/office/drawing/2014/main" xmlns="" val="767099172"/>
                    </a:ext>
                  </a:extLst>
                </a:gridCol>
                <a:gridCol w="2770387"/>
              </a:tblGrid>
              <a:tr h="206915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зданиях и сооружениях, расположенных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915">
                <a:tc rowSpan="7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Здания, расположенные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зданий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701,8</a:t>
                      </a:r>
                      <a:r>
                        <a:rPr lang="ru-RU" sz="1000" b="1" i="1" baseline="0" dirty="0" smtClean="0"/>
                        <a:t> </a:t>
                      </a:r>
                      <a:r>
                        <a:rPr lang="ru-RU" sz="1000" b="1" i="1" baseline="0" dirty="0" err="1" smtClean="0"/>
                        <a:t>кв.м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нежилое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 (мин и макс)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одноэтажное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постройки (мин и макс)</a:t>
                      </a: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1991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консервации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2018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инженерные коммуникации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электропроводка,  система</a:t>
                      </a:r>
                      <a:r>
                        <a:rPr lang="ru-RU" sz="1000" b="1" i="1" baseline="0" dirty="0" smtClean="0"/>
                        <a:t> водоснабжения, система водоотведения, местная система отопления (угольная котельная)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Сооружения, расположенные на площадке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Дополнительная информация по зданиям</a:t>
                      </a:r>
                      <a:r>
                        <a:rPr lang="ru-RU" sz="900" b="1" kern="1200" baseline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сооружениям</a:t>
                      </a:r>
                      <a:endParaRPr lang="ru-RU" sz="900" b="1" kern="120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бывшее здание общеобразовательной школы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82186"/>
              </p:ext>
            </p:extLst>
          </p:nvPr>
        </p:nvGraphicFramePr>
        <p:xfrm>
          <a:off x="262466" y="4890558"/>
          <a:ext cx="5715001" cy="1241490"/>
        </p:xfrm>
        <a:graphic>
          <a:graphicData uri="http://schemas.openxmlformats.org/drawingml/2006/table">
            <a:tbl>
              <a:tblPr/>
              <a:tblGrid>
                <a:gridCol w="1613363"/>
                <a:gridCol w="1367213"/>
                <a:gridCol w="1317496"/>
                <a:gridCol w="1416929"/>
              </a:tblGrid>
              <a:tr h="206915">
                <a:tc gridSpan="4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 площадки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solidFill>
                            <a:srgbClr val="7A131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Существующая</a:t>
                      </a:r>
                      <a:endParaRPr lang="ru-RU" sz="900" b="1" i="0" dirty="0">
                        <a:solidFill>
                          <a:srgbClr val="7A131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к подведению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/год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i="1" dirty="0" smtClean="0"/>
                        <a:t>нет</a:t>
                      </a:r>
                      <a:endParaRPr lang="ru-RU" sz="105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нет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900" b="1" i="1" u="none" strike="noStrike" dirty="0" err="1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/>
                        <a:t>20</a:t>
                      </a:r>
                      <a:endParaRPr lang="ru-RU" sz="1000" b="1" i="1" dirty="0"/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Водоотведение</a:t>
                      </a:r>
                      <a:endParaRPr lang="ru-RU" sz="900" b="1" i="0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900" b="1" i="1" u="none" strike="noStrike" baseline="30000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1" i="1" u="none" strike="noStrike" dirty="0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900" b="1" i="1" u="none" strike="noStrike" dirty="0" err="1">
                          <a:solidFill>
                            <a:srgbClr val="7A131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</a:t>
                      </a:r>
                      <a:endParaRPr lang="ru-RU" sz="900" b="1" i="1" u="none" strike="noStrike" dirty="0">
                        <a:solidFill>
                          <a:srgbClr val="7A131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1" marR="5741" marT="57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171607" y="3342909"/>
            <a:ext cx="5699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tabLst>
                <a:tab pos="4457700" algn="l"/>
              </a:tabLst>
            </a:pPr>
            <a:r>
              <a:rPr lang="ru-RU" sz="1200" b="1" dirty="0" smtClean="0">
                <a:solidFill>
                  <a:srgbClr val="7A13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участка и фотографические материалы помещений</a:t>
            </a:r>
            <a:endParaRPr lang="ru-RU" sz="1200" b="1" dirty="0">
              <a:solidFill>
                <a:srgbClr val="7A13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я\Desktop\ИМУЩЕСТВО\Муниципальная собственность\КАЗНА\КАЗНА-фото\НГора школа\DSCN39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73" y="5194247"/>
            <a:ext cx="2980860" cy="143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я\Desktop\ИМУЩЕСТВО\Муниципальная собственность\КАЗНА\КАЗНА-фото\НГора школа\DSCN39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06" y="3658477"/>
            <a:ext cx="2726861" cy="143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22436" t="21368" r="26442" b="19942"/>
          <a:stretch/>
        </p:blipFill>
        <p:spPr bwMode="auto">
          <a:xfrm>
            <a:off x="6323412" y="3710541"/>
            <a:ext cx="1982387" cy="1606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0867" y="3936312"/>
            <a:ext cx="1037463" cy="2154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sz="800" dirty="0" smtClean="0"/>
              <a:t>Земельный участок</a:t>
            </a:r>
            <a:endParaRPr lang="ru-RU" sz="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764867" y="4151756"/>
            <a:ext cx="42333" cy="45411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3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5717</TotalTime>
  <Words>736</Words>
  <Application>Microsoft Office PowerPoint</Application>
  <PresentationFormat>Произвольный</PresentationFormat>
  <Paragraphs>225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я</cp:lastModifiedBy>
  <cp:revision>727</cp:revision>
  <cp:lastPrinted>2022-12-23T10:06:47Z</cp:lastPrinted>
  <dcterms:created xsi:type="dcterms:W3CDTF">2019-03-13T16:45:02Z</dcterms:created>
  <dcterms:modified xsi:type="dcterms:W3CDTF">2022-12-26T10:53:35Z</dcterms:modified>
</cp:coreProperties>
</file>