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4" r:id="rId9"/>
    <p:sldId id="267" r:id="rId10"/>
    <p:sldId id="268" r:id="rId11"/>
    <p:sldId id="266" r:id="rId12"/>
    <p:sldId id="269" r:id="rId13"/>
    <p:sldId id="270" r:id="rId14"/>
    <p:sldId id="295" r:id="rId15"/>
    <p:sldId id="271" r:id="rId16"/>
    <p:sldId id="273" r:id="rId17"/>
    <p:sldId id="274" r:id="rId18"/>
    <p:sldId id="275" r:id="rId19"/>
    <p:sldId id="296" r:id="rId20"/>
    <p:sldId id="297" r:id="rId21"/>
    <p:sldId id="289" r:id="rId22"/>
    <p:sldId id="280" r:id="rId23"/>
    <p:sldId id="298" r:id="rId24"/>
    <p:sldId id="299" r:id="rId25"/>
    <p:sldId id="281" r:id="rId26"/>
    <p:sldId id="282" r:id="rId27"/>
    <p:sldId id="287" r:id="rId28"/>
    <p:sldId id="291" r:id="rId29"/>
    <p:sldId id="283" r:id="rId30"/>
    <p:sldId id="300" r:id="rId31"/>
    <p:sldId id="284" r:id="rId32"/>
    <p:sldId id="292" r:id="rId33"/>
    <p:sldId id="303" r:id="rId34"/>
    <p:sldId id="285" r:id="rId35"/>
    <p:sldId id="286" r:id="rId36"/>
    <p:sldId id="304" r:id="rId37"/>
    <p:sldId id="288" r:id="rId38"/>
    <p:sldId id="305" r:id="rId39"/>
    <p:sldId id="293" r:id="rId40"/>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FF66"/>
    <a:srgbClr val="CCFF99"/>
    <a:srgbClr val="66FFFF"/>
    <a:srgbClr val="FFFFCC"/>
    <a:srgbClr val="CCFFCC"/>
    <a:srgbClr val="99FFCC"/>
    <a:srgbClr val="CCFF66"/>
    <a:srgbClr val="A5EDF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585" autoAdjust="0"/>
  </p:normalViewPr>
  <p:slideViewPr>
    <p:cSldViewPr>
      <p:cViewPr>
        <p:scale>
          <a:sx n="70" d="100"/>
          <a:sy n="70" d="100"/>
        </p:scale>
        <p:origin x="-1040" y="292"/>
      </p:cViewPr>
      <p:guideLst>
        <p:guide orient="horz" pos="2160"/>
        <p:guide pos="2880"/>
      </p:guideLst>
    </p:cSldViewPr>
  </p:slideViewPr>
  <p:outlineViewPr>
    <p:cViewPr>
      <p:scale>
        <a:sx n="33" d="100"/>
        <a:sy n="33" d="100"/>
      </p:scale>
      <p:origin x="0" y="2371"/>
    </p:cViewPr>
  </p:outlineViewPr>
  <p:notesTextViewPr>
    <p:cViewPr>
      <p:scale>
        <a:sx n="100" d="100"/>
        <a:sy n="100" d="100"/>
      </p:scale>
      <p:origin x="0" y="0"/>
    </p:cViewPr>
  </p:notesTextViewPr>
  <p:sorterViewPr>
    <p:cViewPr>
      <p:scale>
        <a:sx n="100" d="100"/>
        <a:sy n="100" d="100"/>
      </p:scale>
      <p:origin x="0" y="5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'Доходы расходы'!$A$3</c:f>
              <c:strCache>
                <c:ptCount val="1"/>
                <c:pt idx="0">
                  <c:v>Доходы, тыс.руб</c:v>
                </c:pt>
              </c:strCache>
            </c:strRef>
          </c:tx>
          <c:spPr>
            <a:ln w="31750">
              <a:solidFill>
                <a:srgbClr val="00B050"/>
              </a:solidFill>
            </a:ln>
          </c:spPr>
          <c:marker>
            <c:symbol val="circle"/>
            <c:size val="6"/>
            <c:spPr>
              <a:solidFill>
                <a:srgbClr val="00B050"/>
              </a:solidFill>
              <a:ln w="9525">
                <a:solidFill>
                  <a:srgbClr val="00B050"/>
                </a:solidFill>
              </a:ln>
            </c:spPr>
          </c:marker>
          <c:dLbls>
            <c:dLbl>
              <c:idx val="0"/>
              <c:layout>
                <c:manualLayout>
                  <c:x val="-6.5390170322955563E-2"/>
                  <c:y val="6.9871276928826095E-2"/>
                </c:manualLayout>
              </c:layout>
              <c:tx>
                <c:rich>
                  <a:bodyPr/>
                  <a:lstStyle/>
                  <a:p>
                    <a:r>
                      <a:rPr lang="en-US" dirty="0" smtClean="0"/>
                      <a:t>66</a:t>
                    </a:r>
                    <a:r>
                      <a:rPr lang="ru-RU" dirty="0" smtClean="0"/>
                      <a:t>3</a:t>
                    </a:r>
                    <a:r>
                      <a:rPr lang="ru-RU" baseline="0" dirty="0" smtClean="0"/>
                      <a:t> 721</a:t>
                    </a:r>
                    <a:endParaRPr lang="en-US" dirty="0"/>
                  </a:p>
                </c:rich>
              </c:tx>
              <c:showLegendKey val="0"/>
              <c:showVal val="1"/>
              <c:showCatName val="0"/>
              <c:showSerName val="0"/>
              <c:showPercent val="0"/>
              <c:showBubbleSize val="0"/>
            </c:dLbl>
            <c:dLbl>
              <c:idx val="1"/>
              <c:layout>
                <c:manualLayout>
                  <c:x val="-3.4670886520680989E-2"/>
                  <c:y val="5.1307430487521587E-2"/>
                </c:manualLayout>
              </c:layout>
              <c:tx>
                <c:rich>
                  <a:bodyPr/>
                  <a:lstStyle/>
                  <a:p>
                    <a:r>
                      <a:rPr lang="ru-RU" dirty="0" smtClean="0"/>
                      <a:t>650</a:t>
                    </a:r>
                    <a:r>
                      <a:rPr lang="ru-RU" baseline="0" dirty="0" smtClean="0"/>
                      <a:t> 741</a:t>
                    </a:r>
                    <a:endParaRPr lang="en-US" dirty="0"/>
                  </a:p>
                </c:rich>
              </c:tx>
              <c:showLegendKey val="0"/>
              <c:showVal val="1"/>
              <c:showCatName val="0"/>
              <c:showSerName val="0"/>
              <c:showPercent val="0"/>
              <c:showBubbleSize val="0"/>
            </c:dLbl>
            <c:dLbl>
              <c:idx val="2"/>
              <c:layout>
                <c:manualLayout>
                  <c:x val="-6.4819483495186195E-2"/>
                  <c:y val="6.7341002514872086E-2"/>
                </c:manualLayout>
              </c:layout>
              <c:tx>
                <c:rich>
                  <a:bodyPr/>
                  <a:lstStyle/>
                  <a:p>
                    <a:r>
                      <a:rPr lang="en-US" dirty="0" smtClean="0"/>
                      <a:t>648</a:t>
                    </a:r>
                    <a:r>
                      <a:rPr lang="ru-RU" dirty="0" smtClean="0"/>
                      <a:t> 270</a:t>
                    </a:r>
                    <a:endParaRPr lang="en-US" dirty="0"/>
                  </a:p>
                </c:rich>
              </c:tx>
              <c:showLegendKey val="0"/>
              <c:showVal val="1"/>
              <c:showCatName val="0"/>
              <c:showSerName val="0"/>
              <c:showPercent val="0"/>
              <c:showBubbleSize val="0"/>
            </c:dLbl>
            <c:dLbl>
              <c:idx val="3"/>
              <c:layout>
                <c:manualLayout>
                  <c:x val="-7.084920289008724E-2"/>
                  <c:y val="4.4894001676581391E-2"/>
                </c:manualLayout>
              </c:layout>
              <c:tx>
                <c:rich>
                  <a:bodyPr/>
                  <a:lstStyle/>
                  <a:p>
                    <a:r>
                      <a:rPr lang="ru-RU" dirty="0" smtClean="0"/>
                      <a:t>487 542</a:t>
                    </a:r>
                    <a:endParaRPr lang="en-US" dirty="0"/>
                  </a:p>
                </c:rich>
              </c:tx>
              <c:showLegendKey val="0"/>
              <c:showVal val="1"/>
              <c:showCatName val="0"/>
              <c:showSerName val="0"/>
              <c:showPercent val="0"/>
              <c:showBubbleSize val="0"/>
            </c:dLbl>
            <c:dLbl>
              <c:idx val="4"/>
              <c:layout>
                <c:manualLayout>
                  <c:x val="-8.7273066525371829E-3"/>
                  <c:y val="-0.10035223359020715"/>
                </c:manualLayout>
              </c:layout>
              <c:tx>
                <c:rich>
                  <a:bodyPr/>
                  <a:lstStyle/>
                  <a:p>
                    <a:r>
                      <a:rPr lang="en-US" dirty="0" smtClean="0"/>
                      <a:t>42</a:t>
                    </a:r>
                    <a:r>
                      <a:rPr lang="ru-RU" dirty="0" smtClean="0"/>
                      <a:t>8</a:t>
                    </a:r>
                    <a:r>
                      <a:rPr lang="ru-RU" baseline="0" dirty="0" smtClean="0"/>
                      <a:t> 521</a:t>
                    </a:r>
                    <a:endParaRPr lang="en-US" dirty="0"/>
                  </a:p>
                </c:rich>
              </c:tx>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'Доходы расходы'!$B$2:$F$2</c:f>
              <c:strCache>
                <c:ptCount val="5"/>
                <c:pt idx="0">
                  <c:v>2022 (факт)</c:v>
                </c:pt>
                <c:pt idx="1">
                  <c:v>2023 (ожидание)</c:v>
                </c:pt>
                <c:pt idx="2">
                  <c:v>2024 (план)</c:v>
                </c:pt>
                <c:pt idx="3">
                  <c:v>2025 (план)</c:v>
                </c:pt>
                <c:pt idx="4">
                  <c:v>2026 (план)</c:v>
                </c:pt>
              </c:strCache>
            </c:strRef>
          </c:cat>
          <c:val>
            <c:numRef>
              <c:f>'Доходы расходы'!$B$3:$F$3</c:f>
              <c:numCache>
                <c:formatCode>0</c:formatCode>
                <c:ptCount val="5"/>
                <c:pt idx="0">
                  <c:v>663721</c:v>
                </c:pt>
                <c:pt idx="1">
                  <c:v>650741</c:v>
                </c:pt>
                <c:pt idx="2">
                  <c:v>648270</c:v>
                </c:pt>
                <c:pt idx="3">
                  <c:v>487542</c:v>
                </c:pt>
                <c:pt idx="4">
                  <c:v>428521</c:v>
                </c:pt>
              </c:numCache>
            </c:numRef>
          </c:val>
          <c:smooth val="0"/>
        </c:ser>
        <c:ser>
          <c:idx val="1"/>
          <c:order val="1"/>
          <c:tx>
            <c:strRef>
              <c:f>'Доходы расходы'!$A$4</c:f>
              <c:strCache>
                <c:ptCount val="1"/>
                <c:pt idx="0">
                  <c:v>Расходы, тыс.руб</c:v>
                </c:pt>
              </c:strCache>
            </c:strRef>
          </c:tx>
          <c:spPr>
            <a:ln w="41275" cap="rnd">
              <a:solidFill>
                <a:srgbClr val="FF0000"/>
              </a:solidFill>
              <a:prstDash val="solid"/>
              <a:miter lim="800000"/>
            </a:ln>
          </c:spPr>
          <c:marker>
            <c:symbol val="circle"/>
            <c:size val="6"/>
            <c:spPr>
              <a:solidFill>
                <a:srgbClr val="FF0000"/>
              </a:solidFill>
              <a:ln w="15875" cmpd="sng">
                <a:solidFill>
                  <a:srgbClr val="FF0000"/>
                </a:solidFill>
              </a:ln>
            </c:spPr>
          </c:marker>
          <c:dLbls>
            <c:dLbl>
              <c:idx val="0"/>
              <c:layout>
                <c:manualLayout>
                  <c:x val="-6.492179881247763E-2"/>
                  <c:y val="-3.5891971599115252E-2"/>
                </c:manualLayout>
              </c:layout>
              <c:tx>
                <c:rich>
                  <a:bodyPr/>
                  <a:lstStyle/>
                  <a:p>
                    <a:r>
                      <a:rPr lang="en-US" dirty="0" smtClean="0"/>
                      <a:t>674</a:t>
                    </a:r>
                    <a:r>
                      <a:rPr lang="ru-RU" baseline="0" dirty="0" smtClean="0"/>
                      <a:t> </a:t>
                    </a:r>
                    <a:r>
                      <a:rPr lang="en-US" dirty="0" smtClean="0"/>
                      <a:t>376</a:t>
                    </a:r>
                    <a:endParaRPr lang="en-US" dirty="0"/>
                  </a:p>
                </c:rich>
              </c:tx>
              <c:showLegendKey val="0"/>
              <c:showVal val="1"/>
              <c:showCatName val="0"/>
              <c:showSerName val="0"/>
              <c:showPercent val="0"/>
              <c:showBubbleSize val="0"/>
              <c:separator> </c:separator>
            </c:dLbl>
            <c:dLbl>
              <c:idx val="1"/>
              <c:layout>
                <c:manualLayout>
                  <c:x val="-3.4670886520680989E-2"/>
                  <c:y val="-5.7720859298461789E-2"/>
                </c:manualLayout>
              </c:layout>
              <c:tx>
                <c:rich>
                  <a:bodyPr/>
                  <a:lstStyle/>
                  <a:p>
                    <a:r>
                      <a:rPr lang="en-US" dirty="0" smtClean="0"/>
                      <a:t>693</a:t>
                    </a:r>
                    <a:r>
                      <a:rPr lang="ru-RU" baseline="0" dirty="0" smtClean="0"/>
                      <a:t> </a:t>
                    </a:r>
                    <a:r>
                      <a:rPr lang="en-US" dirty="0" smtClean="0"/>
                      <a:t>022</a:t>
                    </a:r>
                    <a:endParaRPr lang="en-US" dirty="0"/>
                  </a:p>
                </c:rich>
              </c:tx>
              <c:showLegendKey val="0"/>
              <c:showVal val="1"/>
              <c:showCatName val="0"/>
              <c:showSerName val="0"/>
              <c:showPercent val="0"/>
              <c:showBubbleSize val="0"/>
              <c:separator> </c:separator>
            </c:dLbl>
            <c:dLbl>
              <c:idx val="2"/>
              <c:layout>
                <c:manualLayout>
                  <c:x val="-1.3566868638527343E-2"/>
                  <c:y val="-5.7720859298461775E-2"/>
                </c:manualLayout>
              </c:layout>
              <c:tx>
                <c:rich>
                  <a:bodyPr/>
                  <a:lstStyle/>
                  <a:p>
                    <a:r>
                      <a:rPr lang="en-US" dirty="0" smtClean="0"/>
                      <a:t>68</a:t>
                    </a:r>
                    <a:r>
                      <a:rPr lang="ru-RU" dirty="0" smtClean="0"/>
                      <a:t>5</a:t>
                    </a:r>
                    <a:r>
                      <a:rPr lang="ru-RU" baseline="0" dirty="0" smtClean="0"/>
                      <a:t> 971</a:t>
                    </a:r>
                    <a:endParaRPr lang="en-US" dirty="0"/>
                  </a:p>
                </c:rich>
              </c:tx>
              <c:showLegendKey val="0"/>
              <c:showVal val="1"/>
              <c:showCatName val="0"/>
              <c:showSerName val="0"/>
              <c:showPercent val="0"/>
              <c:showBubbleSize val="0"/>
              <c:separator> </c:separator>
            </c:dLbl>
            <c:dLbl>
              <c:idx val="3"/>
              <c:layout>
                <c:manualLayout>
                  <c:x val="-1.9596588033428383E-2"/>
                  <c:y val="-8.0167860136752478E-2"/>
                </c:manualLayout>
              </c:layout>
              <c:tx>
                <c:rich>
                  <a:bodyPr/>
                  <a:lstStyle/>
                  <a:p>
                    <a:r>
                      <a:rPr lang="ru-RU" dirty="0" smtClean="0"/>
                      <a:t> 4</a:t>
                    </a:r>
                    <a:r>
                      <a:rPr lang="en-US" dirty="0" smtClean="0"/>
                      <a:t>8</a:t>
                    </a:r>
                    <a:r>
                      <a:rPr lang="ru-RU" dirty="0" smtClean="0"/>
                      <a:t>7</a:t>
                    </a:r>
                    <a:r>
                      <a:rPr lang="ru-RU" baseline="0" dirty="0" smtClean="0"/>
                      <a:t> 542</a:t>
                    </a:r>
                    <a:endParaRPr lang="en-US" dirty="0"/>
                  </a:p>
                </c:rich>
              </c:tx>
              <c:showLegendKey val="0"/>
              <c:showVal val="1"/>
              <c:showCatName val="0"/>
              <c:showSerName val="0"/>
              <c:showPercent val="0"/>
              <c:showBubbleSize val="0"/>
              <c:separator> </c:separator>
            </c:dLbl>
            <c:dLbl>
              <c:idx val="4"/>
              <c:layout>
                <c:manualLayout>
                  <c:x val="-7.5371492436263014E-3"/>
                  <c:y val="2.5653715243760793E-2"/>
                </c:manualLayout>
              </c:layout>
              <c:tx>
                <c:rich>
                  <a:bodyPr/>
                  <a:lstStyle/>
                  <a:p>
                    <a:r>
                      <a:rPr lang="en-US" smtClean="0"/>
                      <a:t>42</a:t>
                    </a:r>
                    <a:r>
                      <a:rPr lang="ru-RU" smtClean="0"/>
                      <a:t>8 521</a:t>
                    </a:r>
                    <a:endParaRPr lang="en-US"/>
                  </a:p>
                </c:rich>
              </c:tx>
              <c:showLegendKey val="0"/>
              <c:showVal val="1"/>
              <c:showCatName val="0"/>
              <c:showSerName val="0"/>
              <c:showPercent val="0"/>
              <c:showBubbleSize val="0"/>
              <c:separator> </c:separator>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eparator> </c:separator>
            <c:showLeaderLines val="0"/>
          </c:dLbls>
          <c:cat>
            <c:strRef>
              <c:f>'Доходы расходы'!$B$2:$F$2</c:f>
              <c:strCache>
                <c:ptCount val="5"/>
                <c:pt idx="0">
                  <c:v>2022 (факт)</c:v>
                </c:pt>
                <c:pt idx="1">
                  <c:v>2023 (ожидание)</c:v>
                </c:pt>
                <c:pt idx="2">
                  <c:v>2024 (план)</c:v>
                </c:pt>
                <c:pt idx="3">
                  <c:v>2025 (план)</c:v>
                </c:pt>
                <c:pt idx="4">
                  <c:v>2026 (план)</c:v>
                </c:pt>
              </c:strCache>
            </c:strRef>
          </c:cat>
          <c:val>
            <c:numRef>
              <c:f>'Доходы расходы'!$B$4:$F$4</c:f>
              <c:numCache>
                <c:formatCode>General</c:formatCode>
                <c:ptCount val="5"/>
                <c:pt idx="0">
                  <c:v>674376</c:v>
                </c:pt>
                <c:pt idx="1">
                  <c:v>693022</c:v>
                </c:pt>
                <c:pt idx="2" formatCode="#,##0">
                  <c:v>685971</c:v>
                </c:pt>
                <c:pt idx="3" formatCode="#,##0">
                  <c:v>487542</c:v>
                </c:pt>
                <c:pt idx="4" formatCode="#,##0">
                  <c:v>428521</c:v>
                </c:pt>
              </c:numCache>
            </c:numRef>
          </c:val>
          <c:smooth val="0"/>
        </c:ser>
        <c:dLbls>
          <c:showLegendKey val="0"/>
          <c:showVal val="0"/>
          <c:showCatName val="0"/>
          <c:showSerName val="0"/>
          <c:showPercent val="0"/>
          <c:showBubbleSize val="0"/>
        </c:dLbls>
        <c:marker val="1"/>
        <c:smooth val="0"/>
        <c:axId val="85491712"/>
        <c:axId val="85492864"/>
      </c:lineChart>
      <c:catAx>
        <c:axId val="85491712"/>
        <c:scaling>
          <c:orientation val="minMax"/>
        </c:scaling>
        <c:delete val="0"/>
        <c:axPos val="b"/>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85492864"/>
        <c:crosses val="autoZero"/>
        <c:auto val="1"/>
        <c:lblAlgn val="ctr"/>
        <c:lblOffset val="100"/>
        <c:noMultiLvlLbl val="0"/>
      </c:catAx>
      <c:valAx>
        <c:axId val="85492864"/>
        <c:scaling>
          <c:orientation val="minMax"/>
          <c:min val="400000"/>
        </c:scaling>
        <c:delete val="0"/>
        <c:axPos val="l"/>
        <c:majorGridlines/>
        <c:numFmt formatCode="0" sourceLinked="1"/>
        <c:majorTickMark val="none"/>
        <c:minorTickMark val="none"/>
        <c:tickLblPos val="nextTo"/>
        <c:txPr>
          <a:bodyPr/>
          <a:lstStyle/>
          <a:p>
            <a:pPr>
              <a:defRPr sz="1200"/>
            </a:pPr>
            <a:endParaRPr lang="ru-RU"/>
          </a:p>
        </c:txPr>
        <c:crossAx val="85491712"/>
        <c:crosses val="autoZero"/>
        <c:crossBetween val="between"/>
        <c:dispUnits>
          <c:builtInUnit val="thousands"/>
          <c:dispUnitsLbl>
            <c:layout/>
          </c:dispUnitsLbl>
        </c:dispUnits>
      </c:valAx>
    </c:plotArea>
    <c:legend>
      <c:legendPos val="r"/>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7489032620862"/>
          <c:y val="0.10574985155102094"/>
          <c:w val="0.28428848293259373"/>
          <c:h val="0.82388657073880223"/>
        </c:manualLayout>
      </c:layout>
      <c:doughnutChart>
        <c:varyColors val="1"/>
        <c:ser>
          <c:idx val="0"/>
          <c:order val="0"/>
          <c:dPt>
            <c:idx val="0"/>
            <c:bubble3D val="0"/>
            <c:spPr>
              <a:solidFill>
                <a:srgbClr val="FFFF00"/>
              </a:solidFill>
            </c:spPr>
          </c:dPt>
          <c:dPt>
            <c:idx val="1"/>
            <c:bubble3D val="0"/>
            <c:spPr>
              <a:solidFill>
                <a:srgbClr val="FF0000"/>
              </a:solidFill>
            </c:spPr>
          </c:dPt>
          <c:dPt>
            <c:idx val="2"/>
            <c:bubble3D val="0"/>
            <c:spPr>
              <a:solidFill>
                <a:srgbClr val="92D050"/>
              </a:solidFill>
            </c:spPr>
          </c:dPt>
          <c:dPt>
            <c:idx val="3"/>
            <c:bubble3D val="0"/>
            <c:spPr>
              <a:solidFill>
                <a:srgbClr val="00B0F0"/>
              </a:solidFill>
            </c:spPr>
          </c:dPt>
          <c:dPt>
            <c:idx val="4"/>
            <c:bubble3D val="0"/>
            <c:spPr>
              <a:solidFill>
                <a:schemeClr val="accent4">
                  <a:lumMod val="40000"/>
                  <a:lumOff val="60000"/>
                </a:schemeClr>
              </a:solidFill>
            </c:spPr>
          </c:dPt>
          <c:dPt>
            <c:idx val="5"/>
            <c:bubble3D val="0"/>
            <c:spPr>
              <a:solidFill>
                <a:srgbClr val="FFC000"/>
              </a:solidFill>
            </c:spPr>
          </c:dPt>
          <c:dPt>
            <c:idx val="6"/>
            <c:bubble3D val="0"/>
            <c:explosion val="1"/>
            <c:spPr>
              <a:solidFill>
                <a:srgbClr val="00FFFF"/>
              </a:solidFill>
            </c:spPr>
          </c:dPt>
          <c:dLbls>
            <c:dLbl>
              <c:idx val="0"/>
              <c:layout>
                <c:manualLayout>
                  <c:x val="0"/>
                  <c:y val="-3.5386273840844099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МП!$I$1:$I$7</c:f>
              <c:strCache>
                <c:ptCount val="7"/>
                <c:pt idx="0">
                  <c:v>МП "Формирование современной городской среды в Первомайском муниципальном районе"</c:v>
                </c:pt>
                <c:pt idx="1">
                  <c:v>МП "Развитие образования в Первомайском муниципальном районе"</c:v>
                </c:pt>
                <c:pt idx="2">
                  <c:v>МП "Социальная поддержка населения Первомайского муниципального района"</c:v>
                </c:pt>
                <c:pt idx="3">
                  <c:v>МП "Развитие культуры и молодежной политики в Первомайском муниципальном районе</c:v>
                </c:pt>
                <c:pt idx="4">
                  <c:v>МП "Развитие физической культуры и спорта в Первомайском муниципальном районе"</c:v>
                </c:pt>
                <c:pt idx="5">
                  <c:v>МП "Развитие дорожного хозяйства и транспорта в Первомайском муниципальном районе"</c:v>
                </c:pt>
                <c:pt idx="6">
                  <c:v>Другие, в том числе непрограммные расходы</c:v>
                </c:pt>
              </c:strCache>
            </c:strRef>
          </c:cat>
          <c:val>
            <c:numRef>
              <c:f>МП!$J$1:$J$7</c:f>
              <c:numCache>
                <c:formatCode>0.0%</c:formatCode>
                <c:ptCount val="7"/>
                <c:pt idx="0">
                  <c:v>1.1341570792976973E-2</c:v>
                </c:pt>
                <c:pt idx="1">
                  <c:v>0.45644428635571133</c:v>
                </c:pt>
                <c:pt idx="2">
                  <c:v>0.11957193588076481</c:v>
                </c:pt>
                <c:pt idx="3">
                  <c:v>0.1263899984255917</c:v>
                </c:pt>
                <c:pt idx="4">
                  <c:v>2.5119101071180747E-2</c:v>
                </c:pt>
                <c:pt idx="5">
                  <c:v>0.13880158373811177</c:v>
                </c:pt>
                <c:pt idx="6">
                  <c:v>0.122</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5677174369844407"/>
          <c:y val="6.5165231917861735E-2"/>
          <c:w val="0.36857027850402235"/>
          <c:h val="0.861806141199655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87895015272152"/>
          <c:y val="0.18407497716195592"/>
          <c:w val="0.31874202420057463"/>
          <c:h val="0.77947680365846317"/>
        </c:manualLayout>
      </c:layout>
      <c:pieChart>
        <c:varyColors val="1"/>
        <c:ser>
          <c:idx val="2"/>
          <c:order val="2"/>
          <c:spPr>
            <a:ln>
              <a:solidFill>
                <a:sysClr val="windowText" lastClr="000000"/>
              </a:solidFill>
            </a:ln>
          </c:spPr>
          <c:dPt>
            <c:idx val="0"/>
            <c:bubble3D val="0"/>
            <c:spPr>
              <a:solidFill>
                <a:srgbClr val="FF0000"/>
              </a:solidFill>
              <a:ln>
                <a:solidFill>
                  <a:sysClr val="windowText" lastClr="000000"/>
                </a:solidFill>
              </a:ln>
            </c:spPr>
          </c:dPt>
          <c:dPt>
            <c:idx val="1"/>
            <c:bubble3D val="0"/>
            <c:spPr>
              <a:solidFill>
                <a:srgbClr val="FFFF00"/>
              </a:solidFill>
              <a:ln>
                <a:solidFill>
                  <a:sysClr val="windowText" lastClr="000000"/>
                </a:solidFill>
              </a:ln>
            </c:spPr>
          </c:dPt>
          <c:dPt>
            <c:idx val="2"/>
            <c:bubble3D val="0"/>
            <c:spPr>
              <a:solidFill>
                <a:srgbClr val="66FF66"/>
              </a:solidFill>
              <a:ln>
                <a:solidFill>
                  <a:sysClr val="windowText" lastClr="000000"/>
                </a:solidFill>
              </a:ln>
            </c:spPr>
          </c:dPt>
          <c:dPt>
            <c:idx val="3"/>
            <c:bubble3D val="0"/>
            <c:spPr>
              <a:solidFill>
                <a:srgbClr val="00FFFF"/>
              </a:solidFill>
              <a:ln>
                <a:solidFill>
                  <a:sysClr val="windowText" lastClr="000000"/>
                </a:solidFill>
              </a:ln>
            </c:spPr>
          </c:dPt>
          <c:dPt>
            <c:idx val="4"/>
            <c:bubble3D val="0"/>
            <c:spPr>
              <a:solidFill>
                <a:srgbClr val="7030A0"/>
              </a:solidFill>
              <a:ln>
                <a:solidFill>
                  <a:sysClr val="windowText" lastClr="000000"/>
                </a:solidFill>
              </a:ln>
            </c:spPr>
          </c:dPt>
          <c:dLbls>
            <c:dLbl>
              <c:idx val="0"/>
              <c:layout>
                <c:manualLayout>
                  <c:x val="3.7347152646594684E-3"/>
                  <c:y val="0.18197647544705128"/>
                </c:manualLayout>
              </c:layout>
              <c:dLblPos val="bestFit"/>
              <c:showLegendKey val="0"/>
              <c:showVal val="1"/>
              <c:showCatName val="0"/>
              <c:showSerName val="0"/>
              <c:showPercent val="0"/>
              <c:showBubbleSize val="0"/>
            </c:dLbl>
            <c:dLbl>
              <c:idx val="1"/>
              <c:layout>
                <c:manualLayout>
                  <c:x val="-2.0179122055315281E-2"/>
                  <c:y val="-0.1834790683172054"/>
                </c:manualLayout>
              </c:layout>
              <c:dLblPos val="bestFit"/>
              <c:showLegendKey val="0"/>
              <c:showVal val="1"/>
              <c:showCatName val="0"/>
              <c:showSerName val="0"/>
              <c:showPercent val="0"/>
              <c:showBubbleSize val="0"/>
            </c:dLbl>
            <c:dLbl>
              <c:idx val="2"/>
              <c:layout>
                <c:manualLayout>
                  <c:x val="-7.8957059022873005E-2"/>
                  <c:y val="1.1663471163892368E-2"/>
                </c:manualLayout>
              </c:layout>
              <c:dLblPos val="bestFit"/>
              <c:showLegendKey val="0"/>
              <c:showVal val="1"/>
              <c:showCatName val="0"/>
              <c:showSerName val="0"/>
              <c:showPercent val="0"/>
              <c:showBubbleSize val="0"/>
            </c:dLbl>
            <c:dLbl>
              <c:idx val="3"/>
              <c:layout>
                <c:manualLayout>
                  <c:x val="8.0944228401171672E-3"/>
                  <c:y val="-6.0083201592919383E-3"/>
                </c:manualLayout>
              </c:layout>
              <c:dLblPos val="bestFit"/>
              <c:showLegendKey val="0"/>
              <c:showVal val="1"/>
              <c:showCatName val="0"/>
              <c:showSerName val="0"/>
              <c:showPercent val="0"/>
              <c:showBubbleSize val="0"/>
            </c:dLbl>
            <c:dLbl>
              <c:idx val="4"/>
              <c:layout>
                <c:manualLayout>
                  <c:x val="7.9574432033606562E-2"/>
                  <c:y val="-4.4889748316548966E-3"/>
                </c:manualLayout>
              </c:layout>
              <c:dLblPos val="bestFit"/>
              <c:showLegendKey val="0"/>
              <c:showVal val="1"/>
              <c:showCatName val="0"/>
              <c:showSerName val="0"/>
              <c:showPercent val="0"/>
              <c:showBubbleSize val="0"/>
            </c:dLbl>
            <c:txPr>
              <a:bodyPr/>
              <a:lstStyle/>
              <a:p>
                <a:pPr>
                  <a:defRPr sz="1200"/>
                </a:pPr>
                <a:endParaRPr lang="ru-RU"/>
              </a:p>
            </c:txPr>
            <c:dLblPos val="bestFit"/>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дох'!$D$3:$D$7</c:f>
              <c:numCache>
                <c:formatCode>0.0%</c:formatCode>
                <c:ptCount val="5"/>
                <c:pt idx="0">
                  <c:v>0.50679748887872611</c:v>
                </c:pt>
                <c:pt idx="1">
                  <c:v>0.44759489460774121</c:v>
                </c:pt>
                <c:pt idx="2">
                  <c:v>2.2575146551365735E-2</c:v>
                </c:pt>
                <c:pt idx="3">
                  <c:v>6.2362283291065562E-3</c:v>
                </c:pt>
                <c:pt idx="4">
                  <c:v>1.6796241633060326E-2</c:v>
                </c:pt>
              </c:numCache>
            </c:numRef>
          </c:val>
        </c:ser>
        <c:ser>
          <c:idx val="1"/>
          <c:order val="1"/>
          <c:dLbls>
            <c:dLblPos val="outEnd"/>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дох'!$C$3:$C$7</c:f>
            </c:numRef>
          </c:val>
        </c:ser>
        <c:ser>
          <c:idx val="0"/>
          <c:order val="0"/>
          <c:dLbls>
            <c:dLblPos val="outEnd"/>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дох'!$B$3:$B$7</c:f>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0243848358872665"/>
          <c:y val="7.0033848391528028E-2"/>
          <c:w val="0.38143516297193525"/>
          <c:h val="0.90276771110831522"/>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36636918960455E-2"/>
          <c:y val="4.3624672391275737E-2"/>
          <c:w val="0.48755378720758386"/>
          <c:h val="0.85521419701299595"/>
        </c:manualLayout>
      </c:layout>
      <c:barChart>
        <c:barDir val="bar"/>
        <c:grouping val="stacked"/>
        <c:varyColors val="0"/>
        <c:ser>
          <c:idx val="0"/>
          <c:order val="0"/>
          <c:tx>
            <c:strRef>
              <c:f>Доходы!$A$3</c:f>
              <c:strCache>
                <c:ptCount val="1"/>
                <c:pt idx="0">
                  <c:v>1.1. Налоги на прибыль, доходы</c:v>
                </c:pt>
              </c:strCache>
            </c:strRef>
          </c:tx>
          <c:spPr>
            <a:solidFill>
              <a:srgbClr val="FF0000"/>
            </a:solidFill>
            <a:ln>
              <a:solidFill>
                <a:sysClr val="windowText" lastClr="000000"/>
              </a:solidFill>
            </a:ln>
          </c:spPr>
          <c:invertIfNegative val="0"/>
          <c:dLbls>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Доходы!$B$3:$G$3</c:f>
              <c:numCache>
                <c:formatCode>#,##0</c:formatCode>
                <c:ptCount val="5"/>
                <c:pt idx="0">
                  <c:v>20973.1</c:v>
                </c:pt>
                <c:pt idx="1">
                  <c:v>22064</c:v>
                </c:pt>
                <c:pt idx="2">
                  <c:v>24380</c:v>
                </c:pt>
                <c:pt idx="3">
                  <c:v>27013</c:v>
                </c:pt>
                <c:pt idx="4">
                  <c:v>29984</c:v>
                </c:pt>
              </c:numCache>
            </c:numRef>
          </c:val>
        </c:ser>
        <c:ser>
          <c:idx val="1"/>
          <c:order val="1"/>
          <c:tx>
            <c:strRef>
              <c:f>Доходы!$A$4</c:f>
              <c:strCache>
                <c:ptCount val="1"/>
                <c:pt idx="0">
                  <c:v>1.2. Акцизы по подакцизным товарам (продукции), производимым на территории РФ</c:v>
                </c:pt>
              </c:strCache>
            </c:strRef>
          </c:tx>
          <c:spPr>
            <a:solidFill>
              <a:srgbClr val="FFFF00"/>
            </a:solidFill>
            <a:ln>
              <a:solidFill>
                <a:sysClr val="windowText" lastClr="000000"/>
              </a:solidFill>
            </a:ln>
          </c:spPr>
          <c:invertIfNegative val="0"/>
          <c:dLbls>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Доходы!$B$4:$G$4</c:f>
              <c:numCache>
                <c:formatCode>#,##0</c:formatCode>
                <c:ptCount val="5"/>
                <c:pt idx="0">
                  <c:v>13688.6</c:v>
                </c:pt>
                <c:pt idx="1">
                  <c:v>12229</c:v>
                </c:pt>
                <c:pt idx="2">
                  <c:v>21532</c:v>
                </c:pt>
                <c:pt idx="3">
                  <c:v>22806</c:v>
                </c:pt>
                <c:pt idx="4">
                  <c:v>23379</c:v>
                </c:pt>
              </c:numCache>
            </c:numRef>
          </c:val>
        </c:ser>
        <c:ser>
          <c:idx val="2"/>
          <c:order val="2"/>
          <c:tx>
            <c:strRef>
              <c:f>Доходы!$A$5</c:f>
              <c:strCache>
                <c:ptCount val="1"/>
                <c:pt idx="0">
                  <c:v>1.3. Налоги на совокупный доход</c:v>
                </c:pt>
              </c:strCache>
            </c:strRef>
          </c:tx>
          <c:spPr>
            <a:solidFill>
              <a:srgbClr val="00FF00"/>
            </a:solidFill>
            <a:ln>
              <a:solidFill>
                <a:sysClr val="windowText" lastClr="000000"/>
              </a:solidFill>
            </a:ln>
          </c:spPr>
          <c:invertIfNegative val="0"/>
          <c:dLbls>
            <c:dLbl>
              <c:idx val="0"/>
              <c:layout>
                <c:manualLayout>
                  <c:x val="-4.446401380238797E-3"/>
                  <c:y val="-7.5476958300901995E-2"/>
                </c:manualLayout>
              </c:layout>
              <c:showLegendKey val="0"/>
              <c:showVal val="1"/>
              <c:showCatName val="0"/>
              <c:showSerName val="0"/>
              <c:showPercent val="0"/>
              <c:showBubbleSize val="0"/>
            </c:dLbl>
            <c:dLbl>
              <c:idx val="1"/>
              <c:layout>
                <c:manualLayout>
                  <c:x val="1.4820948932844997E-3"/>
                  <c:y val="-5.9827162446597068E-2"/>
                </c:manualLayout>
              </c:layout>
              <c:showLegendKey val="0"/>
              <c:showVal val="1"/>
              <c:showCatName val="0"/>
              <c:showSerName val="0"/>
              <c:showPercent val="0"/>
              <c:showBubbleSize val="0"/>
            </c:dLbl>
            <c:dLbl>
              <c:idx val="2"/>
              <c:layout>
                <c:manualLayout>
                  <c:x val="8.0260689988694064E-3"/>
                  <c:y val="-6.3842898047462696E-2"/>
                </c:manualLayout>
              </c:layout>
              <c:showLegendKey val="0"/>
              <c:showVal val="1"/>
              <c:showCatName val="0"/>
              <c:showSerName val="0"/>
              <c:showPercent val="0"/>
              <c:showBubbleSize val="0"/>
            </c:dLbl>
            <c:dLbl>
              <c:idx val="3"/>
              <c:layout>
                <c:manualLayout>
                  <c:x val="0"/>
                  <c:y val="-6.7582897259644434E-2"/>
                </c:manualLayout>
              </c:layout>
              <c:showLegendKey val="0"/>
              <c:showVal val="1"/>
              <c:showCatName val="0"/>
              <c:showSerName val="0"/>
              <c:showPercent val="0"/>
              <c:showBubbleSize val="0"/>
            </c:dLbl>
            <c:dLbl>
              <c:idx val="4"/>
              <c:layout>
                <c:manualLayout>
                  <c:x val="1.4683448631714002E-2"/>
                  <c:y val="-6.024098290515855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Доходы!$B$5:$G$5</c:f>
              <c:numCache>
                <c:formatCode>#,##0</c:formatCode>
                <c:ptCount val="5"/>
                <c:pt idx="0">
                  <c:v>1381.9</c:v>
                </c:pt>
                <c:pt idx="1">
                  <c:v>323</c:v>
                </c:pt>
                <c:pt idx="2">
                  <c:v>1086</c:v>
                </c:pt>
                <c:pt idx="3">
                  <c:v>1086</c:v>
                </c:pt>
                <c:pt idx="4">
                  <c:v>1086</c:v>
                </c:pt>
              </c:numCache>
            </c:numRef>
          </c:val>
        </c:ser>
        <c:ser>
          <c:idx val="4"/>
          <c:order val="3"/>
          <c:tx>
            <c:strRef>
              <c:f>Доходы!$A$7</c:f>
              <c:strCache>
                <c:ptCount val="1"/>
                <c:pt idx="0">
                  <c:v>1.5. Госпошлины</c:v>
                </c:pt>
              </c:strCache>
            </c:strRef>
          </c:tx>
          <c:spPr>
            <a:solidFill>
              <a:srgbClr val="7030A0"/>
            </a:solidFill>
            <a:ln>
              <a:solidFill>
                <a:sysClr val="windowText" lastClr="000000"/>
              </a:solidFill>
            </a:ln>
          </c:spPr>
          <c:invertIfNegative val="0"/>
          <c:dLbls>
            <c:dLbl>
              <c:idx val="0"/>
              <c:layout>
                <c:manualLayout>
                  <c:x val="2.6662433957514789E-2"/>
                  <c:y val="8.0321310540211414E-3"/>
                </c:manualLayout>
              </c:layout>
              <c:dLblPos val="ctr"/>
              <c:showLegendKey val="0"/>
              <c:showVal val="1"/>
              <c:showCatName val="0"/>
              <c:showSerName val="0"/>
              <c:showPercent val="0"/>
              <c:showBubbleSize val="0"/>
            </c:dLbl>
            <c:dLbl>
              <c:idx val="1"/>
              <c:layout>
                <c:manualLayout>
                  <c:x val="3.1096042637167195E-2"/>
                  <c:y val="1.2048196581031786E-2"/>
                </c:manualLayout>
              </c:layout>
              <c:dLblPos val="ctr"/>
              <c:showLegendKey val="0"/>
              <c:showVal val="1"/>
              <c:showCatName val="0"/>
              <c:showSerName val="0"/>
              <c:showPercent val="0"/>
              <c:showBubbleSize val="0"/>
            </c:dLbl>
            <c:dLbl>
              <c:idx val="2"/>
              <c:layout>
                <c:manualLayout>
                  <c:x val="2.6699596791509565E-2"/>
                  <c:y val="0"/>
                </c:manualLayout>
              </c:layout>
              <c:dLblPos val="ctr"/>
              <c:showLegendKey val="0"/>
              <c:showVal val="1"/>
              <c:showCatName val="0"/>
              <c:showSerName val="0"/>
              <c:showPercent val="0"/>
              <c:showBubbleSize val="0"/>
            </c:dLbl>
            <c:dLbl>
              <c:idx val="3"/>
              <c:layout>
                <c:manualLayout>
                  <c:x val="3.1272111886226889E-2"/>
                  <c:y val="0"/>
                </c:manualLayout>
              </c:layout>
              <c:dLblPos val="ctr"/>
              <c:showLegendKey val="0"/>
              <c:showVal val="1"/>
              <c:showCatName val="0"/>
              <c:showSerName val="0"/>
              <c:showPercent val="0"/>
              <c:showBubbleSize val="0"/>
            </c:dLbl>
            <c:dLbl>
              <c:idx val="4"/>
              <c:layout>
                <c:manualLayout>
                  <c:x val="3.1716579380804424E-2"/>
                  <c:y val="0"/>
                </c:manualLayout>
              </c:layout>
              <c:dLblPos val="ctr"/>
              <c:showLegendKey val="0"/>
              <c:showVal val="1"/>
              <c:showCatName val="0"/>
              <c:showSerName val="0"/>
              <c:showPercent val="0"/>
              <c:showBubbleSize val="0"/>
            </c:dLbl>
            <c:txPr>
              <a:bodyPr/>
              <a:lstStyle/>
              <a:p>
                <a:pPr>
                  <a:defRPr sz="1200"/>
                </a:pPr>
                <a:endParaRPr lang="ru-RU"/>
              </a:p>
            </c:txPr>
            <c:dLblPos val="inEnd"/>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Доходы!$B$7:$G$7</c:f>
              <c:numCache>
                <c:formatCode>#,##0</c:formatCode>
                <c:ptCount val="5"/>
                <c:pt idx="0">
                  <c:v>1083.9000000000001</c:v>
                </c:pt>
                <c:pt idx="1">
                  <c:v>784</c:v>
                </c:pt>
                <c:pt idx="2">
                  <c:v>808</c:v>
                </c:pt>
                <c:pt idx="3">
                  <c:v>832</c:v>
                </c:pt>
                <c:pt idx="4">
                  <c:v>856</c:v>
                </c:pt>
              </c:numCache>
            </c:numRef>
          </c:val>
        </c:ser>
        <c:ser>
          <c:idx val="5"/>
          <c:order val="4"/>
          <c:tx>
            <c:strRef>
              <c:f>Доходы!$A$8</c:f>
              <c:strCache>
                <c:ptCount val="1"/>
                <c:pt idx="0">
                  <c:v>1.6. Задолженность и перерасчеты по отмененным налогам, сборам и иным обязательным платежам</c:v>
                </c:pt>
              </c:strCache>
            </c:strRef>
          </c:tx>
          <c:invertIfNegative val="0"/>
          <c:cat>
            <c:strRef>
              <c:f>Доходы!$B$2:$G$2</c:f>
              <c:strCache>
                <c:ptCount val="5"/>
                <c:pt idx="0">
                  <c:v>2022 (факт)</c:v>
                </c:pt>
                <c:pt idx="1">
                  <c:v>2023 (ожидание)</c:v>
                </c:pt>
                <c:pt idx="2">
                  <c:v>2024 (план)</c:v>
                </c:pt>
                <c:pt idx="3">
                  <c:v>2025 (план)</c:v>
                </c:pt>
                <c:pt idx="4">
                  <c:v>2026 (план)</c:v>
                </c:pt>
              </c:strCache>
            </c:strRef>
          </c:cat>
          <c:val>
            <c:numRef>
              <c:f>Доходы!$B$8:$G$8</c:f>
              <c:numCache>
                <c:formatCode>General</c:formatCode>
                <c:ptCount val="5"/>
                <c:pt idx="1">
                  <c:v>-11</c:v>
                </c:pt>
              </c:numCache>
            </c:numRef>
          </c:val>
        </c:ser>
        <c:dLbls>
          <c:showLegendKey val="0"/>
          <c:showVal val="0"/>
          <c:showCatName val="0"/>
          <c:showSerName val="0"/>
          <c:showPercent val="0"/>
          <c:showBubbleSize val="0"/>
        </c:dLbls>
        <c:gapWidth val="150"/>
        <c:overlap val="100"/>
        <c:axId val="85833600"/>
        <c:axId val="85835136"/>
      </c:barChart>
      <c:catAx>
        <c:axId val="85833600"/>
        <c:scaling>
          <c:orientation val="minMax"/>
        </c:scaling>
        <c:delete val="0"/>
        <c:axPos val="l"/>
        <c:majorTickMark val="out"/>
        <c:minorTickMark val="none"/>
        <c:tickLblPos val="nextTo"/>
        <c:crossAx val="85835136"/>
        <c:crosses val="autoZero"/>
        <c:auto val="1"/>
        <c:lblAlgn val="ctr"/>
        <c:lblOffset val="100"/>
        <c:noMultiLvlLbl val="0"/>
      </c:catAx>
      <c:valAx>
        <c:axId val="85835136"/>
        <c:scaling>
          <c:orientation val="minMax"/>
        </c:scaling>
        <c:delete val="0"/>
        <c:axPos val="b"/>
        <c:numFmt formatCode="#,##0" sourceLinked="1"/>
        <c:majorTickMark val="out"/>
        <c:minorTickMark val="none"/>
        <c:tickLblPos val="nextTo"/>
        <c:crossAx val="85833600"/>
        <c:crosses val="autoZero"/>
        <c:crossBetween val="between"/>
      </c:valAx>
      <c:spPr>
        <a:noFill/>
        <a:ln w="25400">
          <a:noFill/>
        </a:ln>
      </c:spPr>
    </c:plotArea>
    <c:legend>
      <c:legendPos val="r"/>
      <c:legendEntry>
        <c:idx val="4"/>
        <c:delete val="1"/>
      </c:legendEntry>
      <c:layout>
        <c:manualLayout>
          <c:xMode val="edge"/>
          <c:yMode val="edge"/>
          <c:x val="0.67150148582930558"/>
          <c:y val="8.7794710441675958E-2"/>
          <c:w val="0.31591261101707652"/>
          <c:h val="0.8635825515967519"/>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6225997000953"/>
          <c:y val="0.1901791969064365"/>
          <c:w val="0.3059282778550137"/>
          <c:h val="0.70603020707820774"/>
        </c:manualLayout>
      </c:layout>
      <c:pieChart>
        <c:varyColors val="1"/>
        <c:ser>
          <c:idx val="2"/>
          <c:order val="2"/>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00B0F0"/>
              </a:solidFill>
              <a:ln>
                <a:solidFill>
                  <a:sysClr val="windowText" lastClr="000000"/>
                </a:solidFill>
              </a:ln>
            </c:spPr>
          </c:dPt>
          <c:dPt>
            <c:idx val="2"/>
            <c:bubble3D val="0"/>
            <c:spPr>
              <a:solidFill>
                <a:srgbClr val="FF0000"/>
              </a:solidFill>
              <a:ln>
                <a:solidFill>
                  <a:sysClr val="windowText" lastClr="000000"/>
                </a:solidFill>
              </a:ln>
            </c:spPr>
          </c:dPt>
          <c:dPt>
            <c:idx val="3"/>
            <c:bubble3D val="0"/>
            <c:spPr>
              <a:solidFill>
                <a:schemeClr val="accent6"/>
              </a:solidFill>
              <a:ln>
                <a:solidFill>
                  <a:sysClr val="windowText" lastClr="000000"/>
                </a:solidFill>
              </a:ln>
            </c:spPr>
          </c:dPt>
          <c:dPt>
            <c:idx val="4"/>
            <c:bubble3D val="0"/>
            <c:spPr>
              <a:solidFill>
                <a:srgbClr val="FFFF00"/>
              </a:solidFill>
              <a:ln>
                <a:solidFill>
                  <a:sysClr val="windowText" lastClr="000000"/>
                </a:solidFill>
              </a:ln>
            </c:spPr>
          </c:dPt>
          <c:dLbls>
            <c:dLbl>
              <c:idx val="0"/>
              <c:layout>
                <c:manualLayout>
                  <c:x val="5.7664947577389374E-2"/>
                  <c:y val="-9.1048568810974104E-2"/>
                </c:manualLayout>
              </c:layout>
              <c:showLegendKey val="0"/>
              <c:showVal val="1"/>
              <c:showCatName val="0"/>
              <c:showSerName val="0"/>
              <c:showPercent val="0"/>
              <c:showBubbleSize val="0"/>
            </c:dLbl>
            <c:dLbl>
              <c:idx val="1"/>
              <c:layout>
                <c:manualLayout>
                  <c:x val="-3.0325129462903472E-2"/>
                  <c:y val="-5.9428391026593377E-2"/>
                </c:manualLayout>
              </c:layout>
              <c:showLegendKey val="0"/>
              <c:showVal val="1"/>
              <c:showCatName val="0"/>
              <c:showSerName val="0"/>
              <c:showPercent val="0"/>
              <c:showBubbleSize val="0"/>
            </c:dLbl>
            <c:dLbl>
              <c:idx val="2"/>
              <c:layout>
                <c:manualLayout>
                  <c:x val="1.2266420388661903E-2"/>
                  <c:y val="-4.1481887287673949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дох'!$D$2:$D$6</c:f>
              <c:numCache>
                <c:formatCode>0.0%</c:formatCode>
                <c:ptCount val="3"/>
                <c:pt idx="0">
                  <c:v>0.78294302691366646</c:v>
                </c:pt>
                <c:pt idx="1">
                  <c:v>7.2352324362111142E-2</c:v>
                </c:pt>
                <c:pt idx="2">
                  <c:v>0.14470464872422228</c:v>
                </c:pt>
              </c:numCache>
            </c:numRef>
          </c:val>
        </c:ser>
        <c:ser>
          <c:idx val="1"/>
          <c:order val="1"/>
          <c:dLbls>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дох'!$C$2:$C$6</c:f>
            </c:numRef>
          </c:val>
        </c:ser>
        <c:ser>
          <c:idx val="0"/>
          <c:order val="0"/>
          <c:dLbls>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дох'!$B$2:$B$6</c:f>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1140897528518268"/>
          <c:y val="5.5961159616952631E-2"/>
          <c:w val="0.34875575980912948"/>
          <c:h val="0.89855409532883124"/>
        </c:manualLayout>
      </c:layout>
      <c:overlay val="1"/>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Доходы!$A$11</c:f>
              <c:strCache>
                <c:ptCount val="1"/>
                <c:pt idx="0">
                  <c:v>2.1. Доходы от использования имущества, находящегося в государственной и муниципальной собственности</c:v>
                </c:pt>
              </c:strCache>
            </c:strRef>
          </c:tx>
          <c:spPr>
            <a:solidFill>
              <a:srgbClr val="FFFF00"/>
            </a:solidFill>
            <a:ln>
              <a:solidFill>
                <a:sysClr val="windowText" lastClr="000000"/>
              </a:solidFill>
            </a:ln>
          </c:spPr>
          <c:invertIfNegative val="0"/>
          <c:dLbls>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Доходы!$C$11:$G$11</c:f>
              <c:numCache>
                <c:formatCode>#,##0</c:formatCode>
                <c:ptCount val="5"/>
                <c:pt idx="0">
                  <c:v>3033.7</c:v>
                </c:pt>
                <c:pt idx="1">
                  <c:v>2343</c:v>
                </c:pt>
                <c:pt idx="2">
                  <c:v>2240</c:v>
                </c:pt>
                <c:pt idx="3">
                  <c:v>2240</c:v>
                </c:pt>
                <c:pt idx="4">
                  <c:v>2240</c:v>
                </c:pt>
              </c:numCache>
            </c:numRef>
          </c:val>
        </c:ser>
        <c:ser>
          <c:idx val="1"/>
          <c:order val="1"/>
          <c:tx>
            <c:strRef>
              <c:f>Доходы!$A$12</c:f>
              <c:strCache>
                <c:ptCount val="1"/>
                <c:pt idx="0">
                  <c:v>2.2. Платежи при пользовании природными ресурсами</c:v>
                </c:pt>
              </c:strCache>
            </c:strRef>
          </c:tx>
          <c:spPr>
            <a:solidFill>
              <a:srgbClr val="00B0F0"/>
            </a:solidFill>
            <a:ln>
              <a:solidFill>
                <a:schemeClr val="tx1"/>
              </a:solidFill>
            </a:ln>
          </c:spPr>
          <c:invertIfNegative val="0"/>
          <c:dLbls>
            <c:dLbl>
              <c:idx val="0"/>
              <c:layout>
                <c:manualLayout>
                  <c:x val="-1.819008900825916E-3"/>
                  <c:y val="-6.6823878688196808E-2"/>
                </c:manualLayout>
              </c:layout>
              <c:dLblPos val="ctr"/>
              <c:showLegendKey val="0"/>
              <c:showVal val="1"/>
              <c:showCatName val="0"/>
              <c:showSerName val="0"/>
              <c:showPercent val="0"/>
              <c:showBubbleSize val="0"/>
            </c:dLbl>
            <c:dLbl>
              <c:idx val="2"/>
              <c:layout>
                <c:manualLayout>
                  <c:x val="0"/>
                  <c:y val="-5.7589972996197704E-2"/>
                </c:manualLayout>
              </c:layout>
              <c:dLblPos val="ctr"/>
              <c:showLegendKey val="0"/>
              <c:showVal val="1"/>
              <c:showCatName val="0"/>
              <c:showSerName val="0"/>
              <c:showPercent val="0"/>
              <c:showBubbleSize val="0"/>
            </c:dLbl>
            <c:dLbl>
              <c:idx val="3"/>
              <c:layout>
                <c:manualLayout>
                  <c:x val="0"/>
                  <c:y val="-6.838809293298477E-2"/>
                </c:manualLayout>
              </c:layout>
              <c:dLblPos val="ctr"/>
              <c:showLegendKey val="0"/>
              <c:showVal val="1"/>
              <c:showCatName val="0"/>
              <c:showSerName val="0"/>
              <c:showPercent val="0"/>
              <c:showBubbleSize val="0"/>
            </c:dLbl>
            <c:dLbl>
              <c:idx val="4"/>
              <c:layout>
                <c:manualLayout>
                  <c:x val="0"/>
                  <c:y val="-7.918621286977183E-2"/>
                </c:manualLayout>
              </c:layout>
              <c:dLblPos val="ctr"/>
              <c:showLegendKey val="0"/>
              <c:showVal val="1"/>
              <c:showCatName val="0"/>
              <c:showSerName val="0"/>
              <c:showPercent val="0"/>
              <c:showBubbleSize val="0"/>
            </c:dLbl>
            <c:txPr>
              <a:bodyPr/>
              <a:lstStyle/>
              <a:p>
                <a:pPr>
                  <a:defRPr sz="1000"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Доходы!$C$12:$G$12</c:f>
              <c:numCache>
                <c:formatCode>#,##0</c:formatCode>
                <c:ptCount val="5"/>
                <c:pt idx="0">
                  <c:v>-190.1</c:v>
                </c:pt>
                <c:pt idx="1">
                  <c:v>340</c:v>
                </c:pt>
                <c:pt idx="2">
                  <c:v>207</c:v>
                </c:pt>
                <c:pt idx="3">
                  <c:v>207</c:v>
                </c:pt>
                <c:pt idx="4" formatCode="General">
                  <c:v>207</c:v>
                </c:pt>
              </c:numCache>
            </c:numRef>
          </c:val>
        </c:ser>
        <c:ser>
          <c:idx val="2"/>
          <c:order val="2"/>
          <c:tx>
            <c:strRef>
              <c:f>Доходы!$A$13</c:f>
              <c:strCache>
                <c:ptCount val="1"/>
                <c:pt idx="0">
                  <c:v>2.3. Доходы от оказания платных услуг (работ) и компенсации затрат государства</c:v>
                </c:pt>
              </c:strCache>
            </c:strRef>
          </c:tx>
          <c:spPr>
            <a:solidFill>
              <a:srgbClr val="00B050"/>
            </a:solidFill>
            <a:ln>
              <a:solidFill>
                <a:sysClr val="windowText" lastClr="000000"/>
              </a:solidFill>
            </a:ln>
          </c:spPr>
          <c:invertIfNegative val="0"/>
          <c:dLbls>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Доходы!$C$13:$G$13</c:f>
              <c:numCache>
                <c:formatCode>#,##0</c:formatCode>
                <c:ptCount val="5"/>
                <c:pt idx="0">
                  <c:v>1640.1</c:v>
                </c:pt>
                <c:pt idx="1">
                  <c:v>1939</c:v>
                </c:pt>
              </c:numCache>
            </c:numRef>
          </c:val>
        </c:ser>
        <c:ser>
          <c:idx val="3"/>
          <c:order val="3"/>
          <c:tx>
            <c:strRef>
              <c:f>Доходы!$A$14</c:f>
              <c:strCache>
                <c:ptCount val="1"/>
                <c:pt idx="0">
                  <c:v>2.4. Доходы от продажи материальных и нематериальных активов</c:v>
                </c:pt>
              </c:strCache>
            </c:strRef>
          </c:tx>
          <c:spPr>
            <a:solidFill>
              <a:srgbClr val="7030A0"/>
            </a:solidFill>
            <a:ln>
              <a:solidFill>
                <a:sysClr val="windowText" lastClr="000000"/>
              </a:solidFill>
            </a:ln>
          </c:spPr>
          <c:invertIfNegative val="0"/>
          <c:dLbls>
            <c:dLbl>
              <c:idx val="0"/>
              <c:layout>
                <c:manualLayout>
                  <c:x val="1.819008900825916E-3"/>
                  <c:y val="-6.6823878688196808E-2"/>
                </c:manualLayout>
              </c:layout>
              <c:spPr/>
              <c:txPr>
                <a:bodyPr/>
                <a:lstStyle/>
                <a:p>
                  <a:pPr>
                    <a:defRPr b="1"/>
                  </a:pPr>
                  <a:endParaRPr lang="ru-RU"/>
                </a:p>
              </c:txPr>
              <c:dLblPos val="ctr"/>
              <c:showLegendKey val="0"/>
              <c:showVal val="1"/>
              <c:showCatName val="0"/>
              <c:showSerName val="0"/>
              <c:showPercent val="0"/>
              <c:showBubbleSize val="0"/>
            </c:dLbl>
            <c:dLbl>
              <c:idx val="1"/>
              <c:layout>
                <c:manualLayout>
                  <c:x val="-1.819008900825916E-3"/>
                  <c:y val="-6.6823878688196808E-2"/>
                </c:manualLayout>
              </c:layout>
              <c:spPr/>
              <c:txPr>
                <a:bodyPr/>
                <a:lstStyle/>
                <a:p>
                  <a:pPr>
                    <a:defRPr b="1"/>
                  </a:pPr>
                  <a:endParaRPr lang="ru-RU"/>
                </a:p>
              </c:txPr>
              <c:dLblPos val="ctr"/>
              <c:showLegendKey val="0"/>
              <c:showVal val="1"/>
              <c:showCatName val="0"/>
              <c:showSerName val="0"/>
              <c:showPercent val="0"/>
              <c:showBubbleSize val="0"/>
            </c:dLbl>
            <c:dLbl>
              <c:idx val="2"/>
              <c:layout>
                <c:manualLayout>
                  <c:x val="9.0950445041295801E-3"/>
                  <c:y val="-5.896224590135013E-2"/>
                </c:manualLayout>
              </c:layout>
              <c:tx>
                <c:rich>
                  <a:bodyPr/>
                  <a:lstStyle/>
                  <a:p>
                    <a:r>
                      <a:rPr lang="en-US" b="1"/>
                      <a:t>150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Доходы!$C$14:$G$14</c:f>
              <c:numCache>
                <c:formatCode>#,##0</c:formatCode>
                <c:ptCount val="5"/>
                <c:pt idx="0">
                  <c:v>209.9</c:v>
                </c:pt>
                <c:pt idx="1">
                  <c:v>349</c:v>
                </c:pt>
              </c:numCache>
            </c:numRef>
          </c:val>
        </c:ser>
        <c:ser>
          <c:idx val="4"/>
          <c:order val="4"/>
          <c:tx>
            <c:strRef>
              <c:f>Доходы!$A$15</c:f>
              <c:strCache>
                <c:ptCount val="1"/>
                <c:pt idx="0">
                  <c:v>2.5. Штрафы, санкции, возмещение ущерба</c:v>
                </c:pt>
              </c:strCache>
            </c:strRef>
          </c:tx>
          <c:spPr>
            <a:solidFill>
              <a:srgbClr val="FF0000"/>
            </a:solidFill>
            <a:ln>
              <a:solidFill>
                <a:sysClr val="windowText" lastClr="000000"/>
              </a:solidFill>
            </a:ln>
          </c:spPr>
          <c:invertIfNegative val="0"/>
          <c:dLbls>
            <c:dLbl>
              <c:idx val="2"/>
              <c:layout>
                <c:manualLayout>
                  <c:x val="3.705237233211249E-2"/>
                  <c:y val="0"/>
                </c:manualLayout>
              </c:layout>
              <c:dLblPos val="ctr"/>
              <c:showLegendKey val="0"/>
              <c:showVal val="1"/>
              <c:showCatName val="0"/>
              <c:showSerName val="0"/>
              <c:showPercent val="0"/>
              <c:showBubbleSize val="0"/>
            </c:dLbl>
            <c:dLbl>
              <c:idx val="3"/>
              <c:layout>
                <c:manualLayout>
                  <c:x val="3.5570277438827992E-2"/>
                  <c:y val="-7.198746624524713E-3"/>
                </c:manualLayout>
              </c:layout>
              <c:dLblPos val="ctr"/>
              <c:showLegendKey val="0"/>
              <c:showVal val="1"/>
              <c:showCatName val="0"/>
              <c:showSerName val="0"/>
              <c:showPercent val="0"/>
              <c:showBubbleSize val="0"/>
            </c:dLbl>
            <c:dLbl>
              <c:idx val="4"/>
              <c:layout>
                <c:manualLayout>
                  <c:x val="3.5570277438827992E-2"/>
                  <c:y val="0"/>
                </c:manualLayout>
              </c:layout>
              <c:dLblPos val="ctr"/>
              <c:showLegendKey val="0"/>
              <c:showVal val="1"/>
              <c:showCatName val="0"/>
              <c:showSerName val="0"/>
              <c:showPercent val="0"/>
              <c:showBubbleSize val="0"/>
            </c:dLbl>
            <c:spPr>
              <a:ln>
                <a:noFill/>
              </a:ln>
            </c:spPr>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Доходы!$C$15:$G$15</c:f>
              <c:numCache>
                <c:formatCode>#,##0</c:formatCode>
                <c:ptCount val="5"/>
                <c:pt idx="0">
                  <c:v>1412</c:v>
                </c:pt>
                <c:pt idx="1">
                  <c:v>1450</c:v>
                </c:pt>
                <c:pt idx="2" formatCode="General">
                  <c:v>414</c:v>
                </c:pt>
                <c:pt idx="3" formatCode="General">
                  <c:v>426</c:v>
                </c:pt>
                <c:pt idx="4" formatCode="General">
                  <c:v>438</c:v>
                </c:pt>
              </c:numCache>
            </c:numRef>
          </c:val>
        </c:ser>
        <c:ser>
          <c:idx val="5"/>
          <c:order val="5"/>
          <c:tx>
            <c:strRef>
              <c:f>Доходы!$A$16</c:f>
              <c:strCache>
                <c:ptCount val="1"/>
                <c:pt idx="0">
                  <c:v>2.6. Прочие неналоговые доходы</c:v>
                </c:pt>
              </c:strCache>
            </c:strRef>
          </c:tx>
          <c:invertIfNegative val="0"/>
          <c:dLbls>
            <c:delete val="1"/>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Доходы!$C$16:$G$16</c:f>
            </c:numRef>
          </c:val>
        </c:ser>
        <c:dLbls>
          <c:dLblPos val="ctr"/>
          <c:showLegendKey val="0"/>
          <c:showVal val="1"/>
          <c:showCatName val="0"/>
          <c:showSerName val="0"/>
          <c:showPercent val="0"/>
          <c:showBubbleSize val="0"/>
        </c:dLbls>
        <c:gapWidth val="150"/>
        <c:overlap val="100"/>
        <c:axId val="86284544"/>
        <c:axId val="85983232"/>
      </c:barChart>
      <c:catAx>
        <c:axId val="86284544"/>
        <c:scaling>
          <c:orientation val="minMax"/>
        </c:scaling>
        <c:delete val="0"/>
        <c:axPos val="l"/>
        <c:majorTickMark val="out"/>
        <c:minorTickMark val="none"/>
        <c:tickLblPos val="nextTo"/>
        <c:txPr>
          <a:bodyPr/>
          <a:lstStyle/>
          <a:p>
            <a:pPr>
              <a:defRPr sz="1000"/>
            </a:pPr>
            <a:endParaRPr lang="ru-RU"/>
          </a:p>
        </c:txPr>
        <c:crossAx val="85983232"/>
        <c:crosses val="autoZero"/>
        <c:auto val="1"/>
        <c:lblAlgn val="ctr"/>
        <c:lblOffset val="100"/>
        <c:noMultiLvlLbl val="0"/>
      </c:catAx>
      <c:valAx>
        <c:axId val="85983232"/>
        <c:scaling>
          <c:orientation val="minMax"/>
        </c:scaling>
        <c:delete val="0"/>
        <c:axPos val="b"/>
        <c:numFmt formatCode="#,##0" sourceLinked="1"/>
        <c:majorTickMark val="out"/>
        <c:minorTickMark val="none"/>
        <c:tickLblPos val="nextTo"/>
        <c:crossAx val="86284544"/>
        <c:crosses val="autoZero"/>
        <c:crossBetween val="between"/>
      </c:valAx>
    </c:plotArea>
    <c:legend>
      <c:legendPos val="l"/>
      <c:layout>
        <c:manualLayout>
          <c:xMode val="edge"/>
          <c:yMode val="edge"/>
          <c:x val="7.9498636472698173E-3"/>
          <c:y val="8.0026255586114009E-2"/>
          <c:w val="0.35650125239478969"/>
          <c:h val="0.91097505602960926"/>
        </c:manualLayout>
      </c:layout>
      <c:overlay val="0"/>
      <c:txPr>
        <a:bodyPr/>
        <a:lstStyle/>
        <a:p>
          <a:pPr>
            <a:defRPr sz="11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01112317054991"/>
          <c:y val="4.1952292901327563E-2"/>
          <c:w val="0.53331279554487976"/>
          <c:h val="0.87642963652679662"/>
        </c:manualLayout>
      </c:layout>
      <c:barChart>
        <c:barDir val="bar"/>
        <c:grouping val="stacked"/>
        <c:varyColors val="0"/>
        <c:ser>
          <c:idx val="0"/>
          <c:order val="0"/>
          <c:tx>
            <c:strRef>
              <c:f>Доходы!$A$19</c:f>
              <c:strCache>
                <c:ptCount val="1"/>
                <c:pt idx="0">
                  <c:v>Дотации бюджетам муниципальных образований</c:v>
                </c:pt>
              </c:strCache>
            </c:strRef>
          </c:tx>
          <c:spPr>
            <a:solidFill>
              <a:srgbClr val="FFFF00"/>
            </a:solidFill>
            <a:ln>
              <a:solidFill>
                <a:schemeClr val="tx1"/>
              </a:solidFill>
            </a:ln>
          </c:spPr>
          <c:invertIfNegative val="0"/>
          <c:cat>
            <c:strRef>
              <c:f>Доходы!$C$18:$G$18</c:f>
              <c:strCache>
                <c:ptCount val="5"/>
                <c:pt idx="0">
                  <c:v>2022 (факт)</c:v>
                </c:pt>
                <c:pt idx="1">
                  <c:v>2023 (ожидание)</c:v>
                </c:pt>
                <c:pt idx="2">
                  <c:v>2024 (план)</c:v>
                </c:pt>
                <c:pt idx="3">
                  <c:v>2025 (план)</c:v>
                </c:pt>
                <c:pt idx="4">
                  <c:v>2026 (план)</c:v>
                </c:pt>
              </c:strCache>
            </c:strRef>
          </c:cat>
          <c:val>
            <c:numRef>
              <c:f>Доходы!$C$19:$G$19</c:f>
              <c:numCache>
                <c:formatCode>#,##0</c:formatCode>
                <c:ptCount val="5"/>
                <c:pt idx="0">
                  <c:v>192544</c:v>
                </c:pt>
                <c:pt idx="1">
                  <c:v>211939</c:v>
                </c:pt>
                <c:pt idx="2">
                  <c:v>190616</c:v>
                </c:pt>
                <c:pt idx="3">
                  <c:v>122548</c:v>
                </c:pt>
                <c:pt idx="4">
                  <c:v>59084</c:v>
                </c:pt>
              </c:numCache>
            </c:numRef>
          </c:val>
        </c:ser>
        <c:ser>
          <c:idx val="1"/>
          <c:order val="1"/>
          <c:tx>
            <c:strRef>
              <c:f>Доходы!$A$20</c:f>
              <c:strCache>
                <c:ptCount val="1"/>
                <c:pt idx="0">
                  <c:v>Субсидии бюджетам муниципальных образований (межбюджетные субсидии)</c:v>
                </c:pt>
              </c:strCache>
            </c:strRef>
          </c:tx>
          <c:spPr>
            <a:solidFill>
              <a:srgbClr val="00B0F0"/>
            </a:solidFill>
            <a:ln>
              <a:solidFill>
                <a:schemeClr val="tx1"/>
              </a:solidFill>
            </a:ln>
          </c:spPr>
          <c:invertIfNegative val="0"/>
          <c:dLbls>
            <c:dLbl>
              <c:idx val="0"/>
              <c:layout>
                <c:manualLayout>
                  <c:x val="0"/>
                  <c:y val="-7.8081427774679302E-2"/>
                </c:manualLayout>
              </c:layout>
              <c:dLblPos val="ctr"/>
              <c:showLegendKey val="0"/>
              <c:showVal val="1"/>
              <c:showCatName val="0"/>
              <c:showSerName val="0"/>
              <c:showPercent val="0"/>
              <c:showBubbleSize val="0"/>
            </c:dLbl>
            <c:dLbl>
              <c:idx val="1"/>
              <c:layout>
                <c:manualLayout>
                  <c:x val="-1.8057060310581437E-3"/>
                  <c:y val="-7.0645101319947876E-2"/>
                </c:manualLayout>
              </c:layout>
              <c:dLblPos val="ctr"/>
              <c:showLegendKey val="0"/>
              <c:showVal val="1"/>
              <c:showCatName val="0"/>
              <c:showSerName val="0"/>
              <c:showPercent val="0"/>
              <c:showBubbleSize val="0"/>
            </c:dLbl>
            <c:dLbl>
              <c:idx val="2"/>
              <c:layout>
                <c:manualLayout>
                  <c:x val="-3.6114120621162874E-3"/>
                  <c:y val="-5.9490611637850903E-2"/>
                </c:manualLayout>
              </c:layout>
              <c:dLblPos val="ctr"/>
              <c:showLegendKey val="0"/>
              <c:showVal val="1"/>
              <c:showCatName val="0"/>
              <c:showSerName val="0"/>
              <c:showPercent val="0"/>
              <c:showBubbleSize val="0"/>
            </c:dLbl>
            <c:dLbl>
              <c:idx val="3"/>
              <c:layout>
                <c:manualLayout>
                  <c:x val="-5.4171180931744311E-3"/>
                  <c:y val="-6.6926938092582267E-2"/>
                </c:manualLayout>
              </c:layout>
              <c:dLblPos val="ctr"/>
              <c:showLegendKey val="0"/>
              <c:showVal val="1"/>
              <c:showCatName val="0"/>
              <c:showSerName val="0"/>
              <c:showPercent val="0"/>
              <c:showBubbleSize val="0"/>
            </c:dLbl>
            <c:dLbl>
              <c:idx val="4"/>
              <c:layout>
                <c:manualLayout>
                  <c:x val="5.417118093174497E-3"/>
                  <c:y val="-7.4363264547313637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Доходы!$C$18:$G$18</c:f>
              <c:strCache>
                <c:ptCount val="5"/>
                <c:pt idx="0">
                  <c:v>2022 (факт)</c:v>
                </c:pt>
                <c:pt idx="1">
                  <c:v>2023 (ожидание)</c:v>
                </c:pt>
                <c:pt idx="2">
                  <c:v>2024 (план)</c:v>
                </c:pt>
                <c:pt idx="3">
                  <c:v>2025 (план)</c:v>
                </c:pt>
                <c:pt idx="4">
                  <c:v>2026 (план)</c:v>
                </c:pt>
              </c:strCache>
            </c:strRef>
          </c:cat>
          <c:val>
            <c:numRef>
              <c:f>Доходы!$C$20:$G$20</c:f>
              <c:numCache>
                <c:formatCode>#,##0</c:formatCode>
                <c:ptCount val="5"/>
                <c:pt idx="0">
                  <c:v>52418.400000000001</c:v>
                </c:pt>
                <c:pt idx="1">
                  <c:v>42081</c:v>
                </c:pt>
                <c:pt idx="2">
                  <c:v>88813</c:v>
                </c:pt>
                <c:pt idx="3">
                  <c:v>49523</c:v>
                </c:pt>
                <c:pt idx="4">
                  <c:v>50126</c:v>
                </c:pt>
              </c:numCache>
            </c:numRef>
          </c:val>
        </c:ser>
        <c:ser>
          <c:idx val="2"/>
          <c:order val="2"/>
          <c:tx>
            <c:strRef>
              <c:f>Доходы!$A$21</c:f>
              <c:strCache>
                <c:ptCount val="1"/>
                <c:pt idx="0">
                  <c:v>Субвенции бюджетам муниципальных образований</c:v>
                </c:pt>
              </c:strCache>
            </c:strRef>
          </c:tx>
          <c:spPr>
            <a:solidFill>
              <a:srgbClr val="FF0000"/>
            </a:solidFill>
            <a:ln>
              <a:solidFill>
                <a:schemeClr val="tx1"/>
              </a:solidFill>
            </a:ln>
          </c:spPr>
          <c:invertIfNegative val="0"/>
          <c:cat>
            <c:strRef>
              <c:f>Доходы!$C$18:$G$18</c:f>
              <c:strCache>
                <c:ptCount val="5"/>
                <c:pt idx="0">
                  <c:v>2022 (факт)</c:v>
                </c:pt>
                <c:pt idx="1">
                  <c:v>2023 (ожидание)</c:v>
                </c:pt>
                <c:pt idx="2">
                  <c:v>2024 (план)</c:v>
                </c:pt>
                <c:pt idx="3">
                  <c:v>2025 (план)</c:v>
                </c:pt>
                <c:pt idx="4">
                  <c:v>2026 (план)</c:v>
                </c:pt>
              </c:strCache>
            </c:strRef>
          </c:cat>
          <c:val>
            <c:numRef>
              <c:f>Доходы!$C$21:$G$21</c:f>
              <c:numCache>
                <c:formatCode>#,##0</c:formatCode>
                <c:ptCount val="5"/>
                <c:pt idx="0">
                  <c:v>370854.1</c:v>
                </c:pt>
                <c:pt idx="1">
                  <c:v>310713</c:v>
                </c:pt>
                <c:pt idx="2">
                  <c:v>257688</c:v>
                </c:pt>
                <c:pt idx="3">
                  <c:v>259954</c:v>
                </c:pt>
                <c:pt idx="4">
                  <c:v>260214</c:v>
                </c:pt>
              </c:numCache>
            </c:numRef>
          </c:val>
        </c:ser>
        <c:ser>
          <c:idx val="3"/>
          <c:order val="3"/>
          <c:tx>
            <c:strRef>
              <c:f>Доходы!$A$22</c:f>
              <c:strCache>
                <c:ptCount val="1"/>
                <c:pt idx="0">
                  <c:v>Иные межбюджетные трансферты</c:v>
                </c:pt>
              </c:strCache>
            </c:strRef>
          </c:tx>
          <c:spPr>
            <a:solidFill>
              <a:srgbClr val="00FFFF"/>
            </a:solidFill>
            <a:ln>
              <a:solidFill>
                <a:schemeClr val="tx1"/>
              </a:solidFill>
            </a:ln>
          </c:spPr>
          <c:invertIfNegative val="0"/>
          <c:dLbls>
            <c:dLbl>
              <c:idx val="0"/>
              <c:layout>
                <c:manualLayout>
                  <c:x val="3.3844322115635019E-2"/>
                  <c:y val="3.8770374671405813E-3"/>
                </c:manualLayout>
              </c:layout>
              <c:dLblPos val="ctr"/>
              <c:showLegendKey val="0"/>
              <c:showVal val="1"/>
              <c:showCatName val="0"/>
              <c:showSerName val="0"/>
              <c:showPercent val="0"/>
              <c:showBubbleSize val="0"/>
            </c:dLbl>
            <c:dLbl>
              <c:idx val="1"/>
              <c:layout>
                <c:manualLayout>
                  <c:x val="4.5080659671049329E-2"/>
                  <c:y val="-1.5508149868562325E-2"/>
                </c:manualLayout>
              </c:layout>
              <c:dLblPos val="ctr"/>
              <c:showLegendKey val="0"/>
              <c:showVal val="1"/>
              <c:showCatName val="0"/>
              <c:showSerName val="0"/>
              <c:showPercent val="0"/>
              <c:showBubbleSize val="0"/>
            </c:dLbl>
            <c:dLbl>
              <c:idx val="2"/>
              <c:layout>
                <c:manualLayout>
                  <c:x val="5.9129737797078592E-2"/>
                  <c:y val="3.8770374671405813E-3"/>
                </c:manualLayout>
              </c:layout>
              <c:dLblPos val="ctr"/>
              <c:showLegendKey val="0"/>
              <c:showVal val="1"/>
              <c:showCatName val="0"/>
              <c:showSerName val="0"/>
              <c:showPercent val="0"/>
              <c:showBubbleSize val="0"/>
            </c:dLbl>
            <c:dLbl>
              <c:idx val="3"/>
              <c:layout>
                <c:manualLayout>
                  <c:x val="2.894196613355645E-2"/>
                  <c:y val="3.8770374671406164E-3"/>
                </c:manualLayout>
              </c:layout>
              <c:dLblPos val="ctr"/>
              <c:showLegendKey val="0"/>
              <c:showVal val="1"/>
              <c:showCatName val="0"/>
              <c:showSerName val="0"/>
              <c:showPercent val="0"/>
              <c:showBubbleSize val="0"/>
            </c:dLbl>
            <c:dLbl>
              <c:idx val="4"/>
              <c:layout>
                <c:manualLayout>
                  <c:x val="2.2698805344145635E-2"/>
                  <c:y val="0"/>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Доходы!$C$18:$G$18</c:f>
              <c:strCache>
                <c:ptCount val="5"/>
                <c:pt idx="0">
                  <c:v>2022 (факт)</c:v>
                </c:pt>
                <c:pt idx="1">
                  <c:v>2023 (ожидание)</c:v>
                </c:pt>
                <c:pt idx="2">
                  <c:v>2024 (план)</c:v>
                </c:pt>
                <c:pt idx="3">
                  <c:v>2025 (план)</c:v>
                </c:pt>
                <c:pt idx="4">
                  <c:v>2026 (план)</c:v>
                </c:pt>
              </c:strCache>
            </c:strRef>
          </c:cat>
          <c:val>
            <c:numRef>
              <c:f>Доходы!$C$22:$G$22</c:f>
              <c:numCache>
                <c:formatCode>#,##0</c:formatCode>
                <c:ptCount val="5"/>
                <c:pt idx="0">
                  <c:v>3909.2</c:v>
                </c:pt>
                <c:pt idx="1">
                  <c:v>43792</c:v>
                </c:pt>
                <c:pt idx="2">
                  <c:v>60186</c:v>
                </c:pt>
                <c:pt idx="3" formatCode="General">
                  <c:v>607</c:v>
                </c:pt>
                <c:pt idx="4" formatCode="General">
                  <c:v>607</c:v>
                </c:pt>
              </c:numCache>
            </c:numRef>
          </c:val>
        </c:ser>
        <c:dLbls>
          <c:dLblPos val="ctr"/>
          <c:showLegendKey val="0"/>
          <c:showVal val="1"/>
          <c:showCatName val="0"/>
          <c:showSerName val="0"/>
          <c:showPercent val="0"/>
          <c:showBubbleSize val="0"/>
        </c:dLbls>
        <c:gapWidth val="150"/>
        <c:overlap val="100"/>
        <c:axId val="86015360"/>
        <c:axId val="86026496"/>
      </c:barChart>
      <c:catAx>
        <c:axId val="86015360"/>
        <c:scaling>
          <c:orientation val="minMax"/>
        </c:scaling>
        <c:delete val="0"/>
        <c:axPos val="l"/>
        <c:majorTickMark val="out"/>
        <c:minorTickMark val="none"/>
        <c:tickLblPos val="nextTo"/>
        <c:txPr>
          <a:bodyPr/>
          <a:lstStyle/>
          <a:p>
            <a:pPr>
              <a:defRPr sz="1000"/>
            </a:pPr>
            <a:endParaRPr lang="ru-RU"/>
          </a:p>
        </c:txPr>
        <c:crossAx val="86026496"/>
        <c:crosses val="autoZero"/>
        <c:auto val="1"/>
        <c:lblAlgn val="ctr"/>
        <c:lblOffset val="100"/>
        <c:noMultiLvlLbl val="0"/>
      </c:catAx>
      <c:valAx>
        <c:axId val="86026496"/>
        <c:scaling>
          <c:orientation val="minMax"/>
        </c:scaling>
        <c:delete val="0"/>
        <c:axPos val="b"/>
        <c:numFmt formatCode="#,##0" sourceLinked="1"/>
        <c:majorTickMark val="out"/>
        <c:minorTickMark val="none"/>
        <c:tickLblPos val="nextTo"/>
        <c:crossAx val="86015360"/>
        <c:crosses val="autoZero"/>
        <c:crossBetween val="between"/>
      </c:valAx>
    </c:plotArea>
    <c:legend>
      <c:legendPos val="l"/>
      <c:layout>
        <c:manualLayout>
          <c:xMode val="edge"/>
          <c:yMode val="edge"/>
          <c:x val="1.215805665111914E-2"/>
          <c:y val="5.2281575342927884E-2"/>
          <c:w val="0.31340224734124922"/>
          <c:h val="0.92372202777497203"/>
        </c:manualLayout>
      </c:layout>
      <c:overlay val="0"/>
      <c:txPr>
        <a:bodyPr/>
        <a:lstStyle/>
        <a:p>
          <a:pPr>
            <a:defRPr sz="1200"/>
          </a:pPr>
          <a:endParaRPr lang="ru-RU"/>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3408943262424702"/>
          <c:y val="7.5676546391752572E-2"/>
          <c:w val="0.41239556245162967"/>
          <c:h val="0.64190021511486317"/>
        </c:manualLayout>
      </c:layout>
      <c:pie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chemeClr val="tx2">
                  <a:lumMod val="60000"/>
                  <a:lumOff val="40000"/>
                </a:schemeClr>
              </a:solidFill>
              <a:ln>
                <a:solidFill>
                  <a:schemeClr val="tx1"/>
                </a:solidFill>
              </a:ln>
            </c:spPr>
          </c:dPt>
          <c:dPt>
            <c:idx val="2"/>
            <c:bubble3D val="0"/>
            <c:spPr>
              <a:solidFill>
                <a:srgbClr val="FF0000"/>
              </a:solidFill>
              <a:ln>
                <a:solidFill>
                  <a:schemeClr val="tx1"/>
                </a:solidFill>
              </a:ln>
            </c:spPr>
          </c:dPt>
          <c:dPt>
            <c:idx val="3"/>
            <c:bubble3D val="0"/>
            <c:spPr>
              <a:solidFill>
                <a:srgbClr val="00FFFF"/>
              </a:solidFill>
              <a:ln>
                <a:solidFill>
                  <a:schemeClr val="tx1"/>
                </a:solidFill>
              </a:ln>
            </c:spPr>
          </c:dPt>
          <c:dLbls>
            <c:txPr>
              <a:bodyPr/>
              <a:lstStyle/>
              <a:p>
                <a:pPr>
                  <a:defRPr sz="1200" b="1"/>
                </a:pPr>
                <a:endParaRPr lang="ru-RU"/>
              </a:p>
            </c:txPr>
            <c:dLblPos val="ctr"/>
            <c:showLegendKey val="0"/>
            <c:showVal val="1"/>
            <c:showCatName val="0"/>
            <c:showSerName val="0"/>
            <c:showPercent val="0"/>
            <c:showBubbleSize val="0"/>
            <c:showLeaderLines val="1"/>
          </c:dLbls>
          <c:cat>
            <c:strRef>
              <c:f>безвоз!$I$25:$I$28</c:f>
              <c:strCache>
                <c:ptCount val="4"/>
                <c:pt idx="0">
                  <c:v>Дотации бюджетам муниципальных образований</c:v>
                </c:pt>
                <c:pt idx="1">
                  <c:v>Субсидии бюджетам муниципальных образований (межбюджетные субсидии)</c:v>
                </c:pt>
                <c:pt idx="2">
                  <c:v>Субвенции бюджетам муниципальных образований</c:v>
                </c:pt>
                <c:pt idx="3">
                  <c:v>Иные межбюджетные трансферты</c:v>
                </c:pt>
              </c:strCache>
            </c:strRef>
          </c:cat>
          <c:val>
            <c:numRef>
              <c:f>безвоз!$L$25:$L$29</c:f>
              <c:numCache>
                <c:formatCode>0.0%</c:formatCode>
                <c:ptCount val="4"/>
                <c:pt idx="0">
                  <c:v>0.31912781285210351</c:v>
                </c:pt>
                <c:pt idx="1">
                  <c:v>0.14869002834407327</c:v>
                </c:pt>
                <c:pt idx="2">
                  <c:v>0.43141922943631622</c:v>
                </c:pt>
                <c:pt idx="3">
                  <c:v>0.10076292936750694</c:v>
                </c:pt>
              </c:numCache>
            </c:numRef>
          </c:val>
        </c:ser>
        <c:dLbls>
          <c:dLblPos val="outEnd"/>
          <c:showLegendKey val="0"/>
          <c:showVal val="1"/>
          <c:showCatName val="0"/>
          <c:showSerName val="0"/>
          <c:showPercent val="0"/>
          <c:showBubbleSize val="0"/>
          <c:showLeaderLines val="1"/>
        </c:dLbls>
        <c:firstSliceAng val="0"/>
      </c:pieChart>
    </c:plotArea>
    <c:legend>
      <c:legendPos val="l"/>
      <c:layout>
        <c:manualLayout>
          <c:xMode val="edge"/>
          <c:yMode val="edge"/>
          <c:x val="0.13451895175488976"/>
          <c:y val="0.18352950726520009"/>
          <c:w val="0.32768369427879013"/>
          <c:h val="0.56850799577887812"/>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8520505725352551"/>
          <c:y val="0.22364577972963767"/>
          <c:w val="0.63111678740027"/>
          <c:h val="0.61146054765075875"/>
        </c:manualLayout>
      </c:layout>
      <c:pie3DChart>
        <c:varyColors val="1"/>
        <c:ser>
          <c:idx val="0"/>
          <c:order val="0"/>
          <c:explosion val="24"/>
          <c:dPt>
            <c:idx val="1"/>
            <c:bubble3D val="0"/>
            <c:spPr>
              <a:solidFill>
                <a:sysClr val="window" lastClr="FFFFFF"/>
              </a:solidFill>
            </c:spPr>
          </c:dPt>
          <c:dPt>
            <c:idx val="2"/>
            <c:bubble3D val="0"/>
            <c:spPr>
              <a:solidFill>
                <a:srgbClr val="7030A0"/>
              </a:solidFill>
            </c:spPr>
          </c:dPt>
          <c:dPt>
            <c:idx val="3"/>
            <c:bubble3D val="0"/>
            <c:spPr>
              <a:solidFill>
                <a:srgbClr val="FFC000"/>
              </a:solidFill>
            </c:spPr>
          </c:dPt>
          <c:dPt>
            <c:idx val="4"/>
            <c:bubble3D val="0"/>
            <c:spPr>
              <a:solidFill>
                <a:srgbClr val="FFFF00"/>
              </a:solidFill>
            </c:spPr>
          </c:dPt>
          <c:dPt>
            <c:idx val="5"/>
            <c:bubble3D val="0"/>
            <c:spPr>
              <a:solidFill>
                <a:srgbClr val="00B0F0"/>
              </a:solidFill>
            </c:spPr>
          </c:dPt>
          <c:dPt>
            <c:idx val="6"/>
            <c:bubble3D val="0"/>
            <c:spPr>
              <a:solidFill>
                <a:srgbClr val="FF0000"/>
              </a:solidFill>
            </c:spPr>
          </c:dPt>
          <c:dPt>
            <c:idx val="7"/>
            <c:bubble3D val="0"/>
            <c:spPr>
              <a:solidFill>
                <a:srgbClr val="92D050"/>
              </a:solidFill>
            </c:spPr>
          </c:dPt>
          <c:dPt>
            <c:idx val="8"/>
            <c:bubble3D val="0"/>
            <c:spPr>
              <a:solidFill>
                <a:schemeClr val="tx1"/>
              </a:solidFill>
            </c:spPr>
          </c:dPt>
          <c:dPt>
            <c:idx val="9"/>
            <c:bubble3D val="0"/>
            <c:spPr>
              <a:solidFill>
                <a:srgbClr val="00FFFF"/>
              </a:solidFill>
            </c:spPr>
          </c:dPt>
          <c:dLbls>
            <c:dLbl>
              <c:idx val="0"/>
              <c:layout>
                <c:manualLayout>
                  <c:x val="6.7774885941270763E-2"/>
                  <c:y val="-0.14066314673960295"/>
                </c:manualLayout>
              </c:layout>
              <c:tx>
                <c:rich>
                  <a:bodyPr/>
                  <a:lstStyle/>
                  <a:p>
                    <a:r>
                      <a:rPr lang="ru-RU" sz="1300">
                        <a:latin typeface="Times New Roman" panose="02020603050405020304" pitchFamily="18" charset="0"/>
                        <a:cs typeface="Times New Roman" panose="02020603050405020304" pitchFamily="18" charset="0"/>
                      </a:rPr>
                      <a:t>Общегосударственные вопросы; </a:t>
                    </a:r>
                    <a:r>
                      <a:rPr lang="ru-RU" sz="1300" b="1">
                        <a:latin typeface="Times New Roman" panose="02020603050405020304" pitchFamily="18" charset="0"/>
                        <a:cs typeface="Times New Roman" panose="02020603050405020304" pitchFamily="18" charset="0"/>
                      </a:rPr>
                      <a:t>8,44%</a:t>
                    </a:r>
                    <a:endParaRPr lang="ru-RU" b="1"/>
                  </a:p>
                </c:rich>
              </c:tx>
              <c:showLegendKey val="0"/>
              <c:showVal val="1"/>
              <c:showCatName val="1"/>
              <c:showSerName val="0"/>
              <c:showPercent val="0"/>
              <c:showBubbleSize val="0"/>
            </c:dLbl>
            <c:dLbl>
              <c:idx val="1"/>
              <c:layout>
                <c:manualLayout>
                  <c:x val="7.2524638466096358E-2"/>
                  <c:y val="-4.2002378157660419E-2"/>
                </c:manualLayout>
              </c:layout>
              <c:tx>
                <c:rich>
                  <a:bodyPr/>
                  <a:lstStyle/>
                  <a:p>
                    <a:r>
                      <a:rPr lang="ru-RU" sz="1300">
                        <a:latin typeface="Times New Roman" panose="02020603050405020304" pitchFamily="18" charset="0"/>
                        <a:cs typeface="Times New Roman" panose="02020603050405020304" pitchFamily="18" charset="0"/>
                      </a:rPr>
                      <a:t>Национальная безопасность; </a:t>
                    </a:r>
                    <a:r>
                      <a:rPr lang="ru-RU" sz="1300" b="1">
                        <a:latin typeface="Times New Roman" panose="02020603050405020304" pitchFamily="18" charset="0"/>
                        <a:cs typeface="Times New Roman" panose="02020603050405020304" pitchFamily="18" charset="0"/>
                      </a:rPr>
                      <a:t>0,04%</a:t>
                    </a:r>
                    <a:endParaRPr lang="ru-RU" b="1"/>
                  </a:p>
                </c:rich>
              </c:tx>
              <c:showLegendKey val="0"/>
              <c:showVal val="1"/>
              <c:showCatName val="1"/>
              <c:showSerName val="0"/>
              <c:showPercent val="0"/>
              <c:showBubbleSize val="0"/>
            </c:dLbl>
            <c:dLbl>
              <c:idx val="2"/>
              <c:layout>
                <c:manualLayout>
                  <c:x val="9.4955884531348483E-2"/>
                  <c:y val="3.6028806783143255E-2"/>
                </c:manualLayout>
              </c:layout>
              <c:tx>
                <c:rich>
                  <a:bodyPr/>
                  <a:lstStyle/>
                  <a:p>
                    <a:r>
                      <a:rPr lang="ru-RU" sz="1300">
                        <a:latin typeface="Times New Roman" panose="02020603050405020304" pitchFamily="18" charset="0"/>
                        <a:cs typeface="Times New Roman" panose="02020603050405020304" pitchFamily="18" charset="0"/>
                      </a:rPr>
                      <a:t>Национальная экономика; </a:t>
                    </a:r>
                    <a:r>
                      <a:rPr lang="ru-RU" sz="1300" b="1">
                        <a:latin typeface="Times New Roman" panose="02020603050405020304" pitchFamily="18" charset="0"/>
                        <a:cs typeface="Times New Roman" panose="02020603050405020304" pitchFamily="18" charset="0"/>
                      </a:rPr>
                      <a:t>14,28%</a:t>
                    </a:r>
                    <a:endParaRPr lang="ru-RU" b="1"/>
                  </a:p>
                </c:rich>
              </c:tx>
              <c:showLegendKey val="0"/>
              <c:showVal val="1"/>
              <c:showCatName val="1"/>
              <c:showSerName val="0"/>
              <c:showPercent val="0"/>
              <c:showBubbleSize val="0"/>
            </c:dLbl>
            <c:dLbl>
              <c:idx val="3"/>
              <c:layout>
                <c:manualLayout>
                  <c:x val="0.13420690282842163"/>
                  <c:y val="0.12781235828064016"/>
                </c:manualLayout>
              </c:layout>
              <c:tx>
                <c:rich>
                  <a:bodyPr/>
                  <a:lstStyle/>
                  <a:p>
                    <a:r>
                      <a:rPr lang="ru-RU" sz="1300">
                        <a:latin typeface="Times New Roman" panose="02020603050405020304" pitchFamily="18" charset="0"/>
                        <a:cs typeface="Times New Roman" panose="02020603050405020304" pitchFamily="18" charset="0"/>
                      </a:rPr>
                      <a:t>Жилищно-коммунальное хозяйство;</a:t>
                    </a:r>
                    <a:r>
                      <a:rPr lang="ru-RU" sz="1300" b="1">
                        <a:latin typeface="Times New Roman" panose="02020603050405020304" pitchFamily="18" charset="0"/>
                        <a:cs typeface="Times New Roman" panose="02020603050405020304" pitchFamily="18" charset="0"/>
                      </a:rPr>
                      <a:t>1,82%</a:t>
                    </a:r>
                    <a:endParaRPr lang="ru-RU" b="1"/>
                  </a:p>
                </c:rich>
              </c:tx>
              <c:showLegendKey val="0"/>
              <c:showVal val="1"/>
              <c:showCatName val="1"/>
              <c:showSerName val="0"/>
              <c:showPercent val="0"/>
              <c:showBubbleSize val="0"/>
            </c:dLbl>
            <c:dLbl>
              <c:idx val="4"/>
              <c:layout>
                <c:manualLayout>
                  <c:x val="-8.5648857651182866E-2"/>
                  <c:y val="0.22294649381897988"/>
                </c:manualLayout>
              </c:layout>
              <c:tx>
                <c:rich>
                  <a:bodyPr/>
                  <a:lstStyle/>
                  <a:p>
                    <a:r>
                      <a:rPr lang="ru-RU" sz="1300">
                        <a:latin typeface="Times New Roman" panose="02020603050405020304" pitchFamily="18" charset="0"/>
                        <a:cs typeface="Times New Roman" panose="02020603050405020304" pitchFamily="18" charset="0"/>
                      </a:rPr>
                      <a:t>Образование; </a:t>
                    </a:r>
                    <a:r>
                      <a:rPr lang="ru-RU" sz="1300" b="1">
                        <a:latin typeface="Times New Roman" panose="02020603050405020304" pitchFamily="18" charset="0"/>
                        <a:cs typeface="Times New Roman" panose="02020603050405020304" pitchFamily="18" charset="0"/>
                      </a:rPr>
                      <a:t>45,83%</a:t>
                    </a:r>
                    <a:endParaRPr lang="ru-RU" b="1"/>
                  </a:p>
                </c:rich>
              </c:tx>
              <c:showLegendKey val="0"/>
              <c:showVal val="1"/>
              <c:showCatName val="1"/>
              <c:showSerName val="0"/>
              <c:showPercent val="0"/>
              <c:showBubbleSize val="0"/>
            </c:dLbl>
            <c:dLbl>
              <c:idx val="5"/>
              <c:layout>
                <c:manualLayout>
                  <c:x val="-2.4753615339036402E-3"/>
                  <c:y val="2.4744633849057028E-2"/>
                </c:manualLayout>
              </c:layout>
              <c:tx>
                <c:rich>
                  <a:bodyPr/>
                  <a:lstStyle/>
                  <a:p>
                    <a:r>
                      <a:rPr lang="ru-RU" sz="1300">
                        <a:latin typeface="Times New Roman" panose="02020603050405020304" pitchFamily="18" charset="0"/>
                        <a:cs typeface="Times New Roman" panose="02020603050405020304" pitchFamily="18" charset="0"/>
                      </a:rPr>
                      <a:t>Культура, кинематография;</a:t>
                    </a:r>
                    <a:r>
                      <a:rPr lang="ru-RU" sz="1300" b="1">
                        <a:latin typeface="Times New Roman" panose="02020603050405020304" pitchFamily="18" charset="0"/>
                        <a:cs typeface="Times New Roman" panose="02020603050405020304" pitchFamily="18" charset="0"/>
                      </a:rPr>
                      <a:t>11,79%</a:t>
                    </a:r>
                    <a:endParaRPr lang="ru-RU" b="1"/>
                  </a:p>
                </c:rich>
              </c:tx>
              <c:showLegendKey val="0"/>
              <c:showVal val="1"/>
              <c:showCatName val="1"/>
              <c:showSerName val="0"/>
              <c:showPercent val="0"/>
              <c:showBubbleSize val="0"/>
            </c:dLbl>
            <c:dLbl>
              <c:idx val="6"/>
              <c:layout>
                <c:manualLayout>
                  <c:x val="-7.748363607747287E-2"/>
                  <c:y val="1.7426002585864051E-2"/>
                </c:manualLayout>
              </c:layout>
              <c:tx>
                <c:rich>
                  <a:bodyPr/>
                  <a:lstStyle/>
                  <a:p>
                    <a:r>
                      <a:rPr lang="ru-RU" sz="1300">
                        <a:latin typeface="Times New Roman" panose="02020603050405020304" pitchFamily="18" charset="0"/>
                        <a:cs typeface="Times New Roman" panose="02020603050405020304" pitchFamily="18" charset="0"/>
                      </a:rPr>
                      <a:t>Социальная политика; </a:t>
                    </a:r>
                    <a:r>
                      <a:rPr lang="ru-RU" sz="1300" b="1">
                        <a:latin typeface="Times New Roman" panose="02020603050405020304" pitchFamily="18" charset="0"/>
                        <a:cs typeface="Times New Roman" panose="02020603050405020304" pitchFamily="18" charset="0"/>
                      </a:rPr>
                      <a:t>14,61%</a:t>
                    </a:r>
                    <a:endParaRPr lang="ru-RU" b="1"/>
                  </a:p>
                </c:rich>
              </c:tx>
              <c:showLegendKey val="0"/>
              <c:showVal val="1"/>
              <c:showCatName val="1"/>
              <c:showSerName val="0"/>
              <c:showPercent val="0"/>
              <c:showBubbleSize val="0"/>
            </c:dLbl>
            <c:dLbl>
              <c:idx val="7"/>
              <c:layout/>
              <c:tx>
                <c:rich>
                  <a:bodyPr/>
                  <a:lstStyle/>
                  <a:p>
                    <a:r>
                      <a:rPr lang="ru-RU" sz="1300">
                        <a:latin typeface="Times New Roman" panose="02020603050405020304" pitchFamily="18" charset="0"/>
                        <a:cs typeface="Times New Roman" panose="02020603050405020304" pitchFamily="18" charset="0"/>
                      </a:rPr>
                      <a:t>Физическая культура и спорт; </a:t>
                    </a:r>
                    <a:r>
                      <a:rPr lang="ru-RU" sz="1300" b="1">
                        <a:latin typeface="Times New Roman" panose="02020603050405020304" pitchFamily="18" charset="0"/>
                        <a:cs typeface="Times New Roman" panose="02020603050405020304" pitchFamily="18" charset="0"/>
                      </a:rPr>
                      <a:t>2,51%</a:t>
                    </a:r>
                    <a:endParaRPr lang="ru-RU" b="1"/>
                  </a:p>
                </c:rich>
              </c:tx>
              <c:showLegendKey val="0"/>
              <c:showVal val="1"/>
              <c:showCatName val="1"/>
              <c:showSerName val="0"/>
              <c:showPercent val="0"/>
              <c:showBubbleSize val="0"/>
            </c:dLbl>
            <c:dLbl>
              <c:idx val="8"/>
              <c:layout>
                <c:manualLayout>
                  <c:x val="-0.11508200477724698"/>
                  <c:y val="-9.879820116605402E-2"/>
                </c:manualLayout>
              </c:layout>
              <c:tx>
                <c:rich>
                  <a:bodyPr/>
                  <a:lstStyle/>
                  <a:p>
                    <a:r>
                      <a:rPr lang="ru-RU" sz="1300">
                        <a:latin typeface="Times New Roman" panose="02020603050405020304" pitchFamily="18" charset="0"/>
                        <a:cs typeface="Times New Roman" panose="02020603050405020304" pitchFamily="18" charset="0"/>
                      </a:rPr>
                      <a:t>Средства массовой информации; </a:t>
                    </a:r>
                    <a:r>
                      <a:rPr lang="ru-RU" sz="1300" b="1">
                        <a:latin typeface="Times New Roman" panose="02020603050405020304" pitchFamily="18" charset="0"/>
                        <a:cs typeface="Times New Roman" panose="02020603050405020304" pitchFamily="18" charset="0"/>
                      </a:rPr>
                      <a:t>0,40%</a:t>
                    </a:r>
                    <a:endParaRPr lang="ru-RU" b="1"/>
                  </a:p>
                </c:rich>
              </c:tx>
              <c:showLegendKey val="0"/>
              <c:showVal val="0"/>
              <c:showCatName val="1"/>
              <c:showSerName val="0"/>
              <c:showPercent val="0"/>
              <c:showBubbleSize val="0"/>
            </c:dLbl>
            <c:dLbl>
              <c:idx val="9"/>
              <c:layout>
                <c:manualLayout>
                  <c:x val="3.3903259995185168E-2"/>
                  <c:y val="-0.14685356586469664"/>
                </c:manualLayout>
              </c:layout>
              <c:tx>
                <c:rich>
                  <a:bodyPr/>
                  <a:lstStyle/>
                  <a:p>
                    <a:r>
                      <a:rPr lang="ru-RU" sz="1300">
                        <a:latin typeface="Times New Roman" panose="02020603050405020304" pitchFamily="18" charset="0"/>
                        <a:cs typeface="Times New Roman" panose="02020603050405020304" pitchFamily="18" charset="0"/>
                      </a:rPr>
                      <a:t>Межбюджетные трансферты; </a:t>
                    </a:r>
                    <a:r>
                      <a:rPr lang="ru-RU" sz="1300" b="1">
                        <a:latin typeface="Times New Roman" panose="02020603050405020304" pitchFamily="18" charset="0"/>
                        <a:cs typeface="Times New Roman" panose="02020603050405020304" pitchFamily="18" charset="0"/>
                      </a:rPr>
                      <a:t>0,29%</a:t>
                    </a:r>
                    <a:endParaRPr lang="ru-RU" b="1"/>
                  </a:p>
                </c:rich>
              </c:tx>
              <c:showLegendKey val="0"/>
              <c:showVal val="1"/>
              <c:showCatName val="1"/>
              <c:showSerName val="0"/>
              <c:showPercent val="0"/>
              <c:showBubbleSize val="0"/>
            </c:dLbl>
            <c:txPr>
              <a:bodyPr/>
              <a:lstStyle/>
              <a:p>
                <a:pPr>
                  <a:defRPr sz="13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0"/>
            <c:showBubbleSize val="0"/>
            <c:showLeaderLines val="1"/>
          </c:dLbls>
          <c:cat>
            <c:strRef>
              <c:f>'расходы по отраслям'!$A$3:$A$12</c:f>
              <c:strCache>
                <c:ptCount val="10"/>
                <c:pt idx="0">
                  <c:v>Общегосударственные вопросы</c:v>
                </c:pt>
                <c:pt idx="1">
                  <c:v>Национальная безопасность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трансферты</c:v>
                </c:pt>
              </c:strCache>
            </c:strRef>
          </c:cat>
          <c:val>
            <c:numRef>
              <c:f>'расходы по отраслям'!$G$3:$G$12</c:f>
              <c:numCache>
                <c:formatCode>0.00%</c:formatCode>
                <c:ptCount val="10"/>
                <c:pt idx="0">
                  <c:v>8.4386949302521524E-2</c:v>
                </c:pt>
                <c:pt idx="1">
                  <c:v>3.6736246867578946E-4</c:v>
                </c:pt>
                <c:pt idx="2">
                  <c:v>0.14275530598232286</c:v>
                </c:pt>
                <c:pt idx="3">
                  <c:v>1.8200477862766792E-2</c:v>
                </c:pt>
                <c:pt idx="4">
                  <c:v>0.45827739073517682</c:v>
                </c:pt>
                <c:pt idx="5">
                  <c:v>0.11789273890587211</c:v>
                </c:pt>
                <c:pt idx="6">
                  <c:v>0.14606156820040497</c:v>
                </c:pt>
                <c:pt idx="7">
                  <c:v>2.5119137689494159E-2</c:v>
                </c:pt>
                <c:pt idx="8">
                  <c:v>3.9914223779139351E-3</c:v>
                </c:pt>
                <c:pt idx="9">
                  <c:v>2.9476464748509775E-3</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14479756600617E-2"/>
          <c:y val="5.2294255945767275E-2"/>
          <c:w val="0.67568740955137485"/>
          <c:h val="0.73306285788108738"/>
        </c:manualLayout>
      </c:layout>
      <c:doughnutChart>
        <c:varyColors val="1"/>
        <c:ser>
          <c:idx val="1"/>
          <c:order val="0"/>
          <c:dLbls>
            <c:showLegendKey val="0"/>
            <c:showVal val="1"/>
            <c:showCatName val="0"/>
            <c:showSerName val="0"/>
            <c:showPercent val="0"/>
            <c:showBubbleSize val="0"/>
            <c:showLeaderLines val="1"/>
          </c:dLbls>
          <c:cat>
            <c:strRef>
              <c:f>ведомтсвен!$B$7:$B$13</c:f>
              <c:strCache>
                <c:ptCount val="7"/>
                <c:pt idx="0">
                  <c:v>Отдел  культуры, туризма и молодежной  политики администрации Первомайского муниципального района</c:v>
                </c:pt>
                <c:pt idx="1">
                  <c:v>Отдел  образования  Администрации Первомайского муниципального района</c:v>
                </c:pt>
                <c:pt idx="2">
                  <c:v>Отдел финансов Администрации Первомайского муниципального района</c:v>
                </c:pt>
                <c:pt idx="3">
                  <c:v>Отдел труда и социальной поддержки населения Администрации Первомайского муниципального района Ярославской области</c:v>
                </c:pt>
                <c:pt idx="4">
                  <c:v>Администрация Первомайского муниципального района Ярославской области</c:v>
                </c:pt>
                <c:pt idx="5">
                  <c:v>Собрание Представителей Первомайского муниципального района</c:v>
                </c:pt>
                <c:pt idx="6">
                  <c:v>Контрольно-счетная палата Первомайского муниципального района</c:v>
                </c:pt>
              </c:strCache>
            </c:strRef>
          </c:cat>
          <c:val>
            <c:numRef>
              <c:f>ведомтсвен!$C$6:$C$16</c:f>
            </c:numRef>
          </c:val>
        </c:ser>
        <c:ser>
          <c:idx val="0"/>
          <c:order val="1"/>
          <c:dPt>
            <c:idx val="0"/>
            <c:bubble3D val="0"/>
            <c:spPr>
              <a:solidFill>
                <a:srgbClr val="00B0F0"/>
              </a:solidFill>
            </c:spPr>
          </c:dPt>
          <c:dPt>
            <c:idx val="1"/>
            <c:bubble3D val="0"/>
            <c:spPr>
              <a:solidFill>
                <a:srgbClr val="FF0000"/>
              </a:solidFill>
            </c:spPr>
          </c:dPt>
          <c:dPt>
            <c:idx val="2"/>
            <c:bubble3D val="0"/>
            <c:spPr>
              <a:solidFill>
                <a:srgbClr val="FFFF00"/>
              </a:solidFill>
            </c:spPr>
          </c:dPt>
          <c:dPt>
            <c:idx val="3"/>
            <c:bubble3D val="0"/>
            <c:spPr>
              <a:solidFill>
                <a:srgbClr val="CCFFFF"/>
              </a:solidFill>
            </c:spPr>
          </c:dPt>
          <c:dPt>
            <c:idx val="4"/>
            <c:bubble3D val="0"/>
            <c:spPr>
              <a:solidFill>
                <a:srgbClr val="92D050"/>
              </a:solidFill>
            </c:spPr>
          </c:dPt>
          <c:dPt>
            <c:idx val="6"/>
            <c:bubble3D val="0"/>
            <c:spPr>
              <a:solidFill>
                <a:schemeClr val="tx1"/>
              </a:solidFill>
            </c:spPr>
          </c:dPt>
          <c:dLbls>
            <c:dLbl>
              <c:idx val="5"/>
              <c:delete val="1"/>
            </c:dLbl>
            <c:dLbl>
              <c:idx val="6"/>
              <c:layout>
                <c:manualLayout>
                  <c:x val="4.0968241849653015E-3"/>
                  <c:y val="-0.1298393435154659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ведомтсвен!$B$7:$B$13</c:f>
              <c:strCache>
                <c:ptCount val="7"/>
                <c:pt idx="0">
                  <c:v>Отдел  культуры, туризма и молодежной  политики администрации Первомайского муниципального района</c:v>
                </c:pt>
                <c:pt idx="1">
                  <c:v>Отдел  образования  Администрации Первомайского муниципального района</c:v>
                </c:pt>
                <c:pt idx="2">
                  <c:v>Отдел финансов Администрации Первомайского муниципального района</c:v>
                </c:pt>
                <c:pt idx="3">
                  <c:v>Отдел труда и социальной поддержки населения Администрации Первомайского муниципального района Ярославской области</c:v>
                </c:pt>
                <c:pt idx="4">
                  <c:v>Администрация Первомайского муниципального района Ярославской области</c:v>
                </c:pt>
                <c:pt idx="5">
                  <c:v>Собрание Представителей Первомайского муниципального района</c:v>
                </c:pt>
                <c:pt idx="6">
                  <c:v>Контрольно-счетная палата Первомайского муниципального района</c:v>
                </c:pt>
              </c:strCache>
            </c:strRef>
          </c:cat>
          <c:val>
            <c:numRef>
              <c:f>ведомтсвен!$I$7:$I$13</c:f>
              <c:numCache>
                <c:formatCode>0.0%</c:formatCode>
                <c:ptCount val="7"/>
                <c:pt idx="0">
                  <c:v>0.10370555023463091</c:v>
                </c:pt>
                <c:pt idx="1">
                  <c:v>0.46524415755184984</c:v>
                </c:pt>
                <c:pt idx="2">
                  <c:v>1.780979079290524E-2</c:v>
                </c:pt>
                <c:pt idx="3">
                  <c:v>0.12574146720488183</c:v>
                </c:pt>
                <c:pt idx="4">
                  <c:v>0.28615932743512479</c:v>
                </c:pt>
                <c:pt idx="5" formatCode="0.000%">
                  <c:v>3.6444689352756897E-5</c:v>
                </c:pt>
                <c:pt idx="6">
                  <c:v>1.3032620912545865E-3</c:v>
                </c:pt>
              </c:numCache>
            </c:numRef>
          </c:val>
        </c:ser>
        <c:dLbls>
          <c:showLegendKey val="0"/>
          <c:showVal val="1"/>
          <c:showCatName val="0"/>
          <c:showSerName val="0"/>
          <c:showPercent val="0"/>
          <c:showBubbleSize val="0"/>
          <c:showLeaderLines val="1"/>
        </c:dLbls>
        <c:firstSliceAng val="0"/>
        <c:holeSize val="40"/>
      </c:doughnut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9523F-009B-4E26-9ADB-CF6860A236D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B885FC5-649E-4C34-A221-A514C067A81D}">
      <dgm:prSet phldrT="[Текст]"/>
      <dgm:spPr>
        <a:solidFill>
          <a:schemeClr val="bg1"/>
        </a:solidFill>
        <a:ln>
          <a:solidFill>
            <a:schemeClr val="accent1"/>
          </a:solidFill>
        </a:ln>
      </dgm:spPr>
      <dgm:t>
        <a:bodyPr/>
        <a:lstStyle/>
        <a:p>
          <a:r>
            <a:rPr lang="ru-RU" dirty="0" smtClean="0">
              <a:solidFill>
                <a:schemeClr val="tx1"/>
              </a:solidFill>
            </a:rPr>
            <a:t>Подпрограммы</a:t>
          </a:r>
          <a:endParaRPr lang="ru-RU" dirty="0">
            <a:solidFill>
              <a:schemeClr val="tx1"/>
            </a:solidFill>
          </a:endParaRPr>
        </a:p>
      </dgm:t>
    </dgm:pt>
    <dgm:pt modelId="{02C7FAB2-00DA-4C0A-AA9B-7D2F6034C89F}" type="parTrans" cxnId="{8F1F4C24-B037-48A9-82EB-F272B2EE5CAA}">
      <dgm:prSet/>
      <dgm:spPr/>
      <dgm:t>
        <a:bodyPr/>
        <a:lstStyle/>
        <a:p>
          <a:endParaRPr lang="ru-RU"/>
        </a:p>
      </dgm:t>
    </dgm:pt>
    <dgm:pt modelId="{77D6AEB7-A30C-4E4A-8F02-D4046EB09597}" type="sibTrans" cxnId="{8F1F4C24-B037-48A9-82EB-F272B2EE5CAA}">
      <dgm:prSet/>
      <dgm:spPr/>
      <dgm:t>
        <a:bodyPr/>
        <a:lstStyle/>
        <a:p>
          <a:endParaRPr lang="ru-RU"/>
        </a:p>
      </dgm:t>
    </dgm:pt>
    <dgm:pt modelId="{7F51489C-166F-45EB-B5FF-F23240734FA1}">
      <dgm:prSet phldrT="[Текст]" custT="1"/>
      <dgm:spPr>
        <a:solidFill>
          <a:schemeClr val="bg1"/>
        </a:solidFill>
        <a:ln>
          <a:solidFill>
            <a:schemeClr val="accent1"/>
          </a:solidFill>
        </a:ln>
      </dgm:spPr>
      <dgm:t>
        <a:bodyPr/>
        <a:lstStyle/>
        <a:p>
          <a:r>
            <a:rPr lang="ru-RU" sz="1100" dirty="0" smtClean="0">
              <a:solidFill>
                <a:sysClr val="windowText" lastClr="000000"/>
              </a:solidFill>
            </a:rPr>
            <a:t>«Развитие сети автомобильных дорог общего пользования местного значения Первомайского муниципального района» на 2024-2026 годы  </a:t>
          </a:r>
          <a:endParaRPr lang="ru-RU" sz="1100" dirty="0">
            <a:solidFill>
              <a:sysClr val="windowText" lastClr="000000"/>
            </a:solidFill>
          </a:endParaRPr>
        </a:p>
      </dgm:t>
    </dgm:pt>
    <dgm:pt modelId="{9D65AA03-6674-4C2B-9062-0BAD7F4C79C4}" type="parTrans" cxnId="{B73F0448-A3A8-4A58-AB7D-51ACBBE0F54C}">
      <dgm:prSet/>
      <dgm:spPr/>
      <dgm:t>
        <a:bodyPr/>
        <a:lstStyle/>
        <a:p>
          <a:endParaRPr lang="ru-RU"/>
        </a:p>
      </dgm:t>
    </dgm:pt>
    <dgm:pt modelId="{DE543D20-ED79-4136-AF1E-0E69495160EF}" type="sibTrans" cxnId="{B73F0448-A3A8-4A58-AB7D-51ACBBE0F54C}">
      <dgm:prSet/>
      <dgm:spPr/>
      <dgm:t>
        <a:bodyPr/>
        <a:lstStyle/>
        <a:p>
          <a:endParaRPr lang="ru-RU"/>
        </a:p>
      </dgm:t>
    </dgm:pt>
    <dgm:pt modelId="{3EB30565-2E36-4C98-A76C-32588BDC24AD}">
      <dgm:prSet phldrT="[Текст]" custT="1"/>
      <dgm:spPr>
        <a:solidFill>
          <a:schemeClr val="bg1"/>
        </a:solidFill>
        <a:ln>
          <a:solidFill>
            <a:schemeClr val="accent1"/>
          </a:solidFill>
        </a:ln>
      </dgm:spPr>
      <dgm:t>
        <a:bodyPr/>
        <a:lstStyle/>
        <a:p>
          <a:r>
            <a:rPr lang="ru-RU" sz="900" dirty="0" smtClean="0">
              <a:solidFill>
                <a:schemeClr val="tx1"/>
              </a:solidFill>
            </a:rPr>
            <a:t>«</a:t>
          </a:r>
          <a:r>
            <a:rPr lang="ru-RU" sz="1100" dirty="0" smtClean="0">
              <a:solidFill>
                <a:schemeClr val="tx1"/>
              </a:solidFill>
            </a:rPr>
            <a:t>Транспортное </a:t>
          </a:r>
          <a:r>
            <a:rPr lang="ru-RU" sz="1100" dirty="0" smtClean="0">
              <a:solidFill>
                <a:sysClr val="windowText" lastClr="000000"/>
              </a:solidFill>
            </a:rPr>
            <a:t>обслуживание населения Первомайского муниципального района» на 2024-2026 годы</a:t>
          </a:r>
          <a:endParaRPr lang="ru-RU" sz="1100" dirty="0">
            <a:solidFill>
              <a:sysClr val="windowText" lastClr="000000"/>
            </a:solidFill>
          </a:endParaRPr>
        </a:p>
      </dgm:t>
    </dgm:pt>
    <dgm:pt modelId="{331A8144-0660-4CC9-96D5-76EBE4165D0D}" type="parTrans" cxnId="{C6D9F646-C315-40BD-BF9C-3895AEC92283}">
      <dgm:prSet/>
      <dgm:spPr/>
      <dgm:t>
        <a:bodyPr/>
        <a:lstStyle/>
        <a:p>
          <a:endParaRPr lang="ru-RU"/>
        </a:p>
      </dgm:t>
    </dgm:pt>
    <dgm:pt modelId="{0D83F47E-CA5D-4875-93D7-0446E0657879}" type="sibTrans" cxnId="{C6D9F646-C315-40BD-BF9C-3895AEC92283}">
      <dgm:prSet/>
      <dgm:spPr/>
      <dgm:t>
        <a:bodyPr/>
        <a:lstStyle/>
        <a:p>
          <a:endParaRPr lang="ru-RU"/>
        </a:p>
      </dgm:t>
    </dgm:pt>
    <dgm:pt modelId="{4284D07E-E1B2-40E3-831D-E7331B46E61F}">
      <dgm:prSet phldrT="[Текст]" custT="1"/>
      <dgm:spPr>
        <a:solidFill>
          <a:schemeClr val="bg1"/>
        </a:solidFill>
        <a:ln>
          <a:solidFill>
            <a:schemeClr val="accent1"/>
          </a:solidFill>
        </a:ln>
      </dgm:spPr>
      <dgm:t>
        <a:bodyPr/>
        <a:lstStyle/>
        <a:p>
          <a:r>
            <a:rPr lang="ru-RU" sz="1100" dirty="0" smtClean="0">
              <a:solidFill>
                <a:schemeClr val="tx1"/>
              </a:solidFill>
            </a:rPr>
            <a:t>«Повышение безопасности дорожного движения на территории Первомайского муниципального района» на 2024-2026 годы </a:t>
          </a:r>
          <a:endParaRPr lang="ru-RU" sz="1100" dirty="0">
            <a:solidFill>
              <a:schemeClr val="tx1"/>
            </a:solidFill>
          </a:endParaRPr>
        </a:p>
      </dgm:t>
    </dgm:pt>
    <dgm:pt modelId="{752423E4-1E91-4453-BBF3-9344F9A7979E}" type="parTrans" cxnId="{A8DFB26D-0573-424B-8CF0-8D2B228BF7AA}">
      <dgm:prSet/>
      <dgm:spPr/>
      <dgm:t>
        <a:bodyPr/>
        <a:lstStyle/>
        <a:p>
          <a:endParaRPr lang="ru-RU"/>
        </a:p>
      </dgm:t>
    </dgm:pt>
    <dgm:pt modelId="{14ECA6AF-BCE9-4E50-BC61-7BB20E5A7F66}" type="sibTrans" cxnId="{A8DFB26D-0573-424B-8CF0-8D2B228BF7AA}">
      <dgm:prSet/>
      <dgm:spPr/>
      <dgm:t>
        <a:bodyPr/>
        <a:lstStyle/>
        <a:p>
          <a:endParaRPr lang="ru-RU"/>
        </a:p>
      </dgm:t>
    </dgm:pt>
    <dgm:pt modelId="{8E46A33C-1EB3-4503-94FD-25A92C37064E}" type="pres">
      <dgm:prSet presAssocID="{6C19523F-009B-4E26-9ADB-CF6860A236D4}" presName="Name0" presStyleCnt="0">
        <dgm:presLayoutVars>
          <dgm:chPref val="1"/>
          <dgm:dir/>
          <dgm:animOne val="branch"/>
          <dgm:animLvl val="lvl"/>
          <dgm:resizeHandles val="exact"/>
        </dgm:presLayoutVars>
      </dgm:prSet>
      <dgm:spPr/>
      <dgm:t>
        <a:bodyPr/>
        <a:lstStyle/>
        <a:p>
          <a:endParaRPr lang="ru-RU"/>
        </a:p>
      </dgm:t>
    </dgm:pt>
    <dgm:pt modelId="{A3C39346-F5D7-4AD8-8180-5CBE3075E965}" type="pres">
      <dgm:prSet presAssocID="{FB885FC5-649E-4C34-A221-A514C067A81D}" presName="root1" presStyleCnt="0"/>
      <dgm:spPr/>
    </dgm:pt>
    <dgm:pt modelId="{124BF561-CC7E-450E-828C-851071A97F4E}" type="pres">
      <dgm:prSet presAssocID="{FB885FC5-649E-4C34-A221-A514C067A81D}" presName="LevelOneTextNode" presStyleLbl="node0" presStyleIdx="0" presStyleCnt="1" custScaleY="72563">
        <dgm:presLayoutVars>
          <dgm:chPref val="3"/>
        </dgm:presLayoutVars>
      </dgm:prSet>
      <dgm:spPr/>
      <dgm:t>
        <a:bodyPr/>
        <a:lstStyle/>
        <a:p>
          <a:endParaRPr lang="ru-RU"/>
        </a:p>
      </dgm:t>
    </dgm:pt>
    <dgm:pt modelId="{2D6F6959-8992-4FC6-9F68-447DAB5D5AA9}" type="pres">
      <dgm:prSet presAssocID="{FB885FC5-649E-4C34-A221-A514C067A81D}" presName="level2hierChild" presStyleCnt="0"/>
      <dgm:spPr/>
    </dgm:pt>
    <dgm:pt modelId="{54D3EC8E-3EDE-4AC6-A6A7-A8336478B151}" type="pres">
      <dgm:prSet presAssocID="{9D65AA03-6674-4C2B-9062-0BAD7F4C79C4}" presName="conn2-1" presStyleLbl="parChTrans1D2" presStyleIdx="0" presStyleCnt="3"/>
      <dgm:spPr/>
      <dgm:t>
        <a:bodyPr/>
        <a:lstStyle/>
        <a:p>
          <a:endParaRPr lang="ru-RU"/>
        </a:p>
      </dgm:t>
    </dgm:pt>
    <dgm:pt modelId="{3DFFB8B8-FB72-4FEB-B3AB-50C95AA33240}" type="pres">
      <dgm:prSet presAssocID="{9D65AA03-6674-4C2B-9062-0BAD7F4C79C4}" presName="connTx" presStyleLbl="parChTrans1D2" presStyleIdx="0" presStyleCnt="3"/>
      <dgm:spPr/>
      <dgm:t>
        <a:bodyPr/>
        <a:lstStyle/>
        <a:p>
          <a:endParaRPr lang="ru-RU"/>
        </a:p>
      </dgm:t>
    </dgm:pt>
    <dgm:pt modelId="{BBFCAD1F-7BB1-4505-A236-0448B32606C5}" type="pres">
      <dgm:prSet presAssocID="{7F51489C-166F-45EB-B5FF-F23240734FA1}" presName="root2" presStyleCnt="0"/>
      <dgm:spPr/>
    </dgm:pt>
    <dgm:pt modelId="{1BD247BB-ECCD-44CC-8319-1124FE7280A6}" type="pres">
      <dgm:prSet presAssocID="{7F51489C-166F-45EB-B5FF-F23240734FA1}" presName="LevelTwoTextNode" presStyleLbl="node2" presStyleIdx="0" presStyleCnt="3" custScaleX="154967" custScaleY="106874">
        <dgm:presLayoutVars>
          <dgm:chPref val="3"/>
        </dgm:presLayoutVars>
      </dgm:prSet>
      <dgm:spPr/>
      <dgm:t>
        <a:bodyPr/>
        <a:lstStyle/>
        <a:p>
          <a:endParaRPr lang="ru-RU"/>
        </a:p>
      </dgm:t>
    </dgm:pt>
    <dgm:pt modelId="{69046276-0108-4BAC-90FA-9E10978820B5}" type="pres">
      <dgm:prSet presAssocID="{7F51489C-166F-45EB-B5FF-F23240734FA1}" presName="level3hierChild" presStyleCnt="0"/>
      <dgm:spPr/>
    </dgm:pt>
    <dgm:pt modelId="{9F8CDA5C-664A-42DD-A7B5-EFEEAE914FBD}" type="pres">
      <dgm:prSet presAssocID="{331A8144-0660-4CC9-96D5-76EBE4165D0D}" presName="conn2-1" presStyleLbl="parChTrans1D2" presStyleIdx="1" presStyleCnt="3"/>
      <dgm:spPr/>
      <dgm:t>
        <a:bodyPr/>
        <a:lstStyle/>
        <a:p>
          <a:endParaRPr lang="ru-RU"/>
        </a:p>
      </dgm:t>
    </dgm:pt>
    <dgm:pt modelId="{ED4DABA3-E8CD-40FE-8B16-6C0D9C64CB51}" type="pres">
      <dgm:prSet presAssocID="{331A8144-0660-4CC9-96D5-76EBE4165D0D}" presName="connTx" presStyleLbl="parChTrans1D2" presStyleIdx="1" presStyleCnt="3"/>
      <dgm:spPr/>
      <dgm:t>
        <a:bodyPr/>
        <a:lstStyle/>
        <a:p>
          <a:endParaRPr lang="ru-RU"/>
        </a:p>
      </dgm:t>
    </dgm:pt>
    <dgm:pt modelId="{ACCC83AB-A20F-482D-A459-2224ECDB5880}" type="pres">
      <dgm:prSet presAssocID="{3EB30565-2E36-4C98-A76C-32588BDC24AD}" presName="root2" presStyleCnt="0"/>
      <dgm:spPr/>
    </dgm:pt>
    <dgm:pt modelId="{D60AAFE3-631A-4BB5-9404-8A1E71FB4DAA}" type="pres">
      <dgm:prSet presAssocID="{3EB30565-2E36-4C98-A76C-32588BDC24AD}" presName="LevelTwoTextNode" presStyleLbl="node2" presStyleIdx="1" presStyleCnt="3" custScaleX="154967" custScaleY="104400">
        <dgm:presLayoutVars>
          <dgm:chPref val="3"/>
        </dgm:presLayoutVars>
      </dgm:prSet>
      <dgm:spPr/>
      <dgm:t>
        <a:bodyPr/>
        <a:lstStyle/>
        <a:p>
          <a:endParaRPr lang="ru-RU"/>
        </a:p>
      </dgm:t>
    </dgm:pt>
    <dgm:pt modelId="{539C4503-0768-48C0-B568-0F474727B2CD}" type="pres">
      <dgm:prSet presAssocID="{3EB30565-2E36-4C98-A76C-32588BDC24AD}" presName="level3hierChild" presStyleCnt="0"/>
      <dgm:spPr/>
    </dgm:pt>
    <dgm:pt modelId="{FB8CDAAB-1267-4DA2-8B00-4F6B07C1E69D}" type="pres">
      <dgm:prSet presAssocID="{752423E4-1E91-4453-BBF3-9344F9A7979E}" presName="conn2-1" presStyleLbl="parChTrans1D2" presStyleIdx="2" presStyleCnt="3"/>
      <dgm:spPr/>
      <dgm:t>
        <a:bodyPr/>
        <a:lstStyle/>
        <a:p>
          <a:endParaRPr lang="ru-RU"/>
        </a:p>
      </dgm:t>
    </dgm:pt>
    <dgm:pt modelId="{ECD02791-7C31-4B06-9C6E-FDDF8B6571E9}" type="pres">
      <dgm:prSet presAssocID="{752423E4-1E91-4453-BBF3-9344F9A7979E}" presName="connTx" presStyleLbl="parChTrans1D2" presStyleIdx="2" presStyleCnt="3"/>
      <dgm:spPr/>
      <dgm:t>
        <a:bodyPr/>
        <a:lstStyle/>
        <a:p>
          <a:endParaRPr lang="ru-RU"/>
        </a:p>
      </dgm:t>
    </dgm:pt>
    <dgm:pt modelId="{7E5BADD5-0AEC-42C6-A679-EEC760D6693C}" type="pres">
      <dgm:prSet presAssocID="{4284D07E-E1B2-40E3-831D-E7331B46E61F}" presName="root2" presStyleCnt="0"/>
      <dgm:spPr/>
    </dgm:pt>
    <dgm:pt modelId="{08287DF8-9EB6-4B56-8A20-B17A610853E0}" type="pres">
      <dgm:prSet presAssocID="{4284D07E-E1B2-40E3-831D-E7331B46E61F}" presName="LevelTwoTextNode" presStyleLbl="node2" presStyleIdx="2" presStyleCnt="3" custScaleX="154967" custScaleY="100470">
        <dgm:presLayoutVars>
          <dgm:chPref val="3"/>
        </dgm:presLayoutVars>
      </dgm:prSet>
      <dgm:spPr/>
      <dgm:t>
        <a:bodyPr/>
        <a:lstStyle/>
        <a:p>
          <a:endParaRPr lang="ru-RU"/>
        </a:p>
      </dgm:t>
    </dgm:pt>
    <dgm:pt modelId="{45CA5F7B-7BB2-4791-83F0-573BDF573A2D}" type="pres">
      <dgm:prSet presAssocID="{4284D07E-E1B2-40E3-831D-E7331B46E61F}" presName="level3hierChild" presStyleCnt="0"/>
      <dgm:spPr/>
    </dgm:pt>
  </dgm:ptLst>
  <dgm:cxnLst>
    <dgm:cxn modelId="{624A5E4C-CC0E-40E1-99F0-A229F9BDBD4A}" type="presOf" srcId="{752423E4-1E91-4453-BBF3-9344F9A7979E}" destId="{FB8CDAAB-1267-4DA2-8B00-4F6B07C1E69D}" srcOrd="0" destOrd="0" presId="urn:microsoft.com/office/officeart/2008/layout/HorizontalMultiLevelHierarchy"/>
    <dgm:cxn modelId="{D1662FC7-69A7-4449-91AA-EE1B370D8393}" type="presOf" srcId="{9D65AA03-6674-4C2B-9062-0BAD7F4C79C4}" destId="{54D3EC8E-3EDE-4AC6-A6A7-A8336478B151}" srcOrd="0" destOrd="0" presId="urn:microsoft.com/office/officeart/2008/layout/HorizontalMultiLevelHierarchy"/>
    <dgm:cxn modelId="{DE6C75A5-54A8-4E76-A922-51DA1C4FA0F8}" type="presOf" srcId="{3EB30565-2E36-4C98-A76C-32588BDC24AD}" destId="{D60AAFE3-631A-4BB5-9404-8A1E71FB4DAA}" srcOrd="0" destOrd="0" presId="urn:microsoft.com/office/officeart/2008/layout/HorizontalMultiLevelHierarchy"/>
    <dgm:cxn modelId="{B73F0448-A3A8-4A58-AB7D-51ACBBE0F54C}" srcId="{FB885FC5-649E-4C34-A221-A514C067A81D}" destId="{7F51489C-166F-45EB-B5FF-F23240734FA1}" srcOrd="0" destOrd="0" parTransId="{9D65AA03-6674-4C2B-9062-0BAD7F4C79C4}" sibTransId="{DE543D20-ED79-4136-AF1E-0E69495160EF}"/>
    <dgm:cxn modelId="{F1B19C2B-7533-44E0-9EFE-8A23A8654D22}" type="presOf" srcId="{4284D07E-E1B2-40E3-831D-E7331B46E61F}" destId="{08287DF8-9EB6-4B56-8A20-B17A610853E0}" srcOrd="0" destOrd="0" presId="urn:microsoft.com/office/officeart/2008/layout/HorizontalMultiLevelHierarchy"/>
    <dgm:cxn modelId="{48FC4ED5-E9BC-4A7F-8E23-74D34586539D}" type="presOf" srcId="{331A8144-0660-4CC9-96D5-76EBE4165D0D}" destId="{ED4DABA3-E8CD-40FE-8B16-6C0D9C64CB51}" srcOrd="1" destOrd="0" presId="urn:microsoft.com/office/officeart/2008/layout/HorizontalMultiLevelHierarchy"/>
    <dgm:cxn modelId="{C6D9F646-C315-40BD-BF9C-3895AEC92283}" srcId="{FB885FC5-649E-4C34-A221-A514C067A81D}" destId="{3EB30565-2E36-4C98-A76C-32588BDC24AD}" srcOrd="1" destOrd="0" parTransId="{331A8144-0660-4CC9-96D5-76EBE4165D0D}" sibTransId="{0D83F47E-CA5D-4875-93D7-0446E0657879}"/>
    <dgm:cxn modelId="{1DFC9717-45EC-4E3C-91E3-33CEBC4AFFC3}" type="presOf" srcId="{FB885FC5-649E-4C34-A221-A514C067A81D}" destId="{124BF561-CC7E-450E-828C-851071A97F4E}" srcOrd="0" destOrd="0" presId="urn:microsoft.com/office/officeart/2008/layout/HorizontalMultiLevelHierarchy"/>
    <dgm:cxn modelId="{8F1F4C24-B037-48A9-82EB-F272B2EE5CAA}" srcId="{6C19523F-009B-4E26-9ADB-CF6860A236D4}" destId="{FB885FC5-649E-4C34-A221-A514C067A81D}" srcOrd="0" destOrd="0" parTransId="{02C7FAB2-00DA-4C0A-AA9B-7D2F6034C89F}" sibTransId="{77D6AEB7-A30C-4E4A-8F02-D4046EB09597}"/>
    <dgm:cxn modelId="{A79B008B-3F0D-4776-BAA0-FB4B82A710DB}" type="presOf" srcId="{6C19523F-009B-4E26-9ADB-CF6860A236D4}" destId="{8E46A33C-1EB3-4503-94FD-25A92C37064E}" srcOrd="0" destOrd="0" presId="urn:microsoft.com/office/officeart/2008/layout/HorizontalMultiLevelHierarchy"/>
    <dgm:cxn modelId="{26E2653B-F892-4478-A2F7-09230E4BC4A8}" type="presOf" srcId="{9D65AA03-6674-4C2B-9062-0BAD7F4C79C4}" destId="{3DFFB8B8-FB72-4FEB-B3AB-50C95AA33240}" srcOrd="1" destOrd="0" presId="urn:microsoft.com/office/officeart/2008/layout/HorizontalMultiLevelHierarchy"/>
    <dgm:cxn modelId="{6454293D-177E-4D32-B756-67E7406F7CE7}" type="presOf" srcId="{331A8144-0660-4CC9-96D5-76EBE4165D0D}" destId="{9F8CDA5C-664A-42DD-A7B5-EFEEAE914FBD}" srcOrd="0" destOrd="0" presId="urn:microsoft.com/office/officeart/2008/layout/HorizontalMultiLevelHierarchy"/>
    <dgm:cxn modelId="{EDA02879-995D-4D87-AE55-ADE0FE942AF6}" type="presOf" srcId="{752423E4-1E91-4453-BBF3-9344F9A7979E}" destId="{ECD02791-7C31-4B06-9C6E-FDDF8B6571E9}" srcOrd="1" destOrd="0" presId="urn:microsoft.com/office/officeart/2008/layout/HorizontalMultiLevelHierarchy"/>
    <dgm:cxn modelId="{A8DFB26D-0573-424B-8CF0-8D2B228BF7AA}" srcId="{FB885FC5-649E-4C34-A221-A514C067A81D}" destId="{4284D07E-E1B2-40E3-831D-E7331B46E61F}" srcOrd="2" destOrd="0" parTransId="{752423E4-1E91-4453-BBF3-9344F9A7979E}" sibTransId="{14ECA6AF-BCE9-4E50-BC61-7BB20E5A7F66}"/>
    <dgm:cxn modelId="{055D0060-705E-4140-92C3-69F68F8E4936}" type="presOf" srcId="{7F51489C-166F-45EB-B5FF-F23240734FA1}" destId="{1BD247BB-ECCD-44CC-8319-1124FE7280A6}" srcOrd="0" destOrd="0" presId="urn:microsoft.com/office/officeart/2008/layout/HorizontalMultiLevelHierarchy"/>
    <dgm:cxn modelId="{BD8DC350-C8BC-4616-91BB-6AEB9810CE0B}" type="presParOf" srcId="{8E46A33C-1EB3-4503-94FD-25A92C37064E}" destId="{A3C39346-F5D7-4AD8-8180-5CBE3075E965}" srcOrd="0" destOrd="0" presId="urn:microsoft.com/office/officeart/2008/layout/HorizontalMultiLevelHierarchy"/>
    <dgm:cxn modelId="{ABF0CD99-4BF1-42A2-922C-B57C27AD93C6}" type="presParOf" srcId="{A3C39346-F5D7-4AD8-8180-5CBE3075E965}" destId="{124BF561-CC7E-450E-828C-851071A97F4E}" srcOrd="0" destOrd="0" presId="urn:microsoft.com/office/officeart/2008/layout/HorizontalMultiLevelHierarchy"/>
    <dgm:cxn modelId="{EABB546A-B6EB-4FCC-B3DE-38F6624CD23F}" type="presParOf" srcId="{A3C39346-F5D7-4AD8-8180-5CBE3075E965}" destId="{2D6F6959-8992-4FC6-9F68-447DAB5D5AA9}" srcOrd="1" destOrd="0" presId="urn:microsoft.com/office/officeart/2008/layout/HorizontalMultiLevelHierarchy"/>
    <dgm:cxn modelId="{FD1032E5-5C9F-4D74-BC65-89CAE3A2811E}" type="presParOf" srcId="{2D6F6959-8992-4FC6-9F68-447DAB5D5AA9}" destId="{54D3EC8E-3EDE-4AC6-A6A7-A8336478B151}" srcOrd="0" destOrd="0" presId="urn:microsoft.com/office/officeart/2008/layout/HorizontalMultiLevelHierarchy"/>
    <dgm:cxn modelId="{46424D0D-AB50-4286-9F1A-516D5AB017B6}" type="presParOf" srcId="{54D3EC8E-3EDE-4AC6-A6A7-A8336478B151}" destId="{3DFFB8B8-FB72-4FEB-B3AB-50C95AA33240}" srcOrd="0" destOrd="0" presId="urn:microsoft.com/office/officeart/2008/layout/HorizontalMultiLevelHierarchy"/>
    <dgm:cxn modelId="{BFFA87F5-143C-4E95-862D-C543C07378DF}" type="presParOf" srcId="{2D6F6959-8992-4FC6-9F68-447DAB5D5AA9}" destId="{BBFCAD1F-7BB1-4505-A236-0448B32606C5}" srcOrd="1" destOrd="0" presId="urn:microsoft.com/office/officeart/2008/layout/HorizontalMultiLevelHierarchy"/>
    <dgm:cxn modelId="{5EA7B0F2-946E-4AB3-B3B1-07E19A646246}" type="presParOf" srcId="{BBFCAD1F-7BB1-4505-A236-0448B32606C5}" destId="{1BD247BB-ECCD-44CC-8319-1124FE7280A6}" srcOrd="0" destOrd="0" presId="urn:microsoft.com/office/officeart/2008/layout/HorizontalMultiLevelHierarchy"/>
    <dgm:cxn modelId="{3B405B55-407E-4192-A08E-F4595E52CC3A}" type="presParOf" srcId="{BBFCAD1F-7BB1-4505-A236-0448B32606C5}" destId="{69046276-0108-4BAC-90FA-9E10978820B5}" srcOrd="1" destOrd="0" presId="urn:microsoft.com/office/officeart/2008/layout/HorizontalMultiLevelHierarchy"/>
    <dgm:cxn modelId="{CF967B3F-F518-4F1F-923F-08E7A046BB73}" type="presParOf" srcId="{2D6F6959-8992-4FC6-9F68-447DAB5D5AA9}" destId="{9F8CDA5C-664A-42DD-A7B5-EFEEAE914FBD}" srcOrd="2" destOrd="0" presId="urn:microsoft.com/office/officeart/2008/layout/HorizontalMultiLevelHierarchy"/>
    <dgm:cxn modelId="{3B09425C-D91E-40F4-81A6-D0A16C621878}" type="presParOf" srcId="{9F8CDA5C-664A-42DD-A7B5-EFEEAE914FBD}" destId="{ED4DABA3-E8CD-40FE-8B16-6C0D9C64CB51}" srcOrd="0" destOrd="0" presId="urn:microsoft.com/office/officeart/2008/layout/HorizontalMultiLevelHierarchy"/>
    <dgm:cxn modelId="{5635E698-7790-4BD6-853A-F72DE9CCB987}" type="presParOf" srcId="{2D6F6959-8992-4FC6-9F68-447DAB5D5AA9}" destId="{ACCC83AB-A20F-482D-A459-2224ECDB5880}" srcOrd="3" destOrd="0" presId="urn:microsoft.com/office/officeart/2008/layout/HorizontalMultiLevelHierarchy"/>
    <dgm:cxn modelId="{92D66A93-2AA2-4C3A-B497-B32248180573}" type="presParOf" srcId="{ACCC83AB-A20F-482D-A459-2224ECDB5880}" destId="{D60AAFE3-631A-4BB5-9404-8A1E71FB4DAA}" srcOrd="0" destOrd="0" presId="urn:microsoft.com/office/officeart/2008/layout/HorizontalMultiLevelHierarchy"/>
    <dgm:cxn modelId="{96D74357-DDCA-4080-8A74-FC8D7ECE0387}" type="presParOf" srcId="{ACCC83AB-A20F-482D-A459-2224ECDB5880}" destId="{539C4503-0768-48C0-B568-0F474727B2CD}" srcOrd="1" destOrd="0" presId="urn:microsoft.com/office/officeart/2008/layout/HorizontalMultiLevelHierarchy"/>
    <dgm:cxn modelId="{BB1B55FA-3C68-4FAD-856C-6519052792A1}" type="presParOf" srcId="{2D6F6959-8992-4FC6-9F68-447DAB5D5AA9}" destId="{FB8CDAAB-1267-4DA2-8B00-4F6B07C1E69D}" srcOrd="4" destOrd="0" presId="urn:microsoft.com/office/officeart/2008/layout/HorizontalMultiLevelHierarchy"/>
    <dgm:cxn modelId="{53915ECF-0665-4D7C-A401-9019FA1B0EEC}" type="presParOf" srcId="{FB8CDAAB-1267-4DA2-8B00-4F6B07C1E69D}" destId="{ECD02791-7C31-4B06-9C6E-FDDF8B6571E9}" srcOrd="0" destOrd="0" presId="urn:microsoft.com/office/officeart/2008/layout/HorizontalMultiLevelHierarchy"/>
    <dgm:cxn modelId="{E9A75E7D-0459-4328-A291-554CFCE334EE}" type="presParOf" srcId="{2D6F6959-8992-4FC6-9F68-447DAB5D5AA9}" destId="{7E5BADD5-0AEC-42C6-A679-EEC760D6693C}" srcOrd="5" destOrd="0" presId="urn:microsoft.com/office/officeart/2008/layout/HorizontalMultiLevelHierarchy"/>
    <dgm:cxn modelId="{5A380382-78F9-4992-8807-CF87E77E58FA}" type="presParOf" srcId="{7E5BADD5-0AEC-42C6-A679-EEC760D6693C}" destId="{08287DF8-9EB6-4B56-8A20-B17A610853E0}" srcOrd="0" destOrd="0" presId="urn:microsoft.com/office/officeart/2008/layout/HorizontalMultiLevelHierarchy"/>
    <dgm:cxn modelId="{181C5AE4-014E-4AB0-88D8-238BA3B84559}" type="presParOf" srcId="{7E5BADD5-0AEC-42C6-A679-EEC760D6693C}" destId="{45CA5F7B-7BB2-4791-83F0-573BDF573A2D}" srcOrd="1" destOrd="0" presId="urn:microsoft.com/office/officeart/2008/layout/HorizontalMultiLevelHierarchy"/>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AAB-1267-4DA2-8B00-4F6B07C1E69D}">
      <dsp:nvSpPr>
        <dsp:cNvPr id="0" name=""/>
        <dsp:cNvSpPr/>
      </dsp:nvSpPr>
      <dsp:spPr>
        <a:xfrm>
          <a:off x="1465243" y="1574692"/>
          <a:ext cx="391773" cy="780184"/>
        </a:xfrm>
        <a:custGeom>
          <a:avLst/>
          <a:gdLst/>
          <a:ahLst/>
          <a:cxnLst/>
          <a:rect l="0" t="0" r="0" b="0"/>
          <a:pathLst>
            <a:path>
              <a:moveTo>
                <a:pt x="0" y="0"/>
              </a:moveTo>
              <a:lnTo>
                <a:pt x="195886" y="0"/>
              </a:lnTo>
              <a:lnTo>
                <a:pt x="195886" y="780184"/>
              </a:lnTo>
              <a:lnTo>
                <a:pt x="391773" y="780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39304" y="1942959"/>
        <a:ext cx="43651" cy="43651"/>
      </dsp:txXfrm>
    </dsp:sp>
    <dsp:sp modelId="{9F8CDA5C-664A-42DD-A7B5-EFEEAE914FBD}">
      <dsp:nvSpPr>
        <dsp:cNvPr id="0" name=""/>
        <dsp:cNvSpPr/>
      </dsp:nvSpPr>
      <dsp:spPr>
        <a:xfrm>
          <a:off x="1465243" y="1528972"/>
          <a:ext cx="391773" cy="91440"/>
        </a:xfrm>
        <a:custGeom>
          <a:avLst/>
          <a:gdLst/>
          <a:ahLst/>
          <a:cxnLst/>
          <a:rect l="0" t="0" r="0" b="0"/>
          <a:pathLst>
            <a:path>
              <a:moveTo>
                <a:pt x="0" y="45720"/>
              </a:moveTo>
              <a:lnTo>
                <a:pt x="195886" y="45720"/>
              </a:lnTo>
              <a:lnTo>
                <a:pt x="195886" y="64842"/>
              </a:lnTo>
              <a:lnTo>
                <a:pt x="391773" y="64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51323" y="1564887"/>
        <a:ext cx="19611" cy="19611"/>
      </dsp:txXfrm>
    </dsp:sp>
    <dsp:sp modelId="{54D3EC8E-3EDE-4AC6-A6A7-A8336478B151}">
      <dsp:nvSpPr>
        <dsp:cNvPr id="0" name=""/>
        <dsp:cNvSpPr/>
      </dsp:nvSpPr>
      <dsp:spPr>
        <a:xfrm>
          <a:off x="1465243" y="813631"/>
          <a:ext cx="391773" cy="761061"/>
        </a:xfrm>
        <a:custGeom>
          <a:avLst/>
          <a:gdLst/>
          <a:ahLst/>
          <a:cxnLst/>
          <a:rect l="0" t="0" r="0" b="0"/>
          <a:pathLst>
            <a:path>
              <a:moveTo>
                <a:pt x="0" y="761061"/>
              </a:moveTo>
              <a:lnTo>
                <a:pt x="195886" y="761061"/>
              </a:lnTo>
              <a:lnTo>
                <a:pt x="195886" y="0"/>
              </a:lnTo>
              <a:lnTo>
                <a:pt x="3917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39730" y="1172762"/>
        <a:ext cx="42798" cy="42798"/>
      </dsp:txXfrm>
    </dsp:sp>
    <dsp:sp modelId="{124BF561-CC7E-450E-828C-851071A97F4E}">
      <dsp:nvSpPr>
        <dsp:cNvPr id="0" name=""/>
        <dsp:cNvSpPr/>
      </dsp:nvSpPr>
      <dsp:spPr>
        <a:xfrm rot="16200000">
          <a:off x="26221" y="1276085"/>
          <a:ext cx="2280827" cy="597215"/>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smtClean="0">
              <a:solidFill>
                <a:schemeClr val="tx1"/>
              </a:solidFill>
            </a:rPr>
            <a:t>Подпрограммы</a:t>
          </a:r>
          <a:endParaRPr lang="ru-RU" sz="2600" kern="1200" dirty="0">
            <a:solidFill>
              <a:schemeClr val="tx1"/>
            </a:solidFill>
          </a:endParaRPr>
        </a:p>
      </dsp:txBody>
      <dsp:txXfrm>
        <a:off x="26221" y="1276085"/>
        <a:ext cx="2280827" cy="597215"/>
      </dsp:txXfrm>
    </dsp:sp>
    <dsp:sp modelId="{1BD247BB-ECCD-44CC-8319-1124FE7280A6}">
      <dsp:nvSpPr>
        <dsp:cNvPr id="0" name=""/>
        <dsp:cNvSpPr/>
      </dsp:nvSpPr>
      <dsp:spPr>
        <a:xfrm>
          <a:off x="1857016" y="494497"/>
          <a:ext cx="3035595" cy="638267"/>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ysClr val="windowText" lastClr="000000"/>
              </a:solidFill>
            </a:rPr>
            <a:t>«Развитие сети автомобильных дорог общего пользования местного значения Первомайского муниципального района» на 2024-2026 годы  </a:t>
          </a:r>
          <a:endParaRPr lang="ru-RU" sz="1100" kern="1200" dirty="0">
            <a:solidFill>
              <a:sysClr val="windowText" lastClr="000000"/>
            </a:solidFill>
          </a:endParaRPr>
        </a:p>
      </dsp:txBody>
      <dsp:txXfrm>
        <a:off x="1857016" y="494497"/>
        <a:ext cx="3035595" cy="638267"/>
      </dsp:txXfrm>
    </dsp:sp>
    <dsp:sp modelId="{D60AAFE3-631A-4BB5-9404-8A1E71FB4DAA}">
      <dsp:nvSpPr>
        <dsp:cNvPr id="0" name=""/>
        <dsp:cNvSpPr/>
      </dsp:nvSpPr>
      <dsp:spPr>
        <a:xfrm>
          <a:off x="1857016" y="1282069"/>
          <a:ext cx="3035595" cy="623492"/>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a:t>
          </a:r>
          <a:r>
            <a:rPr lang="ru-RU" sz="1100" kern="1200" dirty="0" smtClean="0">
              <a:solidFill>
                <a:schemeClr val="tx1"/>
              </a:solidFill>
            </a:rPr>
            <a:t>Транспортное </a:t>
          </a:r>
          <a:r>
            <a:rPr lang="ru-RU" sz="1100" kern="1200" dirty="0" smtClean="0">
              <a:solidFill>
                <a:sysClr val="windowText" lastClr="000000"/>
              </a:solidFill>
            </a:rPr>
            <a:t>обслуживание населения Первомайского муниципального района» на 2024-2026 годы</a:t>
          </a:r>
          <a:endParaRPr lang="ru-RU" sz="1100" kern="1200" dirty="0">
            <a:solidFill>
              <a:sysClr val="windowText" lastClr="000000"/>
            </a:solidFill>
          </a:endParaRPr>
        </a:p>
      </dsp:txBody>
      <dsp:txXfrm>
        <a:off x="1857016" y="1282069"/>
        <a:ext cx="3035595" cy="623492"/>
      </dsp:txXfrm>
    </dsp:sp>
    <dsp:sp modelId="{08287DF8-9EB6-4B56-8A20-B17A610853E0}">
      <dsp:nvSpPr>
        <dsp:cNvPr id="0" name=""/>
        <dsp:cNvSpPr/>
      </dsp:nvSpPr>
      <dsp:spPr>
        <a:xfrm>
          <a:off x="1857016" y="2054865"/>
          <a:ext cx="3035595" cy="600022"/>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«Повышение безопасности дорожного движения на территории Первомайского муниципального района» на 2024-2026 годы </a:t>
          </a:r>
          <a:endParaRPr lang="ru-RU" sz="1100" kern="1200" dirty="0">
            <a:solidFill>
              <a:schemeClr val="tx1"/>
            </a:solidFill>
          </a:endParaRPr>
        </a:p>
      </dsp:txBody>
      <dsp:txXfrm>
        <a:off x="1857016" y="2054865"/>
        <a:ext cx="3035595" cy="60002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FCA45E3C-C07E-4FCF-8EE5-5E3763F49009}" type="datetimeFigureOut">
              <a:rPr lang="ru-RU" smtClean="0"/>
              <a:t>28.12.2023</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C8B91D7-5DE3-4192-8A0E-0981908C28F2}" type="slidenum">
              <a:rPr lang="ru-RU" smtClean="0"/>
              <a:t>‹#›</a:t>
            </a:fld>
            <a:endParaRPr lang="ru-RU"/>
          </a:p>
        </p:txBody>
      </p:sp>
    </p:spTree>
    <p:extLst>
      <p:ext uri="{BB962C8B-B14F-4D97-AF65-F5344CB8AC3E}">
        <p14:creationId xmlns:p14="http://schemas.microsoft.com/office/powerpoint/2010/main" val="292471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18</a:t>
            </a:fld>
            <a:endParaRPr lang="ru-RU"/>
          </a:p>
        </p:txBody>
      </p:sp>
    </p:spTree>
    <p:extLst>
      <p:ext uri="{BB962C8B-B14F-4D97-AF65-F5344CB8AC3E}">
        <p14:creationId xmlns:p14="http://schemas.microsoft.com/office/powerpoint/2010/main" val="178835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32</a:t>
            </a:fld>
            <a:endParaRPr lang="ru-RU"/>
          </a:p>
        </p:txBody>
      </p:sp>
    </p:spTree>
    <p:extLst>
      <p:ext uri="{BB962C8B-B14F-4D97-AF65-F5344CB8AC3E}">
        <p14:creationId xmlns:p14="http://schemas.microsoft.com/office/powerpoint/2010/main" val="164325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34</a:t>
            </a:fld>
            <a:endParaRPr lang="ru-RU"/>
          </a:p>
        </p:txBody>
      </p:sp>
    </p:spTree>
    <p:extLst>
      <p:ext uri="{BB962C8B-B14F-4D97-AF65-F5344CB8AC3E}">
        <p14:creationId xmlns:p14="http://schemas.microsoft.com/office/powerpoint/2010/main" val="188492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pervomayadm.ru/"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pervomayadm.ru/municipal-nye.html"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4.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5.jpe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916832"/>
            <a:ext cx="8064896" cy="4608512"/>
          </a:xfrm>
        </p:spPr>
        <p:txBody>
          <a:bodyPr>
            <a:normAutofit fontScale="92500" lnSpcReduction="20000"/>
          </a:bodyPr>
          <a:lstStyle/>
          <a:p>
            <a:r>
              <a:rPr lang="ru-RU" b="1" dirty="0">
                <a:solidFill>
                  <a:srgbClr val="350EC2"/>
                </a:solidFill>
              </a:rPr>
              <a:t>К </a:t>
            </a:r>
            <a:r>
              <a:rPr lang="ru-RU" b="1" dirty="0" smtClean="0">
                <a:solidFill>
                  <a:srgbClr val="350EC2"/>
                </a:solidFill>
              </a:rPr>
              <a:t>решению </a:t>
            </a:r>
            <a:r>
              <a:rPr lang="ru-RU" b="1" dirty="0">
                <a:solidFill>
                  <a:srgbClr val="350EC2"/>
                </a:solidFill>
              </a:rPr>
              <a:t>Собрания Представителей Первомайского муниципального </a:t>
            </a:r>
            <a:r>
              <a:rPr lang="ru-RU" b="1" dirty="0" smtClean="0">
                <a:solidFill>
                  <a:srgbClr val="350EC2"/>
                </a:solidFill>
              </a:rPr>
              <a:t>района №233 от 21.12.2023</a:t>
            </a:r>
            <a:endParaRPr lang="ru-RU" b="1" dirty="0">
              <a:solidFill>
                <a:srgbClr val="350EC2"/>
              </a:solidFill>
            </a:endParaRPr>
          </a:p>
          <a:p>
            <a:r>
              <a:rPr lang="ru-RU" b="1" dirty="0">
                <a:solidFill>
                  <a:srgbClr val="350EC2"/>
                </a:solidFill>
              </a:rPr>
              <a:t>«О бюджете Первомайского муниципального </a:t>
            </a:r>
          </a:p>
          <a:p>
            <a:r>
              <a:rPr lang="ru-RU" b="1" dirty="0" smtClean="0">
                <a:solidFill>
                  <a:srgbClr val="350EC2"/>
                </a:solidFill>
              </a:rPr>
              <a:t>района на 2024 </a:t>
            </a:r>
            <a:r>
              <a:rPr lang="ru-RU" b="1" dirty="0">
                <a:solidFill>
                  <a:srgbClr val="350EC2"/>
                </a:solidFill>
              </a:rPr>
              <a:t>год и плановый период </a:t>
            </a:r>
            <a:r>
              <a:rPr lang="ru-RU" b="1" dirty="0" smtClean="0">
                <a:solidFill>
                  <a:srgbClr val="350EC2"/>
                </a:solidFill>
              </a:rPr>
              <a:t>2025 </a:t>
            </a:r>
            <a:r>
              <a:rPr lang="ru-RU" b="1" dirty="0">
                <a:solidFill>
                  <a:srgbClr val="350EC2"/>
                </a:solidFill>
              </a:rPr>
              <a:t>и </a:t>
            </a:r>
            <a:r>
              <a:rPr lang="ru-RU" b="1" dirty="0" smtClean="0">
                <a:solidFill>
                  <a:srgbClr val="350EC2"/>
                </a:solidFill>
              </a:rPr>
              <a:t>2026 </a:t>
            </a:r>
            <a:r>
              <a:rPr lang="ru-RU" b="1" dirty="0">
                <a:solidFill>
                  <a:srgbClr val="350EC2"/>
                </a:solidFill>
              </a:rPr>
              <a:t>годов»</a:t>
            </a:r>
          </a:p>
          <a:p>
            <a:endParaRPr lang="ru-RU" dirty="0" smtClean="0"/>
          </a:p>
          <a:p>
            <a:endParaRPr lang="ru-RU" dirty="0"/>
          </a:p>
          <a:p>
            <a:r>
              <a:rPr lang="ru-RU" sz="1900" b="1" dirty="0">
                <a:solidFill>
                  <a:schemeClr val="tx2">
                    <a:lumMod val="75000"/>
                  </a:schemeClr>
                </a:solidFill>
              </a:rPr>
              <a:t>Отдел финансов администрации Первомайского муниципального района Ярославской </a:t>
            </a:r>
            <a:r>
              <a:rPr lang="ru-RU" sz="1900" b="1" dirty="0" smtClean="0">
                <a:solidFill>
                  <a:schemeClr val="tx2">
                    <a:lumMod val="75000"/>
                  </a:schemeClr>
                </a:solidFill>
              </a:rPr>
              <a:t>области</a:t>
            </a:r>
            <a:endParaRPr lang="ru-RU" sz="1900" dirty="0">
              <a:solidFill>
                <a:schemeClr val="tx2">
                  <a:lumMod val="75000"/>
                </a:schemeClr>
              </a:solidFill>
            </a:endParaRPr>
          </a:p>
          <a:p>
            <a:r>
              <a:rPr lang="en-US" sz="1900" b="1" dirty="0" err="1">
                <a:solidFill>
                  <a:schemeClr val="tx2">
                    <a:lumMod val="75000"/>
                  </a:schemeClr>
                </a:solidFill>
              </a:rPr>
              <a:t>pervotfin</a:t>
            </a:r>
            <a:r>
              <a:rPr lang="ru-RU" sz="1900" b="1" dirty="0">
                <a:solidFill>
                  <a:schemeClr val="tx2">
                    <a:lumMod val="75000"/>
                  </a:schemeClr>
                </a:solidFill>
              </a:rPr>
              <a:t>@</a:t>
            </a:r>
            <a:r>
              <a:rPr lang="en-US" sz="1900" b="1" dirty="0">
                <a:solidFill>
                  <a:schemeClr val="tx2">
                    <a:lumMod val="75000"/>
                  </a:schemeClr>
                </a:solidFill>
              </a:rPr>
              <a:t>yandex.ru</a:t>
            </a:r>
            <a:r>
              <a:rPr lang="ru-RU" sz="1900" b="1" dirty="0">
                <a:solidFill>
                  <a:schemeClr val="tx2">
                    <a:lumMod val="75000"/>
                  </a:schemeClr>
                </a:solidFill>
              </a:rPr>
              <a:t>, тел. (</a:t>
            </a:r>
            <a:r>
              <a:rPr lang="en-US" sz="1900" b="1" dirty="0">
                <a:solidFill>
                  <a:schemeClr val="tx2">
                    <a:lumMod val="75000"/>
                  </a:schemeClr>
                </a:solidFill>
              </a:rPr>
              <a:t>48549)22803</a:t>
            </a:r>
            <a:endParaRPr lang="ru-RU" sz="1900" b="1" dirty="0">
              <a:solidFill>
                <a:schemeClr val="tx2">
                  <a:lumMod val="75000"/>
                </a:schemeClr>
              </a:solidFill>
            </a:endParaRPr>
          </a:p>
          <a:p>
            <a:r>
              <a:rPr lang="ru-RU" sz="1900" b="1" dirty="0">
                <a:solidFill>
                  <a:schemeClr val="tx2">
                    <a:lumMod val="75000"/>
                  </a:schemeClr>
                </a:solidFill>
              </a:rPr>
              <a:t>152</a:t>
            </a:r>
            <a:r>
              <a:rPr lang="en-US" sz="1900" b="1" dirty="0">
                <a:solidFill>
                  <a:schemeClr val="tx2">
                    <a:lumMod val="75000"/>
                  </a:schemeClr>
                </a:solidFill>
              </a:rPr>
              <a:t>430</a:t>
            </a:r>
            <a:r>
              <a:rPr lang="ru-RU" sz="1900" b="1" dirty="0">
                <a:solidFill>
                  <a:schemeClr val="tx2">
                    <a:lumMod val="75000"/>
                  </a:schemeClr>
                </a:solidFill>
              </a:rPr>
              <a:t> Ярославская область, п. Пречистое, ул. Ярославская, д.90</a:t>
            </a:r>
          </a:p>
          <a:p>
            <a:endParaRPr lang="ru-RU" dirty="0"/>
          </a:p>
        </p:txBody>
      </p:sp>
      <p:sp>
        <p:nvSpPr>
          <p:cNvPr id="4" name="Заголовок 3"/>
          <p:cNvSpPr>
            <a:spLocks noGrp="1"/>
          </p:cNvSpPr>
          <p:nvPr>
            <p:ph type="ctrTitle"/>
          </p:nvPr>
        </p:nvSpPr>
        <p:spPr>
          <a:xfrm>
            <a:off x="179512" y="332657"/>
            <a:ext cx="8712968" cy="1224136"/>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rial" panose="020B0604020202020204" pitchFamily="34" charset="0"/>
              </a:rPr>
              <a:t>БЮДЖЕТ ДЛЯ ГРАЖДАН</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rial" panose="020B0604020202020204" pitchFamily="34" charset="0"/>
            </a:endParaRPr>
          </a:p>
        </p:txBody>
      </p:sp>
    </p:spTree>
    <p:extLst>
      <p:ext uri="{BB962C8B-B14F-4D97-AF65-F5344CB8AC3E}">
        <p14:creationId xmlns:p14="http://schemas.microsoft.com/office/powerpoint/2010/main" val="37829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734" y="116632"/>
            <a:ext cx="8640960" cy="792088"/>
          </a:xfrm>
          <a:solidFill>
            <a:schemeClr val="bg1"/>
          </a:solidFill>
        </p:spPr>
        <p:txBody>
          <a:bodyPr>
            <a:noAutofit/>
          </a:bodyPr>
          <a:lstStyle/>
          <a:p>
            <a:r>
              <a:rPr lang="ru-RU" sz="2500" b="1" dirty="0">
                <a:ln>
                  <a:solidFill>
                    <a:schemeClr val="tx2">
                      <a:lumMod val="60000"/>
                      <a:lumOff val="40000"/>
                    </a:schemeClr>
                  </a:solidFill>
                </a:ln>
                <a:solidFill>
                  <a:srgbClr val="7030A0"/>
                </a:solidFill>
              </a:rPr>
              <a:t>Прогноз социально-экономического развития Первомайского муниципального района на </a:t>
            </a:r>
            <a:r>
              <a:rPr lang="ru-RU" sz="2500" b="1" dirty="0" smtClean="0">
                <a:ln>
                  <a:solidFill>
                    <a:schemeClr val="tx2">
                      <a:lumMod val="60000"/>
                      <a:lumOff val="40000"/>
                    </a:schemeClr>
                  </a:solidFill>
                </a:ln>
                <a:solidFill>
                  <a:srgbClr val="7030A0"/>
                </a:solidFill>
              </a:rPr>
              <a:t>2024-2026 </a:t>
            </a:r>
            <a:r>
              <a:rPr lang="ru-RU" sz="2500" b="1" dirty="0">
                <a:ln>
                  <a:solidFill>
                    <a:schemeClr val="tx2">
                      <a:lumMod val="60000"/>
                      <a:lumOff val="40000"/>
                    </a:schemeClr>
                  </a:solidFill>
                </a:ln>
                <a:solidFill>
                  <a:srgbClr val="7030A0"/>
                </a:solidFill>
              </a:rPr>
              <a:t>годы</a:t>
            </a:r>
          </a:p>
        </p:txBody>
      </p:sp>
      <p:sp>
        <p:nvSpPr>
          <p:cNvPr id="3" name="Скругленный прямоугольник 2"/>
          <p:cNvSpPr/>
          <p:nvPr/>
        </p:nvSpPr>
        <p:spPr>
          <a:xfrm>
            <a:off x="179512" y="980728"/>
            <a:ext cx="4464496" cy="57606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Строительство</a:t>
            </a:r>
          </a:p>
          <a:p>
            <a:pPr algn="just"/>
            <a:r>
              <a:rPr lang="ru-RU" sz="1150" b="1" dirty="0" smtClean="0">
                <a:solidFill>
                  <a:schemeClr val="accent4">
                    <a:lumMod val="75000"/>
                  </a:schemeClr>
                </a:solidFill>
              </a:rPr>
              <a:t>      </a:t>
            </a:r>
            <a:r>
              <a:rPr lang="ru-RU" sz="1100" dirty="0">
                <a:latin typeface="Times New Roman" panose="02020603050405020304" pitchFamily="18" charset="0"/>
                <a:cs typeface="Times New Roman" panose="02020603050405020304" pitchFamily="18" charset="0"/>
              </a:rPr>
              <a:t>По итогам 2022 года на территории Первомайского муниципального района введено в эксплуатацию 2,6 тыс. кв. м жилья, что на 18,7 процента меньше, чем в 2021 году.</a:t>
            </a:r>
          </a:p>
          <a:p>
            <a:pPr algn="just"/>
            <a:r>
              <a:rPr lang="ru-RU" sz="1100" dirty="0">
                <a:latin typeface="Times New Roman" panose="02020603050405020304" pitchFamily="18" charset="0"/>
                <a:cs typeface="Times New Roman" panose="02020603050405020304" pitchFamily="18" charset="0"/>
              </a:rPr>
              <a:t>     Плановый показатель ввода жилья в 2022 году, установленный для Первомайского муниципального района, выполнен на 113 процентов.     </a:t>
            </a:r>
          </a:p>
          <a:p>
            <a:pPr algn="just"/>
            <a:r>
              <a:rPr lang="ru-RU" sz="1100" dirty="0">
                <a:latin typeface="Times New Roman" panose="02020603050405020304" pitchFamily="18" charset="0"/>
                <a:cs typeface="Times New Roman" panose="02020603050405020304" pitchFamily="18" charset="0"/>
              </a:rPr>
              <a:t>     Весь объем жилищного строительства в 2022 году выполнен индивидуальными застройщиками.     </a:t>
            </a:r>
          </a:p>
          <a:p>
            <a:pPr algn="just"/>
            <a:r>
              <a:rPr lang="ru-RU" sz="1100" dirty="0" smtClean="0">
                <a:latin typeface="Times New Roman" panose="02020603050405020304" pitchFamily="18" charset="0"/>
                <a:cs typeface="Times New Roman" panose="02020603050405020304" pitchFamily="18" charset="0"/>
              </a:rPr>
              <a:t>     Среди </a:t>
            </a:r>
            <a:r>
              <a:rPr lang="ru-RU" sz="1100" dirty="0">
                <a:latin typeface="Times New Roman" panose="02020603050405020304" pitchFamily="18" charset="0"/>
                <a:cs typeface="Times New Roman" panose="02020603050405020304" pitchFamily="18" charset="0"/>
              </a:rPr>
              <a:t>факторов, негативно влияющих на развитие строительной отрасли, можно назвать уменьшение денежных доходов населения в отчетные периоды, рост стоимости строительных материалов, конструкций и изделий, высокий уровень налогообложения.</a:t>
            </a:r>
          </a:p>
          <a:p>
            <a:pPr algn="just"/>
            <a:r>
              <a:rPr lang="ru-RU" sz="1100" dirty="0" smtClean="0">
                <a:latin typeface="Times New Roman" panose="02020603050405020304" pitchFamily="18" charset="0"/>
                <a:cs typeface="Times New Roman" panose="02020603050405020304" pitchFamily="18" charset="0"/>
              </a:rPr>
              <a:t>      Стратегическими </a:t>
            </a:r>
            <a:r>
              <a:rPr lang="ru-RU" sz="1100" dirty="0">
                <a:latin typeface="Times New Roman" panose="02020603050405020304" pitchFamily="18" charset="0"/>
                <a:cs typeface="Times New Roman" panose="02020603050405020304" pitchFamily="18" charset="0"/>
              </a:rPr>
              <a:t>направлениями в жилищном строительстве на ближайшие годы являются:</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реализация мероприятий по переселению граждан из аварийного жилищного фонда Первомайского муниципального района;</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представление субсидий на приобретение (строительство) жилья, а также бесплатное предоставление земельных участков для строительства жилья льготным категориям граждан;</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увеличение ввода индивидуального жилья;</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градостроительное регулирование развития территории.</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 данным территориального органа Федеральной службы государственной статистики по Ярославской области в  январе-июне 2023 г.  населением за счет собственных и привлеченных средств построено 15 жилых домов. </a:t>
            </a:r>
          </a:p>
          <a:p>
            <a:pPr algn="just"/>
            <a:r>
              <a:rPr lang="ru-RU" sz="1100" dirty="0" smtClean="0">
                <a:latin typeface="Times New Roman" panose="02020603050405020304" pitchFamily="18" charset="0"/>
                <a:cs typeface="Times New Roman" panose="02020603050405020304" pitchFamily="18" charset="0"/>
              </a:rPr>
              <a:t>       Общая </a:t>
            </a:r>
            <a:r>
              <a:rPr lang="ru-RU" sz="1100" dirty="0">
                <a:latin typeface="Times New Roman" panose="02020603050405020304" pitchFamily="18" charset="0"/>
                <a:cs typeface="Times New Roman" panose="02020603050405020304" pitchFamily="18" charset="0"/>
              </a:rPr>
              <a:t>площадь введенного жилья в январе-августе </a:t>
            </a:r>
            <a:r>
              <a:rPr lang="ru-RU" sz="1100" dirty="0" smtClean="0">
                <a:latin typeface="Times New Roman" panose="02020603050405020304" pitchFamily="18" charset="0"/>
                <a:cs typeface="Times New Roman" panose="02020603050405020304" pitchFamily="18" charset="0"/>
              </a:rPr>
              <a:t>2023г</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Составила 1261 </a:t>
            </a:r>
            <a:r>
              <a:rPr lang="ru-RU" sz="1100" dirty="0" err="1" smtClean="0">
                <a:latin typeface="Times New Roman" panose="02020603050405020304" pitchFamily="18" charset="0"/>
                <a:cs typeface="Times New Roman" panose="02020603050405020304" pitchFamily="18" charset="0"/>
              </a:rPr>
              <a:t>кв.м</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или 66,7 процента к январю-августу </a:t>
            </a:r>
            <a:r>
              <a:rPr lang="ru-RU" sz="1100" dirty="0">
                <a:latin typeface="Times New Roman" panose="02020603050405020304" pitchFamily="18" charset="0"/>
                <a:cs typeface="Times New Roman" panose="02020603050405020304" pitchFamily="18" charset="0"/>
              </a:rPr>
              <a:t>2022 г.</a:t>
            </a:r>
          </a:p>
        </p:txBody>
      </p:sp>
      <p:sp>
        <p:nvSpPr>
          <p:cNvPr id="4" name="Скругленный прямоугольник 3"/>
          <p:cNvSpPr/>
          <p:nvPr/>
        </p:nvSpPr>
        <p:spPr>
          <a:xfrm>
            <a:off x="4825438" y="980728"/>
            <a:ext cx="4302793" cy="56760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Труд и занятость</a:t>
            </a:r>
          </a:p>
          <a:p>
            <a:pPr algn="just"/>
            <a:r>
              <a:rPr lang="ru-RU" sz="1200" b="1" dirty="0">
                <a:solidFill>
                  <a:schemeClr val="accent4">
                    <a:lumMod val="75000"/>
                  </a:schemeClr>
                </a:solidFill>
              </a:rPr>
              <a:t>       </a:t>
            </a:r>
            <a:r>
              <a:rPr lang="ru-RU" sz="1200" dirty="0">
                <a:solidFill>
                  <a:schemeClr val="tx1"/>
                </a:solidFill>
                <a:latin typeface="Times New Roman" panose="02020603050405020304" pitchFamily="18" charset="0"/>
                <a:cs typeface="Times New Roman" panose="02020603050405020304" pitchFamily="18" charset="0"/>
              </a:rPr>
              <a:t>За последние годы в Первомайском муниципальном районе наблюдался процесс поступательного снижения численности лиц трудоспособного возраста, обусловленный негативными демографическими тенденциями 90-х годов прошлого века.</a:t>
            </a:r>
          </a:p>
          <a:p>
            <a:pPr algn="just"/>
            <a:r>
              <a:rPr lang="ru-RU" sz="1200" dirty="0" smtClean="0">
                <a:solidFill>
                  <a:schemeClr val="tx1"/>
                </a:solidFill>
                <a:latin typeface="Times New Roman" panose="02020603050405020304" pitchFamily="18" charset="0"/>
                <a:cs typeface="Times New Roman" panose="02020603050405020304" pitchFamily="18" charset="0"/>
              </a:rPr>
              <a:t>     Несмотря </a:t>
            </a:r>
            <a:r>
              <a:rPr lang="ru-RU" sz="1200" dirty="0">
                <a:solidFill>
                  <a:schemeClr val="tx1"/>
                </a:solidFill>
                <a:latin typeface="Times New Roman" panose="02020603050405020304" pitchFamily="18" charset="0"/>
                <a:cs typeface="Times New Roman" panose="02020603050405020304" pitchFamily="18" charset="0"/>
              </a:rPr>
              <a:t>на постепенное повышение пенсионного возраста, начиная с 2019 года, существенного влияния на общие тенденции данный фактор не оказал. Численность занятых в экономике района в 2021 году составила 3,2 тыс. человек, в 2022 году – 3,2 тыс. человек</a:t>
            </a:r>
            <a:r>
              <a:rPr lang="ru-RU" sz="1200" dirty="0" smtClean="0">
                <a:solidFill>
                  <a:schemeClr val="tx1"/>
                </a:solidFill>
                <a:latin typeface="Times New Roman" panose="02020603050405020304" pitchFamily="18" charset="0"/>
                <a:cs typeface="Times New Roman" panose="02020603050405020304" pitchFamily="18" charset="0"/>
              </a:rPr>
              <a:t>. </a:t>
            </a:r>
          </a:p>
          <a:p>
            <a:pPr algn="just"/>
            <a:r>
              <a:rPr lang="ru-RU" sz="1200" dirty="0">
                <a:solidFill>
                  <a:schemeClr val="tx1"/>
                </a:solidFill>
                <a:latin typeface="Times New Roman" panose="02020603050405020304" pitchFamily="18" charset="0"/>
                <a:cs typeface="Times New Roman" panose="02020603050405020304" pitchFamily="18" charset="0"/>
              </a:rPr>
              <a:t>В 2023 </a:t>
            </a:r>
            <a:r>
              <a:rPr lang="ru-RU" sz="1200" dirty="0" smtClean="0">
                <a:solidFill>
                  <a:schemeClr val="tx1"/>
                </a:solidFill>
                <a:latin typeface="Times New Roman" panose="02020603050405020304" pitchFamily="18" charset="0"/>
                <a:cs typeface="Times New Roman" panose="02020603050405020304" pitchFamily="18" charset="0"/>
              </a:rPr>
              <a:t>году численность </a:t>
            </a:r>
            <a:r>
              <a:rPr lang="ru-RU" sz="1200" dirty="0">
                <a:solidFill>
                  <a:schemeClr val="tx1"/>
                </a:solidFill>
                <a:latin typeface="Times New Roman" panose="02020603050405020304" pitchFamily="18" charset="0"/>
                <a:cs typeface="Times New Roman" panose="02020603050405020304" pitchFamily="18" charset="0"/>
              </a:rPr>
              <a:t>занятых в экономике по оценке составит 3,1 тыс. человек. В среднесрочном периоде 2024 – 2026 годов  темпы снижения численности занятых составят  96,8 – 100,0 процентов в зависимости от варианта прогноза.</a:t>
            </a:r>
          </a:p>
          <a:p>
            <a:pPr algn="just"/>
            <a:r>
              <a:rPr lang="ru-RU" sz="1200" dirty="0" smtClean="0">
                <a:solidFill>
                  <a:schemeClr val="tx1"/>
                </a:solidFill>
                <a:latin typeface="Times New Roman" panose="02020603050405020304" pitchFamily="18" charset="0"/>
                <a:cs typeface="Times New Roman" panose="02020603050405020304" pitchFamily="18" charset="0"/>
              </a:rPr>
              <a:t>     Уровень </a:t>
            </a:r>
            <a:r>
              <a:rPr lang="ru-RU" sz="1200" dirty="0">
                <a:solidFill>
                  <a:schemeClr val="tx1"/>
                </a:solidFill>
                <a:latin typeface="Times New Roman" panose="02020603050405020304" pitchFamily="18" charset="0"/>
                <a:cs typeface="Times New Roman" panose="02020603050405020304" pitchFamily="18" charset="0"/>
              </a:rPr>
              <a:t>зарегистрированной безработицы в 2022 году составил 1,7 процента, численность безработных – 87 человек. По итогам 2023 года уровень регистрируемой безработицы ожидается 1,6 процента</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     Среднемесячная </a:t>
            </a:r>
            <a:r>
              <a:rPr lang="ru-RU" sz="1200" dirty="0">
                <a:solidFill>
                  <a:schemeClr val="tx1"/>
                </a:solidFill>
                <a:latin typeface="Times New Roman" panose="02020603050405020304" pitchFamily="18" charset="0"/>
                <a:cs typeface="Times New Roman" panose="02020603050405020304" pitchFamily="18" charset="0"/>
              </a:rPr>
              <a:t>начисленная заработная плата работников по полному кругу организаций  муниципального района в 2022 году составила 36340 рублей, увеличившись по отношению к 2021 году на 16,6 процентов (в 2021 году по сравнению с 2020 годом прирост составил 6,1 процентов). В первом полугодии 2023 года средняя заработная плата </a:t>
            </a:r>
            <a:r>
              <a:rPr lang="ru-RU" sz="1200" dirty="0" smtClean="0">
                <a:solidFill>
                  <a:schemeClr val="tx1"/>
                </a:solidFill>
                <a:latin typeface="Times New Roman" panose="02020603050405020304" pitchFamily="18" charset="0"/>
                <a:cs typeface="Times New Roman" panose="02020603050405020304" pitchFamily="18" charset="0"/>
              </a:rPr>
              <a:t>выросла, составив </a:t>
            </a:r>
            <a:r>
              <a:rPr lang="ru-RU" sz="1200" dirty="0">
                <a:solidFill>
                  <a:schemeClr val="tx1"/>
                </a:solidFill>
                <a:latin typeface="Times New Roman" panose="02020603050405020304" pitchFamily="18" charset="0"/>
                <a:cs typeface="Times New Roman" panose="02020603050405020304" pitchFamily="18" charset="0"/>
              </a:rPr>
              <a:t>39595,6 рублей.</a:t>
            </a:r>
          </a:p>
        </p:txBody>
      </p:sp>
    </p:spTree>
    <p:extLst>
      <p:ext uri="{BB962C8B-B14F-4D97-AF65-F5344CB8AC3E}">
        <p14:creationId xmlns:p14="http://schemas.microsoft.com/office/powerpoint/2010/main" val="420210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524" y="2132856"/>
            <a:ext cx="8568952" cy="576064"/>
          </a:xfrm>
          <a:solidFill>
            <a:schemeClr val="bg1"/>
          </a:solidFill>
        </p:spPr>
        <p:txBody>
          <a:bodyPr>
            <a:noAutofit/>
          </a:bodyPr>
          <a:lstStyle/>
          <a:p>
            <a:r>
              <a:rPr lang="ru-RU" sz="1800" b="1" dirty="0" smtClean="0">
                <a:ln>
                  <a:solidFill>
                    <a:schemeClr val="tx2">
                      <a:lumMod val="60000"/>
                      <a:lumOff val="40000"/>
                    </a:schemeClr>
                  </a:solidFill>
                </a:ln>
                <a:solidFill>
                  <a:srgbClr val="7030A0"/>
                </a:solidFill>
              </a:rPr>
              <a:t>Основные задачи бюджетной политики </a:t>
            </a:r>
            <a:r>
              <a:rPr lang="ru-RU" sz="1800" b="1" dirty="0">
                <a:ln>
                  <a:solidFill>
                    <a:schemeClr val="tx2">
                      <a:lumMod val="60000"/>
                      <a:lumOff val="40000"/>
                    </a:schemeClr>
                  </a:solidFill>
                </a:ln>
                <a:solidFill>
                  <a:srgbClr val="7030A0"/>
                </a:solidFill>
              </a:rPr>
              <a:t>планируемые </a:t>
            </a:r>
            <a:br>
              <a:rPr lang="ru-RU" sz="1800" b="1" dirty="0">
                <a:ln>
                  <a:solidFill>
                    <a:schemeClr val="tx2">
                      <a:lumMod val="60000"/>
                      <a:lumOff val="40000"/>
                    </a:schemeClr>
                  </a:solidFill>
                </a:ln>
                <a:solidFill>
                  <a:srgbClr val="7030A0"/>
                </a:solidFill>
              </a:rPr>
            </a:br>
            <a:r>
              <a:rPr lang="ru-RU" sz="1800" b="1" dirty="0">
                <a:ln>
                  <a:solidFill>
                    <a:schemeClr val="tx2">
                      <a:lumMod val="60000"/>
                      <a:lumOff val="40000"/>
                    </a:schemeClr>
                  </a:solidFill>
                </a:ln>
                <a:solidFill>
                  <a:srgbClr val="7030A0"/>
                </a:solidFill>
              </a:rPr>
              <a:t>на </a:t>
            </a:r>
            <a:r>
              <a:rPr lang="ru-RU" sz="1800" b="1" dirty="0" smtClean="0">
                <a:ln>
                  <a:solidFill>
                    <a:schemeClr val="tx2">
                      <a:lumMod val="60000"/>
                      <a:lumOff val="40000"/>
                    </a:schemeClr>
                  </a:solidFill>
                </a:ln>
                <a:solidFill>
                  <a:srgbClr val="7030A0"/>
                </a:solidFill>
              </a:rPr>
              <a:t>2024 </a:t>
            </a:r>
            <a:r>
              <a:rPr lang="ru-RU" sz="1800" b="1" dirty="0">
                <a:ln>
                  <a:solidFill>
                    <a:schemeClr val="tx2">
                      <a:lumMod val="60000"/>
                      <a:lumOff val="40000"/>
                    </a:schemeClr>
                  </a:solidFill>
                </a:ln>
                <a:solidFill>
                  <a:srgbClr val="7030A0"/>
                </a:solidFill>
              </a:rPr>
              <a:t>год и на плановый период </a:t>
            </a:r>
            <a:r>
              <a:rPr lang="ru-RU" sz="1800" b="1" dirty="0" smtClean="0">
                <a:ln>
                  <a:solidFill>
                    <a:schemeClr val="tx2">
                      <a:lumMod val="60000"/>
                      <a:lumOff val="40000"/>
                    </a:schemeClr>
                  </a:solidFill>
                </a:ln>
                <a:solidFill>
                  <a:srgbClr val="7030A0"/>
                </a:solidFill>
              </a:rPr>
              <a:t>2025 </a:t>
            </a:r>
            <a:r>
              <a:rPr lang="ru-RU" sz="1800" b="1" dirty="0">
                <a:ln>
                  <a:solidFill>
                    <a:schemeClr val="tx2">
                      <a:lumMod val="60000"/>
                      <a:lumOff val="40000"/>
                    </a:schemeClr>
                  </a:solidFill>
                </a:ln>
                <a:solidFill>
                  <a:srgbClr val="7030A0"/>
                </a:solidFill>
              </a:rPr>
              <a:t>и </a:t>
            </a:r>
            <a:r>
              <a:rPr lang="ru-RU" sz="1800" b="1" dirty="0" smtClean="0">
                <a:ln>
                  <a:solidFill>
                    <a:schemeClr val="tx2">
                      <a:lumMod val="60000"/>
                      <a:lumOff val="40000"/>
                    </a:schemeClr>
                  </a:solidFill>
                </a:ln>
                <a:solidFill>
                  <a:srgbClr val="7030A0"/>
                </a:solidFill>
              </a:rPr>
              <a:t>2026 </a:t>
            </a:r>
            <a:r>
              <a:rPr lang="ru-RU" sz="1800" b="1" dirty="0">
                <a:ln>
                  <a:solidFill>
                    <a:schemeClr val="tx2">
                      <a:lumMod val="60000"/>
                      <a:lumOff val="40000"/>
                    </a:schemeClr>
                  </a:solidFill>
                </a:ln>
                <a:solidFill>
                  <a:srgbClr val="7030A0"/>
                </a:solidFill>
              </a:rPr>
              <a:t>годов</a:t>
            </a:r>
          </a:p>
        </p:txBody>
      </p:sp>
      <p:sp>
        <p:nvSpPr>
          <p:cNvPr id="4" name="Объект 3"/>
          <p:cNvSpPr>
            <a:spLocks noGrp="1"/>
          </p:cNvSpPr>
          <p:nvPr>
            <p:ph idx="1"/>
          </p:nvPr>
        </p:nvSpPr>
        <p:spPr>
          <a:xfrm>
            <a:off x="148016" y="701026"/>
            <a:ext cx="8712968" cy="1935886"/>
          </a:xfrm>
        </p:spPr>
        <p:txBody>
          <a:bodyPr>
            <a:noAutofit/>
          </a:bodyPr>
          <a:lstStyle/>
          <a:p>
            <a:pPr algn="just">
              <a:spcBef>
                <a:spcPts val="0"/>
              </a:spcBef>
            </a:pPr>
            <a:r>
              <a:rPr lang="ru-RU" sz="1200" dirty="0">
                <a:latin typeface="Times New Roman" panose="02020603050405020304" pitchFamily="18" charset="0"/>
                <a:cs typeface="Times New Roman" panose="02020603050405020304" pitchFamily="18" charset="0"/>
              </a:rPr>
              <a:t>Стимулирование </a:t>
            </a:r>
            <a:r>
              <a:rPr lang="ru-RU" sz="1200" dirty="0" smtClean="0">
                <a:latin typeface="Times New Roman" panose="02020603050405020304" pitchFamily="18" charset="0"/>
                <a:cs typeface="Times New Roman" panose="02020603050405020304" pitchFamily="18" charset="0"/>
              </a:rPr>
              <a:t>инвестиций в </a:t>
            </a:r>
            <a:r>
              <a:rPr lang="ru-RU" sz="1200" dirty="0">
                <a:latin typeface="Times New Roman" panose="02020603050405020304" pitchFamily="18" charset="0"/>
                <a:cs typeface="Times New Roman" panose="02020603050405020304" pitchFamily="18" charset="0"/>
              </a:rPr>
              <a:t>сельское хозяйство  муниципального района </a:t>
            </a:r>
            <a:r>
              <a:rPr lang="ru-RU" sz="1200" dirty="0" smtClean="0">
                <a:latin typeface="Times New Roman" panose="02020603050405020304" pitchFamily="18" charset="0"/>
                <a:cs typeface="Times New Roman" panose="02020603050405020304" pitchFamily="18" charset="0"/>
              </a:rPr>
              <a:t>путем признания </a:t>
            </a:r>
            <a:r>
              <a:rPr lang="ru-RU" sz="1200" dirty="0">
                <a:latin typeface="Times New Roman" panose="02020603050405020304" pitchFamily="18" charset="0"/>
                <a:cs typeface="Times New Roman" panose="02020603050405020304" pitchFamily="18" charset="0"/>
              </a:rPr>
              <a:t>права муниципальной собственности в отношении невостребованных долей земель сельскохозяйственного </a:t>
            </a:r>
            <a:r>
              <a:rPr lang="ru-RU" sz="1200" dirty="0" smtClean="0">
                <a:latin typeface="Times New Roman" panose="02020603050405020304" pitchFamily="18" charset="0"/>
                <a:cs typeface="Times New Roman" panose="02020603050405020304" pitchFamily="18" charset="0"/>
              </a:rPr>
              <a:t>назначения;</a:t>
            </a:r>
          </a:p>
          <a:p>
            <a:pPr algn="just">
              <a:spcBef>
                <a:spcPts val="0"/>
              </a:spcBef>
            </a:pPr>
            <a:r>
              <a:rPr lang="ru-RU" sz="1200" dirty="0">
                <a:latin typeface="Times New Roman" panose="02020603050405020304" pitchFamily="18" charset="0"/>
                <a:cs typeface="Times New Roman" panose="02020603050405020304" pitchFamily="18" charset="0"/>
              </a:rPr>
              <a:t>Проведение мероприятий по вовлечению в налогообложение объектов недвижимости – земельных участков и объектов капитального строительства.;</a:t>
            </a:r>
          </a:p>
          <a:p>
            <a:pPr algn="just">
              <a:spcBef>
                <a:spcPts val="0"/>
              </a:spcBef>
            </a:pPr>
            <a:r>
              <a:rPr lang="ru-RU" sz="1200" dirty="0">
                <a:latin typeface="Times New Roman" panose="02020603050405020304" pitchFamily="18" charset="0"/>
                <a:cs typeface="Times New Roman" panose="02020603050405020304" pitchFamily="18" charset="0"/>
              </a:rPr>
              <a:t>Выявление земельных участков, по которым в налоговых органах отсутствуют сведения для налогообложения, вследствие не оформленной должным образом регистрации права собственности на участок;</a:t>
            </a:r>
          </a:p>
          <a:p>
            <a:pPr algn="just">
              <a:spcBef>
                <a:spcPts val="0"/>
              </a:spcBef>
            </a:pPr>
            <a:r>
              <a:rPr lang="ru-RU" sz="1200" dirty="0">
                <a:latin typeface="Times New Roman" panose="02020603050405020304" pitchFamily="18" charset="0"/>
                <a:cs typeface="Times New Roman" panose="02020603050405020304" pitchFamily="18" charset="0"/>
              </a:rPr>
              <a:t>М</a:t>
            </a:r>
            <a:r>
              <a:rPr lang="ru-RU" sz="1200" dirty="0" smtClean="0">
                <a:latin typeface="Times New Roman" panose="02020603050405020304" pitchFamily="18" charset="0"/>
                <a:cs typeface="Times New Roman" panose="02020603050405020304" pitchFamily="18" charset="0"/>
              </a:rPr>
              <a:t>ероприятия </a:t>
            </a:r>
            <a:r>
              <a:rPr lang="ru-RU" sz="1200" dirty="0">
                <a:latin typeface="Times New Roman" panose="02020603050405020304" pitchFamily="18" charset="0"/>
                <a:cs typeface="Times New Roman" panose="02020603050405020304" pitchFamily="18" charset="0"/>
              </a:rPr>
              <a:t>по легализации налоговой базы и обеспечению полноты поступления налогов в бюджет</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n>
                  <a:solidFill>
                    <a:schemeClr val="tx2">
                      <a:lumMod val="60000"/>
                      <a:lumOff val="40000"/>
                    </a:schemeClr>
                  </a:solidFill>
                </a:ln>
                <a:solidFill>
                  <a:srgbClr val="7030A0"/>
                </a:solidFill>
              </a:rPr>
              <a:t>Мероприятия по реализации налоговой политики, планируемые </a:t>
            </a:r>
            <a:br>
              <a:rPr lang="ru-RU" sz="1800" b="1" dirty="0">
                <a:ln>
                  <a:solidFill>
                    <a:schemeClr val="tx2">
                      <a:lumMod val="60000"/>
                      <a:lumOff val="40000"/>
                    </a:schemeClr>
                  </a:solidFill>
                </a:ln>
                <a:solidFill>
                  <a:srgbClr val="7030A0"/>
                </a:solidFill>
              </a:rPr>
            </a:br>
            <a:r>
              <a:rPr lang="ru-RU" sz="1800" b="1" dirty="0">
                <a:ln>
                  <a:solidFill>
                    <a:schemeClr val="tx2">
                      <a:lumMod val="60000"/>
                      <a:lumOff val="40000"/>
                    </a:schemeClr>
                  </a:solidFill>
                </a:ln>
                <a:solidFill>
                  <a:srgbClr val="7030A0"/>
                </a:solidFill>
              </a:rPr>
              <a:t>на </a:t>
            </a:r>
            <a:r>
              <a:rPr lang="ru-RU" sz="1800" b="1" dirty="0" smtClean="0">
                <a:ln>
                  <a:solidFill>
                    <a:schemeClr val="tx2">
                      <a:lumMod val="60000"/>
                      <a:lumOff val="40000"/>
                    </a:schemeClr>
                  </a:solidFill>
                </a:ln>
                <a:solidFill>
                  <a:srgbClr val="7030A0"/>
                </a:solidFill>
              </a:rPr>
              <a:t>2024 </a:t>
            </a:r>
            <a:r>
              <a:rPr lang="ru-RU" sz="1800" b="1" dirty="0">
                <a:ln>
                  <a:solidFill>
                    <a:schemeClr val="tx2">
                      <a:lumMod val="60000"/>
                      <a:lumOff val="40000"/>
                    </a:schemeClr>
                  </a:solidFill>
                </a:ln>
                <a:solidFill>
                  <a:srgbClr val="7030A0"/>
                </a:solidFill>
              </a:rPr>
              <a:t>год и на плановый период </a:t>
            </a:r>
            <a:r>
              <a:rPr lang="ru-RU" sz="1800" b="1" dirty="0" smtClean="0">
                <a:ln>
                  <a:solidFill>
                    <a:schemeClr val="tx2">
                      <a:lumMod val="60000"/>
                      <a:lumOff val="40000"/>
                    </a:schemeClr>
                  </a:solidFill>
                </a:ln>
                <a:solidFill>
                  <a:srgbClr val="7030A0"/>
                </a:solidFill>
              </a:rPr>
              <a:t>2025 </a:t>
            </a:r>
            <a:r>
              <a:rPr lang="ru-RU" sz="1800" b="1" dirty="0">
                <a:ln>
                  <a:solidFill>
                    <a:schemeClr val="tx2">
                      <a:lumMod val="60000"/>
                      <a:lumOff val="40000"/>
                    </a:schemeClr>
                  </a:solidFill>
                </a:ln>
                <a:solidFill>
                  <a:srgbClr val="7030A0"/>
                </a:solidFill>
              </a:rPr>
              <a:t>и </a:t>
            </a:r>
            <a:r>
              <a:rPr lang="ru-RU" sz="1800" b="1" dirty="0" smtClean="0">
                <a:ln>
                  <a:solidFill>
                    <a:schemeClr val="tx2">
                      <a:lumMod val="60000"/>
                      <a:lumOff val="40000"/>
                    </a:schemeClr>
                  </a:solidFill>
                </a:ln>
                <a:solidFill>
                  <a:srgbClr val="7030A0"/>
                </a:solidFill>
              </a:rPr>
              <a:t>2026 </a:t>
            </a:r>
            <a:r>
              <a:rPr lang="ru-RU" sz="1800" b="1" dirty="0">
                <a:ln>
                  <a:solidFill>
                    <a:schemeClr val="tx2">
                      <a:lumMod val="60000"/>
                      <a:lumOff val="40000"/>
                    </a:schemeClr>
                  </a:solidFill>
                </a:ln>
                <a:solidFill>
                  <a:srgbClr val="7030A0"/>
                </a:solidFill>
              </a:rPr>
              <a:t>годов</a:t>
            </a:r>
          </a:p>
        </p:txBody>
      </p:sp>
      <p:sp>
        <p:nvSpPr>
          <p:cNvPr id="3" name="TextBox 2"/>
          <p:cNvSpPr txBox="1"/>
          <p:nvPr/>
        </p:nvSpPr>
        <p:spPr>
          <a:xfrm>
            <a:off x="136203" y="2708920"/>
            <a:ext cx="8828283" cy="4154984"/>
          </a:xfrm>
          <a:prstGeom prst="rect">
            <a:avLst/>
          </a:prstGeom>
          <a:noFill/>
        </p:spPr>
        <p:txBody>
          <a:bodyPr wrap="square" rtlCol="0">
            <a:spAutoFit/>
          </a:bodyPr>
          <a:lstStyle/>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Планирование </a:t>
            </a:r>
            <a:r>
              <a:rPr lang="ru-RU" sz="1200" dirty="0">
                <a:latin typeface="Times New Roman" panose="02020603050405020304" pitchFamily="18" charset="0"/>
                <a:cs typeface="Times New Roman" panose="02020603050405020304" pitchFamily="18" charset="0"/>
              </a:rPr>
              <a:t>и осуществление бюджетных расходов с учетом возможностей доходной базы </a:t>
            </a:r>
            <a:r>
              <a:rPr lang="ru-RU" sz="1200" dirty="0" smtClean="0">
                <a:latin typeface="Times New Roman" panose="02020603050405020304" pitchFamily="18" charset="0"/>
                <a:cs typeface="Times New Roman" panose="02020603050405020304" pitchFamily="18" charset="0"/>
              </a:rPr>
              <a:t>бюджета;</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Участие </a:t>
            </a:r>
            <a:r>
              <a:rPr lang="ru-RU" sz="1200" dirty="0">
                <a:latin typeface="Times New Roman" panose="02020603050405020304" pitchFamily="18" charset="0"/>
                <a:cs typeface="Times New Roman" panose="02020603050405020304" pitchFamily="18" charset="0"/>
              </a:rPr>
              <a:t>в государственных (региональных) проектах и </a:t>
            </a:r>
            <a:r>
              <a:rPr lang="ru-RU" sz="1200" dirty="0" err="1">
                <a:latin typeface="Times New Roman" panose="02020603050405020304" pitchFamily="18" charset="0"/>
                <a:cs typeface="Times New Roman" panose="02020603050405020304" pitchFamily="18" charset="0"/>
              </a:rPr>
              <a:t>грантовых</a:t>
            </a:r>
            <a:r>
              <a:rPr lang="ru-RU" sz="1200" dirty="0">
                <a:latin typeface="Times New Roman" panose="02020603050405020304" pitchFamily="18" charset="0"/>
                <a:cs typeface="Times New Roman" panose="02020603050405020304" pitchFamily="18" charset="0"/>
              </a:rPr>
              <a:t> конкурсах (проектах) в целях получения дополнительных средств на решение вопросов местного </a:t>
            </a:r>
            <a:r>
              <a:rPr lang="ru-RU" sz="1200" dirty="0" smtClean="0">
                <a:latin typeface="Times New Roman" panose="02020603050405020304" pitchFamily="18" charset="0"/>
                <a:cs typeface="Times New Roman" panose="02020603050405020304" pitchFamily="18" charset="0"/>
              </a:rPr>
              <a:t>значения;</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Обеспечение </a:t>
            </a:r>
            <a:r>
              <a:rPr lang="ru-RU" sz="1200" dirty="0">
                <a:latin typeface="Times New Roman" panose="02020603050405020304" pitchFamily="18" charset="0"/>
                <a:cs typeface="Times New Roman" panose="02020603050405020304" pitchFamily="18" charset="0"/>
              </a:rPr>
              <a:t>организации и проведения всеми главными распорядителями бюджетных средств и получателями бюджетных средств эффективного внутреннего финансового аудита в соответствии с федеральными стандартами, строгое соблюдение ими бюджетно-финансовой </a:t>
            </a:r>
            <a:r>
              <a:rPr lang="ru-RU" sz="1200" dirty="0" smtClean="0">
                <a:latin typeface="Times New Roman" panose="02020603050405020304" pitchFamily="18" charset="0"/>
                <a:cs typeface="Times New Roman" panose="02020603050405020304" pitchFamily="18" charset="0"/>
              </a:rPr>
              <a:t>дисциплины;</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Внедрение </a:t>
            </a:r>
            <a:r>
              <a:rPr lang="ru-RU" sz="1200" dirty="0">
                <a:latin typeface="Times New Roman" panose="02020603050405020304" pitchFamily="18" charset="0"/>
                <a:cs typeface="Times New Roman" panose="02020603050405020304" pitchFamily="18" charset="0"/>
              </a:rPr>
              <a:t>механизмов информационного взаимодействия в рамках планирования и исполнения бюджета на основе государственной информационной системы "Единая интегрированная информационная система управления бюджетным процессом "Электронный бюджет Ярославской области</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Эффективное </a:t>
            </a:r>
            <a:r>
              <a:rPr lang="ru-RU" sz="1200" dirty="0">
                <a:latin typeface="Times New Roman" panose="02020603050405020304" pitchFamily="18" charset="0"/>
                <a:cs typeface="Times New Roman" panose="02020603050405020304" pitchFamily="18" charset="0"/>
              </a:rPr>
              <a:t>использование бюджетных средств путем осуществления муниципальных закупок в государственной информационной системе "Государственные закупки Ярославской области" с учетом требований Федерального закона от 05.04.2013 N 44-ФЗ "О контрактной системе в сфере закупок товаров, работ, услуг для обеспечения государственных и муниципальных нужд</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Осуществление </a:t>
            </a:r>
            <a:r>
              <a:rPr lang="ru-RU" sz="1200" dirty="0">
                <a:latin typeface="Times New Roman" panose="02020603050405020304" pitchFamily="18" charset="0"/>
                <a:cs typeface="Times New Roman" panose="02020603050405020304" pitchFamily="18" charset="0"/>
              </a:rPr>
              <a:t>контроля в сфере закупок в соответствии со статьей 99 Федерального закона от 05.04.2013 N 44-ФЗ "О контрактной системе в сфере закупок товаров, работ, услуг для обеспечения государственных и муниципальных нужд</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Совершенствование </a:t>
            </a:r>
            <a:r>
              <a:rPr lang="ru-RU" sz="1200" dirty="0">
                <a:latin typeface="Times New Roman" panose="02020603050405020304" pitchFamily="18" charset="0"/>
                <a:cs typeface="Times New Roman" panose="02020603050405020304" pitchFamily="18" charset="0"/>
              </a:rPr>
              <a:t>процедур предварительного и последующего финансового </a:t>
            </a:r>
            <a:r>
              <a:rPr lang="ru-RU" sz="1200" dirty="0" smtClean="0">
                <a:latin typeface="Times New Roman" panose="02020603050405020304" pitchFamily="18" charset="0"/>
                <a:cs typeface="Times New Roman" panose="02020603050405020304" pitchFamily="18" charset="0"/>
              </a:rPr>
              <a:t>контроля;</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Повышение </a:t>
            </a:r>
            <a:r>
              <a:rPr lang="ru-RU" sz="1200" dirty="0">
                <a:latin typeface="Times New Roman" panose="02020603050405020304" pitchFamily="18" charset="0"/>
                <a:cs typeface="Times New Roman" panose="02020603050405020304" pitchFamily="18" charset="0"/>
              </a:rPr>
              <a:t>качества финансового менеджмента главных распорядителей средств бюджета муниципального района, в том числе за счет стимулирования субъектов бюджетного планирования, показывающих наилучшие </a:t>
            </a:r>
            <a:r>
              <a:rPr lang="ru-RU" sz="1200" dirty="0" smtClean="0">
                <a:latin typeface="Times New Roman" panose="02020603050405020304" pitchFamily="18" charset="0"/>
                <a:cs typeface="Times New Roman" panose="02020603050405020304" pitchFamily="18" charset="0"/>
              </a:rPr>
              <a:t>результаты;</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Принятие </a:t>
            </a:r>
            <a:r>
              <a:rPr lang="ru-RU" sz="1200" dirty="0">
                <a:latin typeface="Times New Roman" panose="02020603050405020304" pitchFamily="18" charset="0"/>
                <a:cs typeface="Times New Roman" panose="02020603050405020304" pitchFamily="18" charset="0"/>
              </a:rPr>
              <a:t>новых расходных обязательств только при условии оценки их эффективности, соответствия их приоритетным направлениям социально-экономического развития района и при условии наличия ресурсов для их гарантированного исполнения, что позволит снизить риск неисполнения (либо исполнения в неполном объеме) действующих расходных </a:t>
            </a:r>
            <a:r>
              <a:rPr lang="ru-RU" sz="1200" dirty="0" smtClean="0">
                <a:latin typeface="Times New Roman" panose="02020603050405020304" pitchFamily="18" charset="0"/>
                <a:cs typeface="Times New Roman" panose="02020603050405020304" pitchFamily="18" charset="0"/>
              </a:rPr>
              <a:t>обязательств</a:t>
            </a:r>
            <a:r>
              <a:rPr lang="ru-RU" sz="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3156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778098"/>
          </a:xfrm>
          <a:solidFill>
            <a:schemeClr val="bg1"/>
          </a:solidFill>
        </p:spPr>
        <p:txBody>
          <a:bodyPr>
            <a:noAutofit/>
          </a:bodyPr>
          <a:lstStyle/>
          <a:p>
            <a:r>
              <a:rPr lang="ru-RU" sz="2500" b="1" dirty="0">
                <a:ln>
                  <a:solidFill>
                    <a:schemeClr val="tx2">
                      <a:lumMod val="60000"/>
                      <a:lumOff val="40000"/>
                    </a:schemeClr>
                  </a:solidFill>
                </a:ln>
                <a:solidFill>
                  <a:srgbClr val="7030A0"/>
                </a:solidFill>
              </a:rPr>
              <a:t>Основные параметры бюджета Первомайского района за </a:t>
            </a:r>
            <a:r>
              <a:rPr lang="ru-RU" sz="2500" b="1" dirty="0" smtClean="0">
                <a:ln>
                  <a:solidFill>
                    <a:schemeClr val="tx2">
                      <a:lumMod val="60000"/>
                      <a:lumOff val="40000"/>
                    </a:schemeClr>
                  </a:solidFill>
                </a:ln>
                <a:solidFill>
                  <a:srgbClr val="7030A0"/>
                </a:solidFill>
              </a:rPr>
              <a:t>2022-2026 </a:t>
            </a:r>
            <a:r>
              <a:rPr lang="ru-RU" sz="2500" b="1" dirty="0">
                <a:ln>
                  <a:solidFill>
                    <a:schemeClr val="tx2">
                      <a:lumMod val="60000"/>
                      <a:lumOff val="40000"/>
                    </a:schemeClr>
                  </a:solidFill>
                </a:ln>
                <a:solidFill>
                  <a:srgbClr val="7030A0"/>
                </a:solidFill>
              </a:rPr>
              <a:t>годы</a:t>
            </a:r>
            <a:r>
              <a:rPr lang="ru-RU" sz="2800" dirty="0" smtClean="0"/>
              <a:t> </a:t>
            </a:r>
            <a:endParaRPr lang="ru-RU" sz="2800" dirty="0"/>
          </a:p>
        </p:txBody>
      </p:sp>
      <p:pic>
        <p:nvPicPr>
          <p:cNvPr id="4" name="Picture 8" descr="C:\Users\econ11\Desktop\Для презентации\7263635-3d-small-people-sav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33" r="10349"/>
          <a:stretch/>
        </p:blipFill>
        <p:spPr bwMode="auto">
          <a:xfrm>
            <a:off x="323528" y="116632"/>
            <a:ext cx="1169375" cy="1493113"/>
          </a:xfrm>
          <a:prstGeom prst="rect">
            <a:avLst/>
          </a:prstGeom>
          <a:ln>
            <a:noFill/>
          </a:ln>
          <a:effectLst>
            <a:outerShdw blurRad="292100" dist="139700" dir="2700000" algn="tl" rotWithShape="0">
              <a:srgbClr val="333333">
                <a:alpha val="65000"/>
              </a:srgbClr>
            </a:outerShdw>
          </a:effectLst>
          <a:extLst/>
        </p:spPr>
      </p:pic>
      <p:graphicFrame>
        <p:nvGraphicFramePr>
          <p:cNvPr id="3" name="Таблица 2"/>
          <p:cNvGraphicFramePr>
            <a:graphicFrameLocks noGrp="1"/>
          </p:cNvGraphicFramePr>
          <p:nvPr>
            <p:extLst>
              <p:ext uri="{D42A27DB-BD31-4B8C-83A1-F6EECF244321}">
                <p14:modId xmlns:p14="http://schemas.microsoft.com/office/powerpoint/2010/main" val="1223401433"/>
              </p:ext>
            </p:extLst>
          </p:nvPr>
        </p:nvGraphicFramePr>
        <p:xfrm>
          <a:off x="1619671" y="1268761"/>
          <a:ext cx="7200802" cy="1223292"/>
        </p:xfrm>
        <a:graphic>
          <a:graphicData uri="http://schemas.openxmlformats.org/drawingml/2006/table">
            <a:tbl>
              <a:tblPr>
                <a:tableStyleId>{5C22544A-7EE6-4342-B048-85BDC9FD1C3A}</a:tableStyleId>
              </a:tblPr>
              <a:tblGrid>
                <a:gridCol w="1656185"/>
                <a:gridCol w="1073027"/>
                <a:gridCol w="1326057"/>
                <a:gridCol w="1048511"/>
                <a:gridCol w="1048511"/>
                <a:gridCol w="1048511"/>
              </a:tblGrid>
              <a:tr h="262984">
                <a:tc>
                  <a:txBody>
                    <a:bodyPr/>
                    <a:lstStyle/>
                    <a:p>
                      <a:pPr algn="l"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(факт)</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Доходы, </a:t>
                      </a:r>
                      <a:r>
                        <a:rPr lang="ru-RU" sz="1400" u="none" strike="noStrike" dirty="0" err="1">
                          <a:effectLst/>
                          <a:latin typeface="Times New Roman" panose="02020603050405020304" pitchFamily="18" charset="0"/>
                          <a:cs typeface="Times New Roman" panose="02020603050405020304" pitchFamily="18" charset="0"/>
                        </a:rPr>
                        <a:t>тыс.руб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663 721</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650 741</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648 270</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487 542</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428 521</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Расходы, </a:t>
                      </a:r>
                      <a:r>
                        <a:rPr lang="ru-RU" sz="1400" u="none" strike="noStrike" dirty="0" err="1">
                          <a:effectLst/>
                          <a:latin typeface="Times New Roman" panose="02020603050405020304" pitchFamily="18" charset="0"/>
                          <a:cs typeface="Times New Roman" panose="02020603050405020304" pitchFamily="18" charset="0"/>
                        </a:rPr>
                        <a:t>тыс.руб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674 376</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693 022</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685 971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487 542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428 521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Дефицит/профицит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10 655</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42 281</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37 701</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59789911"/>
              </p:ext>
            </p:extLst>
          </p:nvPr>
        </p:nvGraphicFramePr>
        <p:xfrm>
          <a:off x="323528" y="2636912"/>
          <a:ext cx="842493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19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a:solidFill>
            <a:schemeClr val="accent6">
              <a:lumMod val="20000"/>
              <a:lumOff val="80000"/>
            </a:schemeClr>
          </a:solidFill>
        </p:spPr>
        <p:txBody>
          <a:bodyPr>
            <a:noAutofit/>
          </a:bodyPr>
          <a:lstStyle/>
          <a:p>
            <a:r>
              <a:rPr lang="ru-RU" sz="2400" b="1" dirty="0">
                <a:ln>
                  <a:solidFill>
                    <a:schemeClr val="tx2">
                      <a:lumMod val="60000"/>
                      <a:lumOff val="40000"/>
                    </a:schemeClr>
                  </a:solidFill>
                </a:ln>
                <a:solidFill>
                  <a:srgbClr val="7030A0"/>
                </a:solidFill>
              </a:rPr>
              <a:t>Доходы бюджета Первомайского муниципального района</a:t>
            </a:r>
          </a:p>
        </p:txBody>
      </p:sp>
      <p:sp>
        <p:nvSpPr>
          <p:cNvPr id="3" name="Скругленный прямоугольник 2"/>
          <p:cNvSpPr/>
          <p:nvPr/>
        </p:nvSpPr>
        <p:spPr>
          <a:xfrm>
            <a:off x="271963" y="2060848"/>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Налоговые доходы</a:t>
            </a:r>
            <a:endParaRPr lang="ru-RU" sz="2000" b="1" dirty="0">
              <a:solidFill>
                <a:srgbClr val="7030A0"/>
              </a:solidFill>
            </a:endParaRPr>
          </a:p>
        </p:txBody>
      </p:sp>
      <p:sp>
        <p:nvSpPr>
          <p:cNvPr id="4" name="Скругленный прямоугольник 3"/>
          <p:cNvSpPr/>
          <p:nvPr/>
        </p:nvSpPr>
        <p:spPr>
          <a:xfrm>
            <a:off x="3171301" y="2036944"/>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Неналоговые доходы</a:t>
            </a:r>
            <a:endParaRPr lang="ru-RU" sz="2000" b="1" dirty="0">
              <a:solidFill>
                <a:srgbClr val="7030A0"/>
              </a:solidFill>
            </a:endParaRPr>
          </a:p>
        </p:txBody>
      </p:sp>
      <p:sp>
        <p:nvSpPr>
          <p:cNvPr id="5" name="Скругленный прямоугольник 4"/>
          <p:cNvSpPr/>
          <p:nvPr/>
        </p:nvSpPr>
        <p:spPr>
          <a:xfrm>
            <a:off x="6273824" y="1931081"/>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Безвозмездные поступления</a:t>
            </a:r>
            <a:endParaRPr lang="ru-RU" sz="2000" b="1" dirty="0">
              <a:solidFill>
                <a:srgbClr val="7030A0"/>
              </a:solidFill>
            </a:endParaRPr>
          </a:p>
        </p:txBody>
      </p:sp>
      <p:sp>
        <p:nvSpPr>
          <p:cNvPr id="7" name="Прямоугольник 6"/>
          <p:cNvSpPr/>
          <p:nvPr/>
        </p:nvSpPr>
        <p:spPr>
          <a:xfrm>
            <a:off x="266424" y="3045327"/>
            <a:ext cx="2525819" cy="864096"/>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a:r>
              <a:rPr lang="ru-RU" sz="1200" b="1" dirty="0" smtClean="0">
                <a:solidFill>
                  <a:schemeClr val="tx1"/>
                </a:solidFill>
                <a:latin typeface="Times New Roman" pitchFamily="18" charset="0"/>
                <a:cs typeface="Times New Roman" pitchFamily="18" charset="0"/>
              </a:rPr>
              <a:t>Налог на доходы физических лиц</a:t>
            </a:r>
            <a:endParaRPr lang="ru-RU" sz="1200"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266424" y="3983792"/>
            <a:ext cx="2525819" cy="766625"/>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Налоги, сборы и платежи за пользование природными ресурсами</a:t>
            </a:r>
            <a:endParaRPr lang="ru-RU" sz="1400"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269193" y="4837171"/>
            <a:ext cx="2525819" cy="864096"/>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   Акцизы по подакцизным</a:t>
            </a:r>
            <a:r>
              <a:rPr lang="ru-RU" sz="1400" b="1" dirty="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товарам</a:t>
            </a:r>
            <a:endParaRPr lang="ru-RU" sz="1400" b="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51518" y="5846127"/>
            <a:ext cx="2525819" cy="766625"/>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Госпошлина </a:t>
            </a:r>
            <a:endParaRPr lang="ru-RU" sz="1400" b="1" dirty="0">
              <a:solidFill>
                <a:schemeClr val="tx1"/>
              </a:solidFill>
              <a:latin typeface="Times New Roman" pitchFamily="18" charset="0"/>
              <a:cs typeface="Times New Roman" pitchFamily="18" charset="0"/>
            </a:endParaRPr>
          </a:p>
        </p:txBody>
      </p:sp>
      <p:sp>
        <p:nvSpPr>
          <p:cNvPr id="19" name="Прямоугольник 18"/>
          <p:cNvSpPr/>
          <p:nvPr/>
        </p:nvSpPr>
        <p:spPr>
          <a:xfrm>
            <a:off x="3074902" y="3060938"/>
            <a:ext cx="2880320" cy="9228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Доходы от использования имущества, находящегося в муниципальной собственности</a:t>
            </a:r>
            <a:endParaRPr lang="ru-RU" sz="14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086135" y="4150719"/>
            <a:ext cx="2851300" cy="59969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Платежи при пользовании природными ресурсами</a:t>
            </a:r>
            <a:endParaRPr lang="ru-RU" sz="1400" b="1" dirty="0">
              <a:solidFill>
                <a:schemeClr val="tx1"/>
              </a:solidFill>
              <a:latin typeface="Times New Roman" pitchFamily="18" charset="0"/>
              <a:cs typeface="Times New Roman" pitchFamily="18" charset="0"/>
            </a:endParaRPr>
          </a:p>
        </p:txBody>
      </p:sp>
      <p:sp>
        <p:nvSpPr>
          <p:cNvPr id="27" name="Прямоугольник 26"/>
          <p:cNvSpPr/>
          <p:nvPr/>
        </p:nvSpPr>
        <p:spPr>
          <a:xfrm>
            <a:off x="6108314" y="2899343"/>
            <a:ext cx="2851300" cy="8387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Дотации (предоставляются  без определения конкретной цели их использования)</a:t>
            </a:r>
          </a:p>
        </p:txBody>
      </p:sp>
      <p:sp>
        <p:nvSpPr>
          <p:cNvPr id="28" name="Прямоугольник 27"/>
          <p:cNvSpPr/>
          <p:nvPr/>
        </p:nvSpPr>
        <p:spPr>
          <a:xfrm>
            <a:off x="6108314" y="3832488"/>
            <a:ext cx="2851300" cy="10089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Субсидии (предоставляются из вышестоящего бюджета для </a:t>
            </a:r>
            <a:r>
              <a:rPr lang="ru-RU" sz="1400" b="1" dirty="0" err="1">
                <a:solidFill>
                  <a:schemeClr val="tx1"/>
                </a:solidFill>
                <a:latin typeface="Times New Roman" pitchFamily="18" charset="0"/>
                <a:cs typeface="Times New Roman" pitchFamily="18" charset="0"/>
              </a:rPr>
              <a:t>софинансирования</a:t>
            </a:r>
            <a:r>
              <a:rPr lang="ru-RU" sz="1400" b="1" dirty="0">
                <a:solidFill>
                  <a:schemeClr val="tx1"/>
                </a:solidFill>
                <a:latin typeface="Times New Roman" pitchFamily="18" charset="0"/>
                <a:cs typeface="Times New Roman" pitchFamily="18" charset="0"/>
              </a:rPr>
              <a:t> расходов бюджета</a:t>
            </a:r>
            <a:r>
              <a:rPr lang="ru-RU" sz="1400" b="1" dirty="0" smtClean="0">
                <a:solidFill>
                  <a:schemeClr val="tx1"/>
                </a:solidFill>
                <a:latin typeface="Times New Roman" pitchFamily="18" charset="0"/>
                <a:cs typeface="Times New Roman" pitchFamily="18" charset="0"/>
              </a:rPr>
              <a:t>)</a:t>
            </a:r>
            <a:endParaRPr lang="ru-RU" sz="1400" b="1" dirty="0">
              <a:solidFill>
                <a:schemeClr val="tx1"/>
              </a:solidFill>
              <a:latin typeface="Times New Roman" pitchFamily="18" charset="0"/>
              <a:cs typeface="Times New Roman" pitchFamily="18" charset="0"/>
            </a:endParaRPr>
          </a:p>
        </p:txBody>
      </p:sp>
      <p:sp>
        <p:nvSpPr>
          <p:cNvPr id="30" name="Прямоугольник 29"/>
          <p:cNvSpPr/>
          <p:nvPr/>
        </p:nvSpPr>
        <p:spPr>
          <a:xfrm>
            <a:off x="6108314" y="4952032"/>
            <a:ext cx="2851300" cy="10089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Субвенции (предоставляются на  выполнение расходов по переданным полномочиям)</a:t>
            </a:r>
          </a:p>
        </p:txBody>
      </p:sp>
      <p:sp>
        <p:nvSpPr>
          <p:cNvPr id="31" name="Прямоугольник 30"/>
          <p:cNvSpPr/>
          <p:nvPr/>
        </p:nvSpPr>
        <p:spPr>
          <a:xfrm>
            <a:off x="6108314" y="6009914"/>
            <a:ext cx="2851300" cy="75886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Иные межбюджетные </a:t>
            </a:r>
            <a:r>
              <a:rPr lang="ru-RU" sz="1400" b="1" dirty="0" smtClean="0">
                <a:solidFill>
                  <a:schemeClr val="tx1"/>
                </a:solidFill>
                <a:latin typeface="Times New Roman" pitchFamily="18" charset="0"/>
                <a:cs typeface="Times New Roman" pitchFamily="18" charset="0"/>
              </a:rPr>
              <a:t>трансферты</a:t>
            </a:r>
            <a:endParaRPr lang="ru-RU" sz="1400" b="1" dirty="0">
              <a:solidFill>
                <a:schemeClr val="tx1"/>
              </a:solidFill>
              <a:latin typeface="Times New Roman" pitchFamily="18" charset="0"/>
              <a:cs typeface="Times New Roman" pitchFamily="18" charset="0"/>
            </a:endParaRPr>
          </a:p>
        </p:txBody>
      </p:sp>
      <p:sp>
        <p:nvSpPr>
          <p:cNvPr id="32" name="Прямоугольник 31"/>
          <p:cNvSpPr/>
          <p:nvPr/>
        </p:nvSpPr>
        <p:spPr>
          <a:xfrm>
            <a:off x="3074902" y="4942864"/>
            <a:ext cx="2851300" cy="59969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Штрафы, санкции, возмещение ущерба</a:t>
            </a:r>
            <a:endParaRPr lang="ru-RU" sz="1400" b="1" dirty="0">
              <a:solidFill>
                <a:schemeClr val="tx1"/>
              </a:solidFill>
              <a:latin typeface="Times New Roman" pitchFamily="18" charset="0"/>
              <a:cs typeface="Times New Roman" pitchFamily="18" charset="0"/>
            </a:endParaRPr>
          </a:p>
        </p:txBody>
      </p:sp>
      <p:sp>
        <p:nvSpPr>
          <p:cNvPr id="6" name="TextBox 5"/>
          <p:cNvSpPr txBox="1"/>
          <p:nvPr/>
        </p:nvSpPr>
        <p:spPr>
          <a:xfrm>
            <a:off x="251520" y="803888"/>
            <a:ext cx="8568912" cy="830997"/>
          </a:xfrm>
          <a:prstGeom prst="rect">
            <a:avLst/>
          </a:prstGeom>
          <a:noFill/>
        </p:spPr>
        <p:txBody>
          <a:bodyPr wrap="square" rtlCol="0">
            <a:spAutoFit/>
          </a:bodyPr>
          <a:lstStyle/>
          <a:p>
            <a:pPr algn="ctr"/>
            <a:r>
              <a:rPr lang="ru-RU" sz="2400" b="1" dirty="0" smtClean="0">
                <a:solidFill>
                  <a:srgbClr val="FF0000"/>
                </a:solidFill>
              </a:rPr>
              <a:t>ДОХОДЫ</a:t>
            </a:r>
            <a:r>
              <a:rPr lang="ru-RU" sz="2400" dirty="0" smtClean="0"/>
              <a:t> – </a:t>
            </a:r>
            <a:r>
              <a:rPr lang="ru-RU" sz="2400" dirty="0" smtClean="0">
                <a:latin typeface="Times New Roman" panose="02020603050405020304" pitchFamily="18" charset="0"/>
                <a:cs typeface="Times New Roman" panose="02020603050405020304" pitchFamily="18" charset="0"/>
              </a:rPr>
              <a:t>это безвозмездные и безвозвратные поступления денежных средств в бюджет.</a:t>
            </a:r>
            <a:endParaRPr lang="ru-RU" sz="2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66910" y="5701267"/>
            <a:ext cx="2851300" cy="758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Доходы от продажи материальных и нематериальных активов</a:t>
            </a:r>
            <a:endParaRPr lang="ru-RU" sz="1400" b="1" dirty="0">
              <a:solidFill>
                <a:schemeClr val="tx1"/>
              </a:solidFill>
              <a:latin typeface="Times New Roman" pitchFamily="18" charset="0"/>
              <a:cs typeface="Times New Roman" pitchFamily="18" charset="0"/>
            </a:endParaRPr>
          </a:p>
        </p:txBody>
      </p:sp>
      <p:sp>
        <p:nvSpPr>
          <p:cNvPr id="13" name="Стрелка углом вверх 12"/>
          <p:cNvSpPr/>
          <p:nvPr/>
        </p:nvSpPr>
        <p:spPr>
          <a:xfrm flipV="1">
            <a:off x="7034726" y="1340768"/>
            <a:ext cx="998476" cy="471095"/>
          </a:xfrm>
          <a:prstGeom prst="ben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углом вверх 13"/>
          <p:cNvSpPr/>
          <p:nvPr/>
        </p:nvSpPr>
        <p:spPr>
          <a:xfrm rot="10800000">
            <a:off x="1100051" y="1340768"/>
            <a:ext cx="1095681" cy="573220"/>
          </a:xfrm>
          <a:prstGeom prst="ben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4255063" y="1595840"/>
            <a:ext cx="352755" cy="335242"/>
          </a:xfrm>
          <a:prstGeom prst="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6664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46509"/>
            <a:ext cx="8640960" cy="338554"/>
          </a:xfrm>
          <a:prstGeom prst="rect">
            <a:avLst/>
          </a:prstGeom>
          <a:solidFill>
            <a:schemeClr val="bg1"/>
          </a:solidFill>
        </p:spPr>
        <p:txBody>
          <a:bodyPr wrap="square">
            <a:spAutoFit/>
          </a:bodyPr>
          <a:lstStyle/>
          <a:p>
            <a:pPr algn="ctr"/>
            <a:r>
              <a:rPr lang="ru-RU" sz="1600" b="1" dirty="0">
                <a:ln>
                  <a:solidFill>
                    <a:schemeClr val="tx2">
                      <a:lumMod val="60000"/>
                      <a:lumOff val="40000"/>
                    </a:schemeClr>
                  </a:solidFill>
                </a:ln>
                <a:solidFill>
                  <a:srgbClr val="7030A0"/>
                </a:solidFill>
                <a:latin typeface="+mj-lt"/>
                <a:ea typeface="+mj-ea"/>
                <a:cs typeface="+mj-cs"/>
              </a:rPr>
              <a:t>Доходы бюджета Первомайского муниципального района за </a:t>
            </a:r>
            <a:r>
              <a:rPr lang="ru-RU" sz="1600" b="1" dirty="0" smtClean="0">
                <a:ln>
                  <a:solidFill>
                    <a:schemeClr val="tx2">
                      <a:lumMod val="60000"/>
                      <a:lumOff val="40000"/>
                    </a:schemeClr>
                  </a:solidFill>
                </a:ln>
                <a:solidFill>
                  <a:srgbClr val="7030A0"/>
                </a:solidFill>
                <a:latin typeface="+mj-lt"/>
                <a:ea typeface="+mj-ea"/>
                <a:cs typeface="+mj-cs"/>
              </a:rPr>
              <a:t>202</a:t>
            </a:r>
            <a:r>
              <a:rPr lang="en-US" sz="1600" b="1" dirty="0" smtClean="0">
                <a:ln>
                  <a:solidFill>
                    <a:schemeClr val="tx2">
                      <a:lumMod val="60000"/>
                      <a:lumOff val="40000"/>
                    </a:schemeClr>
                  </a:solidFill>
                </a:ln>
                <a:solidFill>
                  <a:srgbClr val="7030A0"/>
                </a:solidFill>
                <a:latin typeface="+mj-lt"/>
                <a:ea typeface="+mj-ea"/>
                <a:cs typeface="+mj-cs"/>
              </a:rPr>
              <a:t>2</a:t>
            </a:r>
            <a:r>
              <a:rPr lang="ru-RU" sz="1600" b="1" dirty="0" smtClean="0">
                <a:ln>
                  <a:solidFill>
                    <a:schemeClr val="tx2">
                      <a:lumMod val="60000"/>
                      <a:lumOff val="40000"/>
                    </a:schemeClr>
                  </a:solidFill>
                </a:ln>
                <a:solidFill>
                  <a:srgbClr val="7030A0"/>
                </a:solidFill>
                <a:latin typeface="+mj-lt"/>
                <a:ea typeface="+mj-ea"/>
                <a:cs typeface="+mj-cs"/>
              </a:rPr>
              <a:t>-202</a:t>
            </a:r>
            <a:r>
              <a:rPr lang="en-US" sz="1600" b="1" dirty="0" smtClean="0">
                <a:ln>
                  <a:solidFill>
                    <a:schemeClr val="tx2">
                      <a:lumMod val="60000"/>
                      <a:lumOff val="40000"/>
                    </a:schemeClr>
                  </a:solidFill>
                </a:ln>
                <a:solidFill>
                  <a:srgbClr val="7030A0"/>
                </a:solidFill>
                <a:latin typeface="+mj-lt"/>
                <a:ea typeface="+mj-ea"/>
                <a:cs typeface="+mj-cs"/>
              </a:rPr>
              <a:t>6</a:t>
            </a:r>
            <a:r>
              <a:rPr lang="ru-RU" sz="1600" b="1" dirty="0" smtClean="0">
                <a:ln>
                  <a:solidFill>
                    <a:schemeClr val="tx2">
                      <a:lumMod val="60000"/>
                      <a:lumOff val="40000"/>
                    </a:schemeClr>
                  </a:solidFill>
                </a:ln>
                <a:solidFill>
                  <a:srgbClr val="7030A0"/>
                </a:solidFill>
                <a:latin typeface="+mj-lt"/>
                <a:ea typeface="+mj-ea"/>
                <a:cs typeface="+mj-cs"/>
              </a:rPr>
              <a:t> </a:t>
            </a:r>
            <a:r>
              <a:rPr lang="ru-RU" sz="1600" b="1" dirty="0">
                <a:ln>
                  <a:solidFill>
                    <a:schemeClr val="tx2">
                      <a:lumMod val="60000"/>
                      <a:lumOff val="40000"/>
                    </a:schemeClr>
                  </a:solidFill>
                </a:ln>
                <a:solidFill>
                  <a:srgbClr val="7030A0"/>
                </a:solidFill>
                <a:latin typeface="+mj-lt"/>
                <a:ea typeface="+mj-ea"/>
                <a:cs typeface="+mj-cs"/>
              </a:rPr>
              <a:t>годы, </a:t>
            </a:r>
            <a:r>
              <a:rPr lang="ru-RU" sz="1600" b="1" dirty="0" err="1">
                <a:ln>
                  <a:solidFill>
                    <a:schemeClr val="tx2">
                      <a:lumMod val="60000"/>
                      <a:lumOff val="40000"/>
                    </a:schemeClr>
                  </a:solidFill>
                </a:ln>
                <a:solidFill>
                  <a:srgbClr val="7030A0"/>
                </a:solidFill>
                <a:latin typeface="+mj-lt"/>
                <a:ea typeface="+mj-ea"/>
                <a:cs typeface="+mj-cs"/>
              </a:rPr>
              <a:t>тыс.руб</a:t>
            </a:r>
            <a:r>
              <a:rPr lang="ru-RU" sz="1600" b="1" dirty="0">
                <a:ln>
                  <a:solidFill>
                    <a:schemeClr val="tx2">
                      <a:lumMod val="60000"/>
                      <a:lumOff val="40000"/>
                    </a:schemeClr>
                  </a:solidFill>
                </a:ln>
                <a:solidFill>
                  <a:srgbClr val="7030A0"/>
                </a:solidFill>
                <a:latin typeface="+mj-lt"/>
                <a:ea typeface="+mj-ea"/>
                <a:cs typeface="+mj-cs"/>
              </a:rPr>
              <a:t>.</a:t>
            </a:r>
          </a:p>
        </p:txBody>
      </p:sp>
      <p:graphicFrame>
        <p:nvGraphicFramePr>
          <p:cNvPr id="4" name="Таблица 3"/>
          <p:cNvGraphicFramePr>
            <a:graphicFrameLocks noGrp="1"/>
          </p:cNvGraphicFramePr>
          <p:nvPr>
            <p:extLst>
              <p:ext uri="{D42A27DB-BD31-4B8C-83A1-F6EECF244321}">
                <p14:modId xmlns:p14="http://schemas.microsoft.com/office/powerpoint/2010/main" val="1216576245"/>
              </p:ext>
            </p:extLst>
          </p:nvPr>
        </p:nvGraphicFramePr>
        <p:xfrm>
          <a:off x="143507" y="548680"/>
          <a:ext cx="8856986" cy="6340390"/>
        </p:xfrm>
        <a:graphic>
          <a:graphicData uri="http://schemas.openxmlformats.org/drawingml/2006/table">
            <a:tbl>
              <a:tblPr>
                <a:tableStyleId>{5C22544A-7EE6-4342-B048-85BDC9FD1C3A}</a:tableStyleId>
              </a:tblPr>
              <a:tblGrid>
                <a:gridCol w="4356485"/>
                <a:gridCol w="883898"/>
                <a:gridCol w="885699"/>
                <a:gridCol w="959507"/>
                <a:gridCol w="959507"/>
                <a:gridCol w="811890"/>
              </a:tblGrid>
              <a:tr h="216024">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1. Налоговые доходы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1.1. Налоги на прибыль, доходы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20 973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22 064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24 380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27 013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29 984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3712">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1.2. Акцизы по подакцизным товарам (продукции), производимым на территории РФ</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13 689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12 229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21 532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22 806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23 379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1.3. Налоги на совокупный доход</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1 382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7528">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1.4. Налоги, сборы и регулярные платежи за пользование природными ресурсами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1.5. Госпошлины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784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856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1.6. Задолженность и перерасчеты по отмененным налогам, сборам и иным обязательным платежам</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37967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35795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48106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52037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55605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3764">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 Неналоговые доходы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0664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2.1. Доходы от использования имущества, находящегося в государственной и муниципальной собственности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3 034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2.2. Платежи при пользовании природными ресурсами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2.3. Доходы от оказания платных услуг (работ) и компенсации затрат </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государства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1 640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1 939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2144">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2.4. Доходы от продажи материальных и нематериальных активов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2.5. Штрафы, санкции, возмещение ущерба</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1 412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1 450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438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6106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6421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2861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2873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2885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3. Финансовая помощь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18628">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Дотации бюджетам муниципальных образований</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192 544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211 939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190 616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122 548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59 084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Субсидии бюджетам муниципальных образований (межбюджетные субсидии)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52 418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42 081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88 813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49 523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50 126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0304">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Субвенции бюджетам муниципальных образований</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370 854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310 713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257 688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259 954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260 214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Иные межбюджетные трансферты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3 909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43 792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60 186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607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607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765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Возвраты межбюджетных трансфертов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3764">
                <a:tc>
                  <a:txBody>
                    <a:bodyPr/>
                    <a:lstStyle/>
                    <a:p>
                      <a:pPr algn="l" fontAlgn="b"/>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Доходы от возврата прочих остатков субсидий</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37098">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619648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608525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597303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432632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370031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ИТОГО ДОХОДОВ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663721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650741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648270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487542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428521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22410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6120680" cy="504056"/>
          </a:xfrm>
          <a:solidFill>
            <a:schemeClr val="bg1"/>
          </a:solidFill>
        </p:spPr>
        <p:txBody>
          <a:bodyPr>
            <a:normAutofit fontScale="90000"/>
          </a:bodyPr>
          <a:lstStyle/>
          <a:p>
            <a:r>
              <a:rPr lang="ru-RU" sz="2500" dirty="0">
                <a:ln>
                  <a:solidFill>
                    <a:schemeClr val="tx2">
                      <a:lumMod val="60000"/>
                      <a:lumOff val="40000"/>
                    </a:schemeClr>
                  </a:solidFill>
                </a:ln>
                <a:solidFill>
                  <a:srgbClr val="7030A0"/>
                </a:solidFill>
              </a:rPr>
              <a:t>Структура налоговых доходов в </a:t>
            </a:r>
            <a:r>
              <a:rPr lang="ru-RU" sz="2500" dirty="0" smtClean="0">
                <a:ln>
                  <a:solidFill>
                    <a:schemeClr val="tx2">
                      <a:lumMod val="60000"/>
                      <a:lumOff val="40000"/>
                    </a:schemeClr>
                  </a:solidFill>
                </a:ln>
                <a:solidFill>
                  <a:srgbClr val="7030A0"/>
                </a:solidFill>
              </a:rPr>
              <a:t>2024 году, %</a:t>
            </a:r>
            <a:endParaRPr lang="ru-RU" sz="2500" dirty="0">
              <a:ln>
                <a:solidFill>
                  <a:schemeClr val="tx2">
                    <a:lumMod val="60000"/>
                    <a:lumOff val="40000"/>
                  </a:schemeClr>
                </a:solidFill>
              </a:ln>
              <a:solidFill>
                <a:srgbClr val="7030A0"/>
              </a:solidFill>
            </a:endParaRPr>
          </a:p>
        </p:txBody>
      </p:sp>
      <p:sp>
        <p:nvSpPr>
          <p:cNvPr id="4" name="Прямоугольник 3"/>
          <p:cNvSpPr/>
          <p:nvPr/>
        </p:nvSpPr>
        <p:spPr>
          <a:xfrm>
            <a:off x="251520" y="3072269"/>
            <a:ext cx="7272808" cy="2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ln>
                  <a:solidFill>
                    <a:schemeClr val="tx2">
                      <a:lumMod val="60000"/>
                      <a:lumOff val="40000"/>
                    </a:schemeClr>
                  </a:solidFill>
                </a:ln>
                <a:solidFill>
                  <a:srgbClr val="7030A0"/>
                </a:solidFill>
                <a:latin typeface="+mj-lt"/>
                <a:ea typeface="+mj-ea"/>
                <a:cs typeface="+mj-cs"/>
              </a:rPr>
              <a:t>Динамика налоговых доходов бюджета в </a:t>
            </a:r>
            <a:r>
              <a:rPr lang="ru-RU" sz="2000" dirty="0" smtClean="0">
                <a:ln>
                  <a:solidFill>
                    <a:schemeClr val="tx2">
                      <a:lumMod val="60000"/>
                      <a:lumOff val="40000"/>
                    </a:schemeClr>
                  </a:solidFill>
                </a:ln>
                <a:solidFill>
                  <a:srgbClr val="7030A0"/>
                </a:solidFill>
                <a:latin typeface="+mj-lt"/>
                <a:ea typeface="+mj-ea"/>
                <a:cs typeface="+mj-cs"/>
              </a:rPr>
              <a:t>2022-2026 </a:t>
            </a:r>
            <a:r>
              <a:rPr lang="ru-RU" sz="2000" dirty="0">
                <a:ln>
                  <a:solidFill>
                    <a:schemeClr val="tx2">
                      <a:lumMod val="60000"/>
                      <a:lumOff val="40000"/>
                    </a:schemeClr>
                  </a:solidFill>
                </a:ln>
                <a:solidFill>
                  <a:srgbClr val="7030A0"/>
                </a:solidFill>
                <a:latin typeface="+mj-lt"/>
                <a:ea typeface="+mj-ea"/>
                <a:cs typeface="+mj-cs"/>
              </a:rPr>
              <a:t>годах</a:t>
            </a:r>
          </a:p>
        </p:txBody>
      </p:sp>
      <p:graphicFrame>
        <p:nvGraphicFramePr>
          <p:cNvPr id="7" name="Диаграмма 6"/>
          <p:cNvGraphicFramePr>
            <a:graphicFrameLocks/>
          </p:cNvGraphicFramePr>
          <p:nvPr>
            <p:extLst>
              <p:ext uri="{D42A27DB-BD31-4B8C-83A1-F6EECF244321}">
                <p14:modId xmlns:p14="http://schemas.microsoft.com/office/powerpoint/2010/main" val="776646012"/>
              </p:ext>
            </p:extLst>
          </p:nvPr>
        </p:nvGraphicFramePr>
        <p:xfrm>
          <a:off x="1835696" y="147325"/>
          <a:ext cx="7152888" cy="2924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928962322"/>
              </p:ext>
            </p:extLst>
          </p:nvPr>
        </p:nvGraphicFramePr>
        <p:xfrm>
          <a:off x="251520" y="3217931"/>
          <a:ext cx="8568952" cy="3274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179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6048672" cy="576064"/>
          </a:xfrm>
          <a:solidFill>
            <a:schemeClr val="bg1"/>
          </a:solidFill>
        </p:spPr>
        <p:txBody>
          <a:bodyPr>
            <a:normAutofit fontScale="90000"/>
          </a:bodyPr>
          <a:lstStyle/>
          <a:p>
            <a:r>
              <a:rPr lang="ru-RU" sz="2500" dirty="0">
                <a:ln>
                  <a:solidFill>
                    <a:schemeClr val="tx2">
                      <a:lumMod val="60000"/>
                      <a:lumOff val="40000"/>
                    </a:schemeClr>
                  </a:solidFill>
                </a:ln>
                <a:solidFill>
                  <a:srgbClr val="7030A0"/>
                </a:solidFill>
              </a:rPr>
              <a:t>Структура неналоговых доходов в </a:t>
            </a:r>
            <a:r>
              <a:rPr lang="ru-RU" sz="2500" dirty="0" smtClean="0">
                <a:ln>
                  <a:solidFill>
                    <a:schemeClr val="tx2">
                      <a:lumMod val="60000"/>
                      <a:lumOff val="40000"/>
                    </a:schemeClr>
                  </a:solidFill>
                </a:ln>
                <a:solidFill>
                  <a:srgbClr val="7030A0"/>
                </a:solidFill>
              </a:rPr>
              <a:t>2024 </a:t>
            </a:r>
            <a:r>
              <a:rPr lang="ru-RU" sz="2500" dirty="0">
                <a:ln>
                  <a:solidFill>
                    <a:schemeClr val="tx2">
                      <a:lumMod val="60000"/>
                      <a:lumOff val="40000"/>
                    </a:schemeClr>
                  </a:solidFill>
                </a:ln>
                <a:solidFill>
                  <a:srgbClr val="7030A0"/>
                </a:solidFill>
              </a:rPr>
              <a:t>году, %</a:t>
            </a:r>
          </a:p>
        </p:txBody>
      </p:sp>
      <p:sp>
        <p:nvSpPr>
          <p:cNvPr id="4" name="Прямоугольник 3"/>
          <p:cNvSpPr/>
          <p:nvPr/>
        </p:nvSpPr>
        <p:spPr>
          <a:xfrm>
            <a:off x="251520" y="2708920"/>
            <a:ext cx="4752528" cy="58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tx2">
                      <a:lumMod val="60000"/>
                      <a:lumOff val="40000"/>
                    </a:schemeClr>
                  </a:solidFill>
                </a:ln>
                <a:solidFill>
                  <a:srgbClr val="7030A0"/>
                </a:solidFill>
                <a:latin typeface="+mj-lt"/>
                <a:ea typeface="+mj-ea"/>
                <a:cs typeface="+mj-cs"/>
              </a:rPr>
              <a:t>Динамика </a:t>
            </a:r>
            <a:r>
              <a:rPr lang="ru-RU" sz="2000" dirty="0" smtClean="0">
                <a:ln>
                  <a:solidFill>
                    <a:schemeClr val="tx2">
                      <a:lumMod val="60000"/>
                      <a:lumOff val="40000"/>
                    </a:schemeClr>
                  </a:solidFill>
                </a:ln>
                <a:solidFill>
                  <a:srgbClr val="7030A0"/>
                </a:solidFill>
                <a:latin typeface="+mj-lt"/>
                <a:ea typeface="+mj-ea"/>
                <a:cs typeface="+mj-cs"/>
              </a:rPr>
              <a:t>неналоговых доходов бюджета в 2022-2026 годах, </a:t>
            </a:r>
            <a:r>
              <a:rPr lang="ru-RU" sz="2000" dirty="0" err="1" smtClean="0">
                <a:ln>
                  <a:solidFill>
                    <a:schemeClr val="tx2">
                      <a:lumMod val="60000"/>
                      <a:lumOff val="40000"/>
                    </a:schemeClr>
                  </a:solidFill>
                </a:ln>
                <a:solidFill>
                  <a:srgbClr val="7030A0"/>
                </a:solidFill>
                <a:latin typeface="+mj-lt"/>
                <a:ea typeface="+mj-ea"/>
                <a:cs typeface="+mj-cs"/>
              </a:rPr>
              <a:t>тыс.руб</a:t>
            </a:r>
            <a:endParaRPr lang="ru-RU" sz="2000" dirty="0">
              <a:ln>
                <a:solidFill>
                  <a:schemeClr val="tx2">
                    <a:lumMod val="60000"/>
                    <a:lumOff val="40000"/>
                  </a:schemeClr>
                </a:solidFill>
              </a:ln>
              <a:solidFill>
                <a:srgbClr val="7030A0"/>
              </a:solidFill>
              <a:latin typeface="+mj-lt"/>
              <a:ea typeface="+mj-ea"/>
              <a:cs typeface="+mj-cs"/>
            </a:endParaRPr>
          </a:p>
        </p:txBody>
      </p:sp>
      <p:graphicFrame>
        <p:nvGraphicFramePr>
          <p:cNvPr id="7" name="Диаграмма 6"/>
          <p:cNvGraphicFramePr>
            <a:graphicFrameLocks/>
          </p:cNvGraphicFramePr>
          <p:nvPr>
            <p:extLst>
              <p:ext uri="{D42A27DB-BD31-4B8C-83A1-F6EECF244321}">
                <p14:modId xmlns:p14="http://schemas.microsoft.com/office/powerpoint/2010/main" val="2049089432"/>
              </p:ext>
            </p:extLst>
          </p:nvPr>
        </p:nvGraphicFramePr>
        <p:xfrm>
          <a:off x="2267744" y="127581"/>
          <a:ext cx="6588760" cy="285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824022068"/>
              </p:ext>
            </p:extLst>
          </p:nvPr>
        </p:nvGraphicFramePr>
        <p:xfrm>
          <a:off x="395536" y="3140968"/>
          <a:ext cx="8568952"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888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5220072" cy="504056"/>
          </a:xfrm>
          <a:solidFill>
            <a:schemeClr val="bg1"/>
          </a:solidFill>
        </p:spPr>
        <p:txBody>
          <a:bodyPr>
            <a:noAutofit/>
          </a:bodyPr>
          <a:lstStyle/>
          <a:p>
            <a:r>
              <a:rPr lang="ru-RU" sz="2100" dirty="0">
                <a:ln>
                  <a:solidFill>
                    <a:schemeClr val="tx2">
                      <a:lumMod val="60000"/>
                      <a:lumOff val="40000"/>
                    </a:schemeClr>
                  </a:solidFill>
                </a:ln>
                <a:solidFill>
                  <a:schemeClr val="tx2">
                    <a:lumMod val="60000"/>
                    <a:lumOff val="40000"/>
                  </a:schemeClr>
                </a:solidFill>
              </a:rPr>
              <a:t>Структура </a:t>
            </a:r>
            <a:r>
              <a:rPr lang="ru-RU" sz="2100" dirty="0" smtClean="0">
                <a:ln>
                  <a:solidFill>
                    <a:schemeClr val="tx2">
                      <a:lumMod val="60000"/>
                      <a:lumOff val="40000"/>
                    </a:schemeClr>
                  </a:solidFill>
                </a:ln>
                <a:solidFill>
                  <a:schemeClr val="tx2">
                    <a:lumMod val="60000"/>
                    <a:lumOff val="40000"/>
                  </a:schemeClr>
                </a:solidFill>
              </a:rPr>
              <a:t>безвозмездных поступлений в бюджет района в 2024 </a:t>
            </a:r>
            <a:r>
              <a:rPr lang="ru-RU" sz="2100" dirty="0">
                <a:ln>
                  <a:solidFill>
                    <a:schemeClr val="tx2">
                      <a:lumMod val="60000"/>
                      <a:lumOff val="40000"/>
                    </a:schemeClr>
                  </a:solidFill>
                </a:ln>
                <a:solidFill>
                  <a:schemeClr val="tx2">
                    <a:lumMod val="60000"/>
                    <a:lumOff val="40000"/>
                  </a:schemeClr>
                </a:solidFill>
              </a:rPr>
              <a:t>году, %</a:t>
            </a:r>
            <a:endParaRPr lang="ru-RU" sz="2100" dirty="0"/>
          </a:p>
        </p:txBody>
      </p:sp>
      <p:sp>
        <p:nvSpPr>
          <p:cNvPr id="6" name="Прямоугольник 5"/>
          <p:cNvSpPr/>
          <p:nvPr/>
        </p:nvSpPr>
        <p:spPr>
          <a:xfrm>
            <a:off x="179512" y="3005334"/>
            <a:ext cx="86409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n>
                  <a:solidFill>
                    <a:schemeClr val="tx2">
                      <a:lumMod val="60000"/>
                      <a:lumOff val="40000"/>
                    </a:schemeClr>
                  </a:solidFill>
                </a:ln>
                <a:solidFill>
                  <a:schemeClr val="tx2">
                    <a:lumMod val="60000"/>
                    <a:lumOff val="40000"/>
                  </a:schemeClr>
                </a:solidFill>
                <a:latin typeface="+mj-lt"/>
                <a:ea typeface="+mj-ea"/>
                <a:cs typeface="+mj-cs"/>
              </a:rPr>
              <a:t>Динамика </a:t>
            </a:r>
            <a:r>
              <a:rPr lang="ru-RU" dirty="0" smtClean="0">
                <a:ln>
                  <a:solidFill>
                    <a:schemeClr val="tx2">
                      <a:lumMod val="60000"/>
                      <a:lumOff val="40000"/>
                    </a:schemeClr>
                  </a:solidFill>
                </a:ln>
                <a:solidFill>
                  <a:schemeClr val="tx2">
                    <a:lumMod val="60000"/>
                    <a:lumOff val="40000"/>
                  </a:schemeClr>
                </a:solidFill>
                <a:latin typeface="+mj-lt"/>
                <a:ea typeface="+mj-ea"/>
                <a:cs typeface="+mj-cs"/>
              </a:rPr>
              <a:t>безвозмездных поступлений в бюджет района в 2022-2026 годах, тыс. руб.</a:t>
            </a:r>
            <a:endParaRPr lang="ru-RU" dirty="0">
              <a:ln>
                <a:solidFill>
                  <a:schemeClr val="tx2">
                    <a:lumMod val="60000"/>
                    <a:lumOff val="40000"/>
                  </a:schemeClr>
                </a:solidFill>
              </a:ln>
              <a:solidFill>
                <a:schemeClr val="tx2">
                  <a:lumMod val="60000"/>
                  <a:lumOff val="40000"/>
                </a:schemeClr>
              </a:solidFill>
              <a:latin typeface="+mj-lt"/>
              <a:ea typeface="+mj-ea"/>
              <a:cs typeface="+mj-cs"/>
            </a:endParaRPr>
          </a:p>
        </p:txBody>
      </p:sp>
      <p:graphicFrame>
        <p:nvGraphicFramePr>
          <p:cNvPr id="7" name="Диаграмма 6"/>
          <p:cNvGraphicFramePr>
            <a:graphicFrameLocks/>
          </p:cNvGraphicFramePr>
          <p:nvPr>
            <p:extLst>
              <p:ext uri="{D42A27DB-BD31-4B8C-83A1-F6EECF244321}">
                <p14:modId xmlns:p14="http://schemas.microsoft.com/office/powerpoint/2010/main" val="1079479489"/>
              </p:ext>
            </p:extLst>
          </p:nvPr>
        </p:nvGraphicFramePr>
        <p:xfrm>
          <a:off x="395536" y="3437382"/>
          <a:ext cx="8424936" cy="3275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492394185"/>
              </p:ext>
            </p:extLst>
          </p:nvPr>
        </p:nvGraphicFramePr>
        <p:xfrm>
          <a:off x="251520" y="44624"/>
          <a:ext cx="8496944" cy="394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88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92478" y="188640"/>
            <a:ext cx="8957663" cy="688344"/>
          </a:xfrm>
          <a:solidFill>
            <a:schemeClr val="bg1"/>
          </a:solidFill>
        </p:spPr>
        <p:txBody>
          <a:bodyPr>
            <a:normAutofit/>
          </a:bodyPr>
          <a:lstStyle/>
          <a:p>
            <a:r>
              <a:rPr lang="ru-RU" sz="2400" dirty="0" smtClean="0">
                <a:ln>
                  <a:solidFill>
                    <a:schemeClr val="tx2">
                      <a:lumMod val="60000"/>
                      <a:lumOff val="40000"/>
                    </a:schemeClr>
                  </a:solidFill>
                </a:ln>
                <a:solidFill>
                  <a:srgbClr val="7030A0"/>
                </a:solidFill>
              </a:rPr>
              <a:t>Расходы </a:t>
            </a:r>
            <a:r>
              <a:rPr lang="ru-RU" sz="2400" dirty="0">
                <a:ln>
                  <a:solidFill>
                    <a:schemeClr val="tx2">
                      <a:lumMod val="60000"/>
                      <a:lumOff val="40000"/>
                    </a:schemeClr>
                  </a:solidFill>
                </a:ln>
                <a:solidFill>
                  <a:srgbClr val="7030A0"/>
                </a:solidFill>
              </a:rPr>
              <a:t>бюджета Первомайского муниципального </a:t>
            </a:r>
            <a:r>
              <a:rPr lang="ru-RU" sz="2400" dirty="0" smtClean="0">
                <a:ln>
                  <a:solidFill>
                    <a:schemeClr val="tx2">
                      <a:lumMod val="60000"/>
                      <a:lumOff val="40000"/>
                    </a:schemeClr>
                  </a:solidFill>
                </a:ln>
                <a:solidFill>
                  <a:srgbClr val="7030A0"/>
                </a:solidFill>
              </a:rPr>
              <a:t>района</a:t>
            </a:r>
            <a:endParaRPr lang="ru-RU" sz="2400" dirty="0">
              <a:solidFill>
                <a:srgbClr val="7030A0"/>
              </a:solidFill>
            </a:endParaRPr>
          </a:p>
        </p:txBody>
      </p:sp>
      <p:pic>
        <p:nvPicPr>
          <p:cNvPr id="71" name="Picture 7" descr="Физ-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218566"/>
            <a:ext cx="7175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9" descr="ЖК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146" y="1201104"/>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2" descr="Культур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793" y="1201104"/>
            <a:ext cx="7207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3" descr="МБ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704" y="1201104"/>
            <a:ext cx="6873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 descr="на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203" y="1218566"/>
            <a:ext cx="647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на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1218566"/>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6" descr="ОБРАЗОВАНИ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09835"/>
            <a:ext cx="7191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7" descr="Общегос-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984" y="1212216"/>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8" descr="СМ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9838" y="1201104"/>
            <a:ext cx="647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 descr="Соц"/>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7437" y="1201104"/>
            <a:ext cx="788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83" name="Text Box 26"/>
          <p:cNvSpPr txBox="1">
            <a:spLocks noChangeArrowheads="1"/>
          </p:cNvSpPr>
          <p:nvPr/>
        </p:nvSpPr>
        <p:spPr bwMode="auto">
          <a:xfrm>
            <a:off x="675759" y="2433004"/>
            <a:ext cx="1298575" cy="66675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84" name="Text Box 28"/>
          <p:cNvSpPr txBox="1">
            <a:spLocks noChangeArrowheads="1"/>
          </p:cNvSpPr>
          <p:nvPr/>
        </p:nvSpPr>
        <p:spPr bwMode="auto">
          <a:xfrm>
            <a:off x="1608590" y="1925004"/>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85" name="Text Box 33"/>
          <p:cNvSpPr txBox="1">
            <a:spLocks noChangeArrowheads="1"/>
          </p:cNvSpPr>
          <p:nvPr/>
        </p:nvSpPr>
        <p:spPr bwMode="auto">
          <a:xfrm>
            <a:off x="2261366" y="2486665"/>
            <a:ext cx="1214826" cy="507831"/>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86" name="Text Box 36"/>
          <p:cNvSpPr txBox="1">
            <a:spLocks noChangeArrowheads="1"/>
          </p:cNvSpPr>
          <p:nvPr/>
        </p:nvSpPr>
        <p:spPr bwMode="auto">
          <a:xfrm>
            <a:off x="3058318" y="1932942"/>
            <a:ext cx="1006475" cy="257175"/>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Образование</a:t>
            </a:r>
          </a:p>
        </p:txBody>
      </p:sp>
      <p:sp>
        <p:nvSpPr>
          <p:cNvPr id="87" name="Text Box 39"/>
          <p:cNvSpPr txBox="1">
            <a:spLocks noChangeArrowheads="1"/>
          </p:cNvSpPr>
          <p:nvPr/>
        </p:nvSpPr>
        <p:spPr bwMode="auto">
          <a:xfrm>
            <a:off x="3854450" y="2501266"/>
            <a:ext cx="114935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Культура, кинематография</a:t>
            </a:r>
          </a:p>
        </p:txBody>
      </p:sp>
      <p:sp>
        <p:nvSpPr>
          <p:cNvPr id="88" name="Text Box 42"/>
          <p:cNvSpPr txBox="1">
            <a:spLocks noChangeArrowheads="1"/>
          </p:cNvSpPr>
          <p:nvPr/>
        </p:nvSpPr>
        <p:spPr bwMode="auto">
          <a:xfrm>
            <a:off x="4716462" y="1920242"/>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89" name="Text Box 43"/>
          <p:cNvSpPr txBox="1">
            <a:spLocks noChangeArrowheads="1"/>
          </p:cNvSpPr>
          <p:nvPr/>
        </p:nvSpPr>
        <p:spPr bwMode="auto">
          <a:xfrm>
            <a:off x="5457270" y="2543731"/>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Физическая культура и спорт</a:t>
            </a:r>
          </a:p>
        </p:txBody>
      </p:sp>
      <p:sp>
        <p:nvSpPr>
          <p:cNvPr id="90" name="Text Box 46"/>
          <p:cNvSpPr txBox="1">
            <a:spLocks noChangeArrowheads="1"/>
          </p:cNvSpPr>
          <p:nvPr/>
        </p:nvSpPr>
        <p:spPr bwMode="auto">
          <a:xfrm>
            <a:off x="6273038" y="1920242"/>
            <a:ext cx="1296987"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Средства массовой информации</a:t>
            </a:r>
          </a:p>
        </p:txBody>
      </p:sp>
      <p:sp>
        <p:nvSpPr>
          <p:cNvPr id="92" name="Text Box 50"/>
          <p:cNvSpPr txBox="1">
            <a:spLocks noChangeArrowheads="1"/>
          </p:cNvSpPr>
          <p:nvPr/>
        </p:nvSpPr>
        <p:spPr bwMode="auto">
          <a:xfrm>
            <a:off x="7294648" y="2543730"/>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Межбюджетные трансферты</a:t>
            </a:r>
          </a:p>
        </p:txBody>
      </p:sp>
      <p:cxnSp>
        <p:nvCxnSpPr>
          <p:cNvPr id="93" name="Прямая соединительная линия 92"/>
          <p:cNvCxnSpPr>
            <a:stCxn id="79" idx="2"/>
          </p:cNvCxnSpPr>
          <p:nvPr/>
        </p:nvCxnSpPr>
        <p:spPr>
          <a:xfrm flipH="1">
            <a:off x="609552" y="1715454"/>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a:stCxn id="76" idx="2"/>
          </p:cNvCxnSpPr>
          <p:nvPr/>
        </p:nvCxnSpPr>
        <p:spPr>
          <a:xfrm>
            <a:off x="1350053" y="1707516"/>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a:stCxn id="77" idx="2"/>
          </p:cNvCxnSpPr>
          <p:nvPr/>
        </p:nvCxnSpPr>
        <p:spPr>
          <a:xfrm>
            <a:off x="2087538" y="1694816"/>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2915816" y="1713808"/>
            <a:ext cx="0" cy="787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78" idx="2"/>
          </p:cNvCxnSpPr>
          <p:nvPr/>
        </p:nvCxnSpPr>
        <p:spPr>
          <a:xfrm flipH="1">
            <a:off x="3635424" y="1724185"/>
            <a:ext cx="1" cy="217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a:stCxn id="74" idx="2"/>
          </p:cNvCxnSpPr>
          <p:nvPr/>
        </p:nvCxnSpPr>
        <p:spPr>
          <a:xfrm flipH="1">
            <a:off x="4425155" y="1707517"/>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a:stCxn id="81" idx="2"/>
          </p:cNvCxnSpPr>
          <p:nvPr/>
        </p:nvCxnSpPr>
        <p:spPr>
          <a:xfrm flipH="1">
            <a:off x="5291930" y="1737679"/>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a:stCxn id="71" idx="2"/>
          </p:cNvCxnSpPr>
          <p:nvPr/>
        </p:nvCxnSpPr>
        <p:spPr>
          <a:xfrm>
            <a:off x="6154911" y="1715454"/>
            <a:ext cx="0" cy="836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a:stCxn id="80" idx="2"/>
          </p:cNvCxnSpPr>
          <p:nvPr/>
        </p:nvCxnSpPr>
        <p:spPr>
          <a:xfrm>
            <a:off x="6983688" y="1701167"/>
            <a:ext cx="0" cy="200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a:stCxn id="75" idx="2"/>
          </p:cNvCxnSpPr>
          <p:nvPr/>
        </p:nvCxnSpPr>
        <p:spPr>
          <a:xfrm>
            <a:off x="7834398" y="1671004"/>
            <a:ext cx="0" cy="863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Прямоугольник 104"/>
          <p:cNvSpPr/>
          <p:nvPr/>
        </p:nvSpPr>
        <p:spPr>
          <a:xfrm>
            <a:off x="141749" y="3228485"/>
            <a:ext cx="8712968" cy="1077218"/>
          </a:xfrm>
          <a:prstGeom prst="rect">
            <a:avLst/>
          </a:prstGeom>
        </p:spPr>
        <p:txBody>
          <a:bodyPr wrap="square">
            <a:spAutoFit/>
          </a:bodyPr>
          <a:lstStyle/>
          <a:p>
            <a:pPr algn="just"/>
            <a:r>
              <a:rPr lang="ru-RU" sz="1600" b="1" dirty="0">
                <a:solidFill>
                  <a:schemeClr val="accent2"/>
                </a:solidFill>
                <a:latin typeface="Times New Roman" panose="02020603050405020304" pitchFamily="18" charset="0"/>
                <a:cs typeface="Times New Roman" pitchFamily="18" charset="0"/>
              </a:rPr>
              <a:t>Расходы бюджета</a:t>
            </a:r>
            <a:r>
              <a:rPr lang="ru-RU" sz="1600" dirty="0">
                <a:latin typeface="Times New Roman" panose="02020603050405020304" pitchFamily="18" charset="0"/>
                <a:cs typeface="Times New Roman" pitchFamily="18" charset="0"/>
              </a:rPr>
              <a:t> - это средства, выплачиваемые из бюджета на реализацию расходных обязательств </a:t>
            </a:r>
            <a:r>
              <a:rPr lang="ru-RU" sz="1600" dirty="0" smtClean="0">
                <a:latin typeface="Times New Roman" panose="02020603050405020304" pitchFamily="18" charset="0"/>
                <a:cs typeface="Times New Roman" pitchFamily="18" charset="0"/>
              </a:rPr>
              <a:t>Первомайского муниципального района, </a:t>
            </a:r>
            <a:r>
              <a:rPr lang="ru-RU" sz="1600" dirty="0">
                <a:latin typeface="Times New Roman" panose="02020603050405020304" pitchFamily="18" charset="0"/>
                <a:cs typeface="Times New Roman" pitchFamily="18" charset="0"/>
              </a:rPr>
              <a:t>то есть расходов, необходимость которых установлена </a:t>
            </a:r>
            <a:r>
              <a:rPr lang="ru-RU" sz="1600" dirty="0" smtClean="0">
                <a:latin typeface="Times New Roman" panose="02020603050405020304" pitchFamily="18" charset="0"/>
                <a:cs typeface="Times New Roman" panose="02020603050405020304" pitchFamily="18" charset="0"/>
              </a:rPr>
              <a:t>муниципальными правовыми </a:t>
            </a:r>
            <a:r>
              <a:rPr lang="ru-RU" sz="1600" dirty="0">
                <a:latin typeface="Times New Roman" panose="02020603050405020304" pitchFamily="18" charset="0"/>
                <a:cs typeface="Times New Roman" panose="02020603050405020304" pitchFamily="18" charset="0"/>
              </a:rPr>
              <a:t>актами органов местного самоуправления в </a:t>
            </a:r>
            <a:r>
              <a:rPr lang="ru-RU" sz="1600" dirty="0" smtClean="0">
                <a:latin typeface="Times New Roman" panose="02020603050405020304" pitchFamily="18" charset="0"/>
                <a:cs typeface="Times New Roman" panose="02020603050405020304" pitchFamily="18" charset="0"/>
              </a:rPr>
              <a:t>соответствии </a:t>
            </a:r>
            <a:r>
              <a:rPr lang="ru-RU" sz="1600" dirty="0">
                <a:latin typeface="Times New Roman" panose="02020603050405020304" pitchFamily="18" charset="0"/>
                <a:cs typeface="Times New Roman" panose="02020603050405020304" pitchFamily="18" charset="0"/>
              </a:rPr>
              <a:t>с федеральными законами (законами субъекта </a:t>
            </a:r>
            <a:r>
              <a:rPr lang="ru-RU" sz="1600" dirty="0" smtClean="0">
                <a:latin typeface="Times New Roman" panose="02020603050405020304" pitchFamily="18" charset="0"/>
                <a:cs typeface="Times New Roman" panose="02020603050405020304" pitchFamily="18" charset="0"/>
              </a:rPr>
              <a:t>Российской Федерации).</a:t>
            </a:r>
            <a:endParaRPr lang="ru-RU" sz="1600" dirty="0"/>
          </a:p>
        </p:txBody>
      </p:sp>
      <p:sp>
        <p:nvSpPr>
          <p:cNvPr id="106" name="Прямоугольник 105"/>
          <p:cNvSpPr/>
          <p:nvPr/>
        </p:nvSpPr>
        <p:spPr>
          <a:xfrm>
            <a:off x="236773" y="4387368"/>
            <a:ext cx="6421065" cy="830997"/>
          </a:xfrm>
          <a:prstGeom prst="rect">
            <a:avLst/>
          </a:prstGeom>
          <a:solidFill>
            <a:srgbClr val="CCFFFF"/>
          </a:solid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С 2014 года бюджет Первомайского муниципального </a:t>
            </a:r>
            <a:r>
              <a:rPr lang="ru-RU" sz="1600" dirty="0" smtClean="0">
                <a:latin typeface="Times New Roman" panose="02020603050405020304" pitchFamily="18" charset="0"/>
                <a:cs typeface="Times New Roman" panose="02020603050405020304" pitchFamily="18" charset="0"/>
              </a:rPr>
              <a:t>района </a:t>
            </a:r>
            <a:r>
              <a:rPr lang="ru-RU" sz="1600" dirty="0">
                <a:latin typeface="Times New Roman" panose="02020603050405020304" pitchFamily="18" charset="0"/>
                <a:cs typeface="Times New Roman" panose="02020603050405020304" pitchFamily="18" charset="0"/>
              </a:rPr>
              <a:t>по расходам формируется и исполняется по </a:t>
            </a:r>
            <a:r>
              <a:rPr lang="ru-RU" sz="1600" dirty="0" smtClean="0">
                <a:latin typeface="Times New Roman" panose="02020603050405020304" pitchFamily="18" charset="0"/>
                <a:cs typeface="Times New Roman" panose="02020603050405020304" pitchFamily="18" charset="0"/>
              </a:rPr>
              <a:t>муниципальным </a:t>
            </a:r>
            <a:r>
              <a:rPr lang="ru-RU" sz="1600" dirty="0">
                <a:latin typeface="Times New Roman" panose="02020603050405020304" pitchFamily="18" charset="0"/>
                <a:cs typeface="Times New Roman" panose="02020603050405020304" pitchFamily="18" charset="0"/>
              </a:rPr>
              <a:t>программам в соответствии с </a:t>
            </a:r>
            <a:r>
              <a:rPr lang="ru-RU" sz="1600" dirty="0" smtClean="0">
                <a:latin typeface="Times New Roman" panose="02020603050405020304" pitchFamily="18" charset="0"/>
                <a:cs typeface="Times New Roman" panose="02020603050405020304" pitchFamily="18" charset="0"/>
              </a:rPr>
              <a:t>Бюджетным кодексом </a:t>
            </a:r>
            <a:r>
              <a:rPr lang="ru-RU" sz="1600" dirty="0">
                <a:latin typeface="Times New Roman" panose="02020603050405020304" pitchFamily="18" charset="0"/>
                <a:cs typeface="Times New Roman" panose="02020603050405020304" pitchFamily="18" charset="0"/>
              </a:rPr>
              <a:t>Российской Федерации. </a:t>
            </a:r>
            <a:endParaRPr lang="ru-RU" sz="1600" dirty="0"/>
          </a:p>
        </p:txBody>
      </p:sp>
      <p:pic>
        <p:nvPicPr>
          <p:cNvPr id="107" name="Picture 2" descr="C:\Users\User\Desktop\2017-2019\Бюджет для граждан\1309344.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21705" y="4305703"/>
            <a:ext cx="2244214" cy="25374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5776" y="5301208"/>
            <a:ext cx="6432445" cy="1077218"/>
          </a:xfrm>
          <a:prstGeom prst="rect">
            <a:avLst/>
          </a:prstGeom>
        </p:spPr>
        <p:txBody>
          <a:bodyPr wrap="square">
            <a:spAutoFit/>
          </a:bodyPr>
          <a:lstStyle/>
          <a:p>
            <a:pPr algn="just"/>
            <a:r>
              <a:rPr lang="ru-RU" sz="1600" b="1" dirty="0">
                <a:solidFill>
                  <a:schemeClr val="accent2"/>
                </a:solidFill>
                <a:latin typeface="Times New Roman" panose="02020603050405020304" pitchFamily="18" charset="0"/>
                <a:cs typeface="Times New Roman" pitchFamily="18" charset="0"/>
              </a:rPr>
              <a:t>Муниципальная программа</a:t>
            </a:r>
            <a:r>
              <a:rPr lang="ru-RU" sz="1600" dirty="0">
                <a:ln>
                  <a:solidFill>
                    <a:schemeClr val="tx2">
                      <a:lumMod val="60000"/>
                      <a:lumOff val="40000"/>
                    </a:schemeClr>
                  </a:solidFill>
                </a:ln>
                <a:solidFill>
                  <a:schemeClr val="tx2">
                    <a:lumMod val="60000"/>
                    <a:lumOff val="40000"/>
                  </a:schemeClr>
                </a:solidFill>
              </a:rPr>
              <a:t> </a:t>
            </a:r>
            <a:r>
              <a:rPr lang="ru-RU" sz="1600" dirty="0">
                <a:latin typeface="Times New Roman" panose="02020603050405020304" pitchFamily="18" charset="0"/>
                <a:cs typeface="Times New Roman" panose="02020603050405020304" pitchFamily="18" charset="0"/>
              </a:rPr>
              <a:t>- увязанный по ресурсам, исполнителям и срокам осуществления комплекс мероприятий, направленный на достижение целей и наиболее эффективное решение задач социально-экономического развития Первомайского муниципального района.</a:t>
            </a:r>
            <a:endParaRPr lang="ru-RU" sz="1600" dirty="0"/>
          </a:p>
        </p:txBody>
      </p:sp>
    </p:spTree>
    <p:extLst>
      <p:ext uri="{BB962C8B-B14F-4D97-AF65-F5344CB8AC3E}">
        <p14:creationId xmlns:p14="http://schemas.microsoft.com/office/powerpoint/2010/main" val="17969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008112"/>
          </a:xfrm>
          <a:solidFill>
            <a:schemeClr val="bg1"/>
          </a:solidFill>
        </p:spPr>
        <p:txBody>
          <a:bodyPr>
            <a:noAutofit/>
          </a:bodyPr>
          <a:lstStyle/>
          <a:p>
            <a:r>
              <a:rPr lang="ru-RU" sz="2400" dirty="0" smtClean="0">
                <a:ln>
                  <a:solidFill>
                    <a:schemeClr val="tx2">
                      <a:lumMod val="60000"/>
                      <a:lumOff val="40000"/>
                    </a:schemeClr>
                  </a:solidFill>
                </a:ln>
                <a:solidFill>
                  <a:srgbClr val="7030A0"/>
                </a:solidFill>
              </a:rPr>
              <a:t>Расходы </a:t>
            </a:r>
            <a:r>
              <a:rPr lang="ru-RU" sz="2400" dirty="0">
                <a:ln>
                  <a:solidFill>
                    <a:schemeClr val="tx2">
                      <a:lumMod val="60000"/>
                      <a:lumOff val="40000"/>
                    </a:schemeClr>
                  </a:solidFill>
                </a:ln>
                <a:solidFill>
                  <a:srgbClr val="7030A0"/>
                </a:solidFill>
              </a:rPr>
              <a:t>бюджета района по разделам бюджетной классификации на </a:t>
            </a:r>
            <a:r>
              <a:rPr lang="ru-RU" sz="2400" dirty="0" smtClean="0">
                <a:ln>
                  <a:solidFill>
                    <a:schemeClr val="tx2">
                      <a:lumMod val="60000"/>
                      <a:lumOff val="40000"/>
                    </a:schemeClr>
                  </a:solidFill>
                </a:ln>
                <a:solidFill>
                  <a:srgbClr val="7030A0"/>
                </a:solidFill>
              </a:rPr>
              <a:t>2022-2026 годы, </a:t>
            </a:r>
            <a:r>
              <a:rPr lang="ru-RU" sz="2400" dirty="0" err="1" smtClean="0">
                <a:ln>
                  <a:solidFill>
                    <a:schemeClr val="tx2">
                      <a:lumMod val="60000"/>
                      <a:lumOff val="40000"/>
                    </a:schemeClr>
                  </a:solidFill>
                </a:ln>
                <a:solidFill>
                  <a:srgbClr val="7030A0"/>
                </a:solidFill>
              </a:rPr>
              <a:t>тыс.руб</a:t>
            </a:r>
            <a:r>
              <a:rPr lang="ru-RU" sz="2400" dirty="0" smtClean="0">
                <a:ln>
                  <a:solidFill>
                    <a:schemeClr val="tx2">
                      <a:lumMod val="60000"/>
                      <a:lumOff val="40000"/>
                    </a:schemeClr>
                  </a:solidFill>
                </a:ln>
                <a:solidFill>
                  <a:srgbClr val="7030A0"/>
                </a:solidFill>
              </a:rPr>
              <a:t>.</a:t>
            </a:r>
            <a:r>
              <a:rPr lang="ru-RU" sz="2400" dirty="0">
                <a:ln>
                  <a:solidFill>
                    <a:schemeClr val="tx2">
                      <a:lumMod val="60000"/>
                      <a:lumOff val="40000"/>
                    </a:schemeClr>
                  </a:solidFill>
                </a:ln>
                <a:solidFill>
                  <a:srgbClr val="7030A0"/>
                </a:solidFill>
              </a:rPr>
              <a:t/>
            </a:r>
            <a:br>
              <a:rPr lang="ru-RU" sz="2400" dirty="0">
                <a:ln>
                  <a:solidFill>
                    <a:schemeClr val="tx2">
                      <a:lumMod val="60000"/>
                      <a:lumOff val="40000"/>
                    </a:schemeClr>
                  </a:solidFill>
                </a:ln>
                <a:solidFill>
                  <a:srgbClr val="7030A0"/>
                </a:solidFill>
              </a:rPr>
            </a:br>
            <a:r>
              <a:rPr lang="ru-RU" sz="2400" dirty="0">
                <a:ln>
                  <a:solidFill>
                    <a:schemeClr val="tx2">
                      <a:lumMod val="60000"/>
                      <a:lumOff val="40000"/>
                    </a:schemeClr>
                  </a:solidFill>
                </a:ln>
                <a:solidFill>
                  <a:srgbClr val="7030A0"/>
                </a:solidFill>
              </a:rPr>
              <a:t>(ОТРАСЛЕВАЯ СТРУКТУРА)</a:t>
            </a:r>
          </a:p>
        </p:txBody>
      </p:sp>
      <p:graphicFrame>
        <p:nvGraphicFramePr>
          <p:cNvPr id="4" name="Таблица 3"/>
          <p:cNvGraphicFramePr>
            <a:graphicFrameLocks noGrp="1"/>
          </p:cNvGraphicFramePr>
          <p:nvPr>
            <p:extLst>
              <p:ext uri="{D42A27DB-BD31-4B8C-83A1-F6EECF244321}">
                <p14:modId xmlns:p14="http://schemas.microsoft.com/office/powerpoint/2010/main" val="2903416943"/>
              </p:ext>
            </p:extLst>
          </p:nvPr>
        </p:nvGraphicFramePr>
        <p:xfrm>
          <a:off x="251520" y="1556792"/>
          <a:ext cx="8712967" cy="3305006"/>
        </p:xfrm>
        <a:graphic>
          <a:graphicData uri="http://schemas.openxmlformats.org/drawingml/2006/table">
            <a:tbl>
              <a:tblPr>
                <a:tableStyleId>{5C22544A-7EE6-4342-B048-85BDC9FD1C3A}</a:tableStyleId>
              </a:tblPr>
              <a:tblGrid>
                <a:gridCol w="2949004"/>
                <a:gridCol w="939428"/>
                <a:gridCol w="1406371"/>
                <a:gridCol w="1139388"/>
                <a:gridCol w="1139388"/>
                <a:gridCol w="1139388"/>
              </a:tblGrid>
              <a:tr h="252028">
                <a:tc>
                  <a:txBody>
                    <a:bodyPr/>
                    <a:lstStyle/>
                    <a:p>
                      <a:pPr algn="ctr" fontAlgn="b"/>
                      <a:r>
                        <a:rPr lang="ru-RU" sz="1500" u="none" strike="noStrike" dirty="0" smtClean="0">
                          <a:effectLst/>
                          <a:latin typeface="Times New Roman" panose="02020603050405020304" pitchFamily="18" charset="0"/>
                          <a:cs typeface="Times New Roman" panose="02020603050405020304" pitchFamily="18" charset="0"/>
                        </a:rPr>
                        <a:t>Наименование </a:t>
                      </a:r>
                      <a:r>
                        <a:rPr lang="ru-RU" sz="1500" u="none" strike="noStrike" dirty="0">
                          <a:effectLst/>
                          <a:latin typeface="Times New Roman" panose="02020603050405020304" pitchFamily="18" charset="0"/>
                          <a:cs typeface="Times New Roman" panose="02020603050405020304" pitchFamily="18" charset="0"/>
                        </a:rPr>
                        <a:t>показателя</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48170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55414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57887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41592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37722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Национальная безопасность</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Национальная экономика</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38289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90993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97926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47938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40293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23253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23003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12485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18368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Образование</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269784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278618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314365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224404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191528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Культура, кинематоргафия</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55312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65451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80871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39736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28038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Социальная политика</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214563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153469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100194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101170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101231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Физическая культура и спорт</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13351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18301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17231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8576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3690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Средства массовой информации</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2738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Межбюджетные трансферты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9717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1301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1162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b="0" i="0" u="none" strike="noStrike" dirty="0" smtClean="0">
                          <a:solidFill>
                            <a:srgbClr val="000000"/>
                          </a:solidFill>
                          <a:effectLst/>
                          <a:latin typeface="Times New Roman" panose="02020603050405020304" pitchFamily="18" charset="0"/>
                          <a:cs typeface="Times New Roman" panose="02020603050405020304" pitchFamily="18" charset="0"/>
                        </a:rPr>
                        <a:t>Условно-утвержденные расходы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ru-RU" sz="1100" b="0" i="0" u="none" strike="noStrike">
                        <a:solidFill>
                          <a:srgbClr val="000000"/>
                        </a:solidFill>
                        <a:effectLst/>
                        <a:latin typeface="Calibri"/>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4403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5790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r" fontAlgn="b"/>
                      <a:r>
                        <a:rPr lang="ru-RU" sz="1500" b="1" u="none" strike="noStrike" dirty="0">
                          <a:effectLst/>
                          <a:latin typeface="Times New Roman" panose="02020603050405020304" pitchFamily="18" charset="0"/>
                          <a:cs typeface="Times New Roman" panose="02020603050405020304" pitchFamily="18" charset="0"/>
                        </a:rPr>
                        <a:t>ИТОГО</a:t>
                      </a:r>
                      <a:endParaRPr lang="ru-RU"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674376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693022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685971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487542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428521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60254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116632"/>
            <a:ext cx="8352928" cy="792088"/>
          </a:xfrm>
          <a:solidFill>
            <a:schemeClr val="bg1"/>
          </a:solidFill>
        </p:spPr>
        <p:txBody>
          <a:bodyPr>
            <a:noAutofit/>
          </a:bodyPr>
          <a:lstStyle/>
          <a:p>
            <a:r>
              <a:rPr lang="ru-RU" sz="3600" b="1" dirty="0">
                <a:ln>
                  <a:solidFill>
                    <a:schemeClr val="tx2">
                      <a:lumMod val="60000"/>
                      <a:lumOff val="40000"/>
                    </a:schemeClr>
                  </a:solidFill>
                </a:ln>
                <a:solidFill>
                  <a:srgbClr val="7030A0"/>
                </a:solidFill>
              </a:rPr>
              <a:t>«Бюджет для граждан». Что это?</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9021" y="1732694"/>
            <a:ext cx="2912708" cy="205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79512" y="1124744"/>
            <a:ext cx="5976664" cy="5555367"/>
          </a:xfrm>
          <a:prstGeom prst="rect">
            <a:avLst/>
          </a:prstGeom>
        </p:spPr>
        <p:txBody>
          <a:bodyPr wrap="square">
            <a:spAutoFit/>
          </a:bodyPr>
          <a:lstStyle/>
          <a:p>
            <a:pPr algn="ctr">
              <a:buClr>
                <a:schemeClr val="accent6">
                  <a:lumMod val="75000"/>
                </a:schemeClr>
              </a:buClr>
              <a:defRPr/>
            </a:pPr>
            <a:r>
              <a:rPr lang="ru-RU" sz="2000" b="1" dirty="0">
                <a:latin typeface="Times New Roman" panose="02020603050405020304" pitchFamily="18" charset="0"/>
                <a:cs typeface="Times New Roman" panose="02020603050405020304" pitchFamily="18" charset="0"/>
              </a:rPr>
              <a:t>Уважаемые  жители Первомайского района!</a:t>
            </a:r>
            <a:r>
              <a:rPr lang="ru-RU" sz="1600" b="1" dirty="0">
                <a:latin typeface="Trebuchet MS" pitchFamily="34" charset="0"/>
              </a:rPr>
              <a:t> </a:t>
            </a:r>
            <a:r>
              <a:rPr lang="ru-RU" sz="1600" dirty="0">
                <a:latin typeface="Trebuchet MS" pitchFamily="34" charset="0"/>
              </a:rPr>
              <a:t>         </a:t>
            </a:r>
          </a:p>
          <a:p>
            <a:pPr algn="just">
              <a:buClr>
                <a:schemeClr val="accent6">
                  <a:lumMod val="75000"/>
                </a:schemeClr>
              </a:buClr>
              <a:defRPr/>
            </a:pPr>
            <a:r>
              <a:rPr lang="ru-RU" sz="1500" dirty="0">
                <a:latin typeface="Trebuchet MS" pitchFamily="34" charset="0"/>
              </a:rPr>
              <a:t>         </a:t>
            </a:r>
          </a:p>
          <a:p>
            <a:pPr algn="just">
              <a:buClr>
                <a:schemeClr val="accent6">
                  <a:lumMod val="75000"/>
                </a:schemeClr>
              </a:buClr>
              <a:defRPr/>
            </a:pPr>
            <a:r>
              <a:rPr lang="ru-RU" sz="1500" dirty="0">
                <a:latin typeface="Trebuchet MS" pitchFamily="34" charset="0"/>
              </a:rPr>
              <a:t>      </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Бюджет для граждан» - информационный </a:t>
            </a:r>
            <a:r>
              <a:rPr lang="ru-RU" sz="1600" dirty="0" smtClean="0">
                <a:latin typeface="Times New Roman" pitchFamily="18" charset="0"/>
                <a:cs typeface="Times New Roman" pitchFamily="18" charset="0"/>
              </a:rPr>
              <a:t>материал, </a:t>
            </a:r>
            <a:r>
              <a:rPr lang="ru-RU" sz="1600" dirty="0">
                <a:latin typeface="Times New Roman" pitchFamily="18" charset="0"/>
                <a:cs typeface="Times New Roman" pitchFamily="18" charset="0"/>
              </a:rPr>
              <a:t>который знакомит население района с основными положениями главного финансового документа - бюджета муниципального образования </a:t>
            </a:r>
            <a:r>
              <a:rPr lang="ru-RU" sz="1600" dirty="0" smtClean="0">
                <a:latin typeface="Times New Roman" pitchFamily="18" charset="0"/>
                <a:cs typeface="Times New Roman" pitchFamily="18" charset="0"/>
              </a:rPr>
              <a:t>Первомайский </a:t>
            </a:r>
            <a:r>
              <a:rPr lang="ru-RU" sz="1600" dirty="0">
                <a:latin typeface="Times New Roman" pitchFamily="18" charset="0"/>
                <a:cs typeface="Times New Roman" pitchFamily="18" charset="0"/>
              </a:rPr>
              <a:t>район на </a:t>
            </a:r>
            <a:r>
              <a:rPr lang="ru-RU" sz="1600" dirty="0" smtClean="0">
                <a:latin typeface="Times New Roman" pitchFamily="18" charset="0"/>
                <a:cs typeface="Times New Roman" pitchFamily="18" charset="0"/>
              </a:rPr>
              <a:t>2024 год </a:t>
            </a:r>
            <a:r>
              <a:rPr lang="ru-RU" sz="1600" dirty="0">
                <a:latin typeface="Times New Roman" pitchFamily="18" charset="0"/>
                <a:cs typeface="Times New Roman" pitchFamily="18" charset="0"/>
              </a:rPr>
              <a:t>и плановый период </a:t>
            </a:r>
            <a:r>
              <a:rPr lang="ru-RU" sz="1600" dirty="0" smtClean="0">
                <a:latin typeface="Times New Roman" pitchFamily="18" charset="0"/>
                <a:cs typeface="Times New Roman" pitchFamily="18" charset="0"/>
              </a:rPr>
              <a:t>2025 </a:t>
            </a:r>
            <a:r>
              <a:rPr lang="ru-RU" sz="1600" dirty="0">
                <a:latin typeface="Times New Roman" pitchFamily="18" charset="0"/>
                <a:cs typeface="Times New Roman" pitchFamily="18" charset="0"/>
              </a:rPr>
              <a:t>и </a:t>
            </a:r>
            <a:r>
              <a:rPr lang="ru-RU" sz="1600" dirty="0" smtClean="0">
                <a:latin typeface="Times New Roman" pitchFamily="18" charset="0"/>
                <a:cs typeface="Times New Roman" pitchFamily="18" charset="0"/>
              </a:rPr>
              <a:t>2026 </a:t>
            </a:r>
            <a:r>
              <a:rPr lang="ru-RU" sz="1600" dirty="0">
                <a:latin typeface="Times New Roman" pitchFamily="18" charset="0"/>
                <a:cs typeface="Times New Roman" pitchFamily="18" charset="0"/>
              </a:rPr>
              <a:t>годов, который  создан специально для того, чтобы каждый житель </a:t>
            </a:r>
            <a:r>
              <a:rPr lang="ru-RU" sz="1600" dirty="0" smtClean="0">
                <a:latin typeface="Times New Roman" pitchFamily="18" charset="0"/>
                <a:cs typeface="Times New Roman" pitchFamily="18" charset="0"/>
              </a:rPr>
              <a:t>Первомайского </a:t>
            </a:r>
            <a:r>
              <a:rPr lang="ru-RU" sz="1600" dirty="0">
                <a:latin typeface="Times New Roman" pitchFamily="18" charset="0"/>
                <a:cs typeface="Times New Roman" pitchFamily="18" charset="0"/>
              </a:rPr>
              <a:t>района был осведомлен, как формируется и расходуется бюджет муниципального </a:t>
            </a:r>
            <a:r>
              <a:rPr lang="ru-RU" sz="1600" dirty="0" smtClean="0">
                <a:latin typeface="Times New Roman" pitchFamily="18" charset="0"/>
                <a:cs typeface="Times New Roman" pitchFamily="18" charset="0"/>
              </a:rPr>
              <a:t>образования, </a:t>
            </a:r>
            <a:r>
              <a:rPr lang="ru-RU" sz="1600" dirty="0">
                <a:latin typeface="Times New Roman" pitchFamily="18" charset="0"/>
                <a:cs typeface="Times New Roman" pitchFamily="18" charset="0"/>
              </a:rPr>
              <a:t>сколько в бюджет поступает средств и на какие цели они направляются.</a:t>
            </a:r>
          </a:p>
          <a:p>
            <a:pPr algn="just">
              <a:buClr>
                <a:schemeClr val="accent6">
                  <a:lumMod val="75000"/>
                </a:schemeClr>
              </a:buClr>
              <a:defRPr/>
            </a:pPr>
            <a:r>
              <a:rPr lang="ru-RU" sz="1600" dirty="0" smtClean="0">
                <a:latin typeface="Times New Roman" pitchFamily="18" charset="0"/>
                <a:cs typeface="Times New Roman" pitchFamily="18" charset="0"/>
              </a:rPr>
              <a:t>     Эта </a:t>
            </a:r>
            <a:r>
              <a:rPr lang="ru-RU" sz="1600" dirty="0">
                <a:latin typeface="Times New Roman" pitchFamily="18" charset="0"/>
                <a:cs typeface="Times New Roman" pitchFamily="18" charset="0"/>
              </a:rPr>
              <a:t>информация позволит каждому жителю самостоятельно разобраться, каким образом расходуются бюджетные средства, какие задачи решаются при помощи этих средств, и как бюджетная политика влияет на развитие района, на улучшение качества жизни населения. </a:t>
            </a:r>
          </a:p>
          <a:p>
            <a:pPr algn="just">
              <a:buClr>
                <a:schemeClr val="accent6">
                  <a:lumMod val="75000"/>
                </a:schemeClr>
              </a:buClr>
              <a:defRPr/>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Уже </a:t>
            </a:r>
            <a:r>
              <a:rPr lang="ru-RU" sz="1600" dirty="0">
                <a:latin typeface="Times New Roman" pitchFamily="18" charset="0"/>
                <a:cs typeface="Times New Roman" pitchFamily="18" charset="0"/>
              </a:rPr>
              <a:t>сегодня информация о всех стадиях бюджетного процесса, о плановых показателях бюджета муниципального района  и его исполнении доступна для всех заинтересованных пользователей и размещается на официальном сайте администрации Первомайского муниципального района Ярославской области по адресу </a:t>
            </a:r>
            <a:r>
              <a:rPr lang="en-US" sz="1600" dirty="0">
                <a:latin typeface="Times New Roman" pitchFamily="18" charset="0"/>
                <a:cs typeface="Times New Roman" pitchFamily="18" charset="0"/>
                <a:hlinkClick r:id="rId3"/>
              </a:rPr>
              <a:t>http://</a:t>
            </a:r>
            <a:r>
              <a:rPr lang="en-US" sz="1600" dirty="0" smtClean="0">
                <a:latin typeface="Times New Roman" pitchFamily="18" charset="0"/>
                <a:cs typeface="Times New Roman" pitchFamily="18" charset="0"/>
                <a:hlinkClick r:id="rId3"/>
              </a:rPr>
              <a:t>pervomayadm.ru</a:t>
            </a:r>
            <a:endParaRPr lang="ru-RU" sz="1600" dirty="0" smtClean="0">
              <a:latin typeface="Times New Roman" pitchFamily="18" charset="0"/>
              <a:cs typeface="Times New Roman" pitchFamily="18" charset="0"/>
            </a:endParaRPr>
          </a:p>
          <a:p>
            <a:pPr algn="just">
              <a:buClr>
                <a:schemeClr val="accent6">
                  <a:lumMod val="75000"/>
                </a:schemeClr>
              </a:buClr>
              <a:defRPr/>
            </a:pPr>
            <a:endParaRPr lang="ru-RU" sz="1600" dirty="0">
              <a:latin typeface="Times New Roman" pitchFamily="18" charset="0"/>
              <a:cs typeface="Times New Roman" pitchFamily="18" charset="0"/>
            </a:endParaRPr>
          </a:p>
        </p:txBody>
      </p:sp>
      <p:pic>
        <p:nvPicPr>
          <p:cNvPr id="3" name="Picture 2" descr="\\kazn0\Exchange\Доронина\2167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976" y="3861048"/>
            <a:ext cx="2846210" cy="2255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8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78098"/>
          </a:xfrm>
          <a:solidFill>
            <a:schemeClr val="bg1"/>
          </a:solidFill>
        </p:spPr>
        <p:txBody>
          <a:bodyPr>
            <a:normAutofit fontScale="90000"/>
          </a:bodyPr>
          <a:lstStyle/>
          <a:p>
            <a:r>
              <a:rPr lang="ru-RU" sz="2800" dirty="0">
                <a:ln>
                  <a:solidFill>
                    <a:schemeClr val="tx2">
                      <a:lumMod val="60000"/>
                      <a:lumOff val="40000"/>
                    </a:schemeClr>
                  </a:solidFill>
                </a:ln>
                <a:solidFill>
                  <a:srgbClr val="7030A0"/>
                </a:solidFill>
              </a:rPr>
              <a:t>Структура </a:t>
            </a:r>
            <a:r>
              <a:rPr lang="ru-RU" sz="2800" dirty="0" smtClean="0">
                <a:ln>
                  <a:solidFill>
                    <a:schemeClr val="tx2">
                      <a:lumMod val="60000"/>
                      <a:lumOff val="40000"/>
                    </a:schemeClr>
                  </a:solidFill>
                </a:ln>
                <a:solidFill>
                  <a:srgbClr val="7030A0"/>
                </a:solidFill>
              </a:rPr>
              <a:t>расходов бюджета района</a:t>
            </a:r>
            <a:br>
              <a:rPr lang="ru-RU" sz="2800" dirty="0" smtClean="0">
                <a:ln>
                  <a:solidFill>
                    <a:schemeClr val="tx2">
                      <a:lumMod val="60000"/>
                      <a:lumOff val="40000"/>
                    </a:schemeClr>
                  </a:solidFill>
                </a:ln>
                <a:solidFill>
                  <a:srgbClr val="7030A0"/>
                </a:solidFill>
              </a:rPr>
            </a:br>
            <a:r>
              <a:rPr lang="ru-RU" sz="2800" dirty="0" smtClean="0">
                <a:ln>
                  <a:solidFill>
                    <a:schemeClr val="tx2">
                      <a:lumMod val="60000"/>
                      <a:lumOff val="40000"/>
                    </a:schemeClr>
                  </a:solidFill>
                </a:ln>
                <a:solidFill>
                  <a:srgbClr val="7030A0"/>
                </a:solidFill>
              </a:rPr>
              <a:t> </a:t>
            </a:r>
            <a:r>
              <a:rPr lang="ru-RU" sz="2800" dirty="0">
                <a:ln>
                  <a:solidFill>
                    <a:schemeClr val="tx2">
                      <a:lumMod val="60000"/>
                      <a:lumOff val="40000"/>
                    </a:schemeClr>
                  </a:solidFill>
                </a:ln>
                <a:solidFill>
                  <a:srgbClr val="7030A0"/>
                </a:solidFill>
              </a:rPr>
              <a:t>по отраслям на </a:t>
            </a:r>
            <a:r>
              <a:rPr lang="ru-RU" sz="2800" dirty="0" smtClean="0">
                <a:ln>
                  <a:solidFill>
                    <a:schemeClr val="tx2">
                      <a:lumMod val="60000"/>
                      <a:lumOff val="40000"/>
                    </a:schemeClr>
                  </a:solidFill>
                </a:ln>
                <a:solidFill>
                  <a:srgbClr val="7030A0"/>
                </a:solidFill>
              </a:rPr>
              <a:t>2024 </a:t>
            </a:r>
            <a:r>
              <a:rPr lang="ru-RU" sz="2800" dirty="0">
                <a:ln>
                  <a:solidFill>
                    <a:schemeClr val="tx2">
                      <a:lumMod val="60000"/>
                      <a:lumOff val="40000"/>
                    </a:schemeClr>
                  </a:solidFill>
                </a:ln>
                <a:solidFill>
                  <a:srgbClr val="7030A0"/>
                </a:solidFill>
              </a:rPr>
              <a:t>год, %</a:t>
            </a:r>
          </a:p>
        </p:txBody>
      </p:sp>
      <p:sp>
        <p:nvSpPr>
          <p:cNvPr id="3" name="Прямоугольник 2"/>
          <p:cNvSpPr/>
          <p:nvPr/>
        </p:nvSpPr>
        <p:spPr>
          <a:xfrm>
            <a:off x="539552" y="6093296"/>
            <a:ext cx="8064896" cy="584775"/>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Бюджет Первомайского муниципального района на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2025-2026 </a:t>
            </a:r>
            <a:r>
              <a:rPr lang="ru-RU" sz="1600" dirty="0">
                <a:latin typeface="Times New Roman" panose="02020603050405020304" pitchFamily="18" charset="0"/>
                <a:cs typeface="Times New Roman" panose="02020603050405020304" pitchFamily="18" charset="0"/>
              </a:rPr>
              <a:t>годов </a:t>
            </a:r>
            <a:r>
              <a:rPr lang="ru-RU" sz="1600" u="sng" dirty="0">
                <a:latin typeface="Times New Roman" panose="02020603050405020304" pitchFamily="18" charset="0"/>
                <a:cs typeface="Times New Roman" panose="02020603050405020304" pitchFamily="18" charset="0"/>
              </a:rPr>
              <a:t>социально-ориентированный.</a:t>
            </a:r>
            <a:endParaRPr lang="ru-RU" sz="1600"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81997020"/>
              </p:ext>
            </p:extLst>
          </p:nvPr>
        </p:nvGraphicFramePr>
        <p:xfrm>
          <a:off x="251520" y="1124744"/>
          <a:ext cx="864096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21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922114"/>
          </a:xfrm>
          <a:solidFill>
            <a:schemeClr val="bg1"/>
          </a:solidFill>
        </p:spPr>
        <p:txBody>
          <a:bodyPr>
            <a:normAutofit/>
          </a:bodyPr>
          <a:lstStyle/>
          <a:p>
            <a:r>
              <a:rPr lang="ru-RU" sz="2400" dirty="0" smtClean="0">
                <a:ln>
                  <a:solidFill>
                    <a:schemeClr val="tx2">
                      <a:lumMod val="60000"/>
                      <a:lumOff val="40000"/>
                    </a:schemeClr>
                  </a:solidFill>
                </a:ln>
                <a:solidFill>
                  <a:schemeClr val="tx2">
                    <a:lumMod val="60000"/>
                    <a:lumOff val="40000"/>
                  </a:schemeClr>
                </a:solidFill>
              </a:rPr>
              <a:t>Расходы </a:t>
            </a:r>
            <a:r>
              <a:rPr lang="ru-RU" sz="2400" dirty="0">
                <a:ln>
                  <a:solidFill>
                    <a:schemeClr val="tx2">
                      <a:lumMod val="60000"/>
                      <a:lumOff val="40000"/>
                    </a:schemeClr>
                  </a:solidFill>
                </a:ln>
                <a:solidFill>
                  <a:schemeClr val="tx2">
                    <a:lumMod val="60000"/>
                    <a:lumOff val="40000"/>
                  </a:schemeClr>
                </a:solidFill>
              </a:rPr>
              <a:t>бюджета района </a:t>
            </a:r>
            <a:r>
              <a:rPr lang="ru-RU" sz="2400" dirty="0" smtClean="0">
                <a:ln>
                  <a:solidFill>
                    <a:schemeClr val="tx2">
                      <a:lumMod val="60000"/>
                      <a:lumOff val="40000"/>
                    </a:schemeClr>
                  </a:solidFill>
                </a:ln>
                <a:solidFill>
                  <a:schemeClr val="tx2">
                    <a:lumMod val="60000"/>
                    <a:lumOff val="40000"/>
                  </a:schemeClr>
                </a:solidFill>
              </a:rPr>
              <a:t>в разрезе главных распорядителей </a:t>
            </a:r>
            <a:r>
              <a:rPr lang="ru-RU" sz="2400" dirty="0">
                <a:ln>
                  <a:solidFill>
                    <a:schemeClr val="tx2">
                      <a:lumMod val="60000"/>
                      <a:lumOff val="40000"/>
                    </a:schemeClr>
                  </a:solidFill>
                </a:ln>
                <a:solidFill>
                  <a:schemeClr val="tx2">
                    <a:lumMod val="60000"/>
                    <a:lumOff val="40000"/>
                  </a:schemeClr>
                </a:solidFill>
              </a:rPr>
              <a:t>бюджетных </a:t>
            </a:r>
            <a:r>
              <a:rPr lang="ru-RU" sz="2400" dirty="0" smtClean="0">
                <a:ln>
                  <a:solidFill>
                    <a:schemeClr val="tx2">
                      <a:lumMod val="60000"/>
                      <a:lumOff val="40000"/>
                    </a:schemeClr>
                  </a:solidFill>
                </a:ln>
                <a:solidFill>
                  <a:schemeClr val="tx2">
                    <a:lumMod val="60000"/>
                    <a:lumOff val="40000"/>
                  </a:schemeClr>
                </a:solidFill>
              </a:rPr>
              <a:t>средств</a:t>
            </a:r>
            <a:r>
              <a:rPr lang="ru-RU" sz="2400" dirty="0">
                <a:ln>
                  <a:solidFill>
                    <a:schemeClr val="tx2">
                      <a:lumMod val="60000"/>
                      <a:lumOff val="40000"/>
                    </a:schemeClr>
                  </a:solidFill>
                </a:ln>
                <a:solidFill>
                  <a:srgbClr val="7030A0"/>
                </a:solidFill>
              </a:rPr>
              <a:t> </a:t>
            </a:r>
            <a:r>
              <a:rPr lang="ru-RU" sz="2400" dirty="0">
                <a:ln>
                  <a:solidFill>
                    <a:schemeClr val="tx2">
                      <a:lumMod val="60000"/>
                      <a:lumOff val="40000"/>
                    </a:schemeClr>
                  </a:solidFill>
                </a:ln>
                <a:solidFill>
                  <a:schemeClr val="tx2">
                    <a:lumMod val="60000"/>
                    <a:lumOff val="40000"/>
                  </a:schemeClr>
                </a:solidFill>
              </a:rPr>
              <a:t>на </a:t>
            </a:r>
            <a:r>
              <a:rPr lang="ru-RU" sz="2400" dirty="0" smtClean="0">
                <a:ln>
                  <a:solidFill>
                    <a:schemeClr val="tx2">
                      <a:lumMod val="60000"/>
                      <a:lumOff val="40000"/>
                    </a:schemeClr>
                  </a:solidFill>
                </a:ln>
                <a:solidFill>
                  <a:schemeClr val="tx2">
                    <a:lumMod val="60000"/>
                    <a:lumOff val="40000"/>
                  </a:schemeClr>
                </a:solidFill>
              </a:rPr>
              <a:t>2022-2026 </a:t>
            </a:r>
            <a:r>
              <a:rPr lang="ru-RU" sz="2400" dirty="0">
                <a:ln>
                  <a:solidFill>
                    <a:schemeClr val="tx2">
                      <a:lumMod val="60000"/>
                      <a:lumOff val="40000"/>
                    </a:schemeClr>
                  </a:solidFill>
                </a:ln>
                <a:solidFill>
                  <a:schemeClr val="tx2">
                    <a:lumMod val="60000"/>
                    <a:lumOff val="40000"/>
                  </a:schemeClr>
                </a:solidFill>
              </a:rPr>
              <a:t>годы</a:t>
            </a:r>
            <a:r>
              <a:rPr lang="ru-RU" sz="2400" dirty="0" smtClean="0">
                <a:ln>
                  <a:solidFill>
                    <a:schemeClr val="tx2">
                      <a:lumMod val="60000"/>
                      <a:lumOff val="40000"/>
                    </a:schemeClr>
                  </a:solidFill>
                </a:ln>
                <a:solidFill>
                  <a:schemeClr val="tx2">
                    <a:lumMod val="60000"/>
                    <a:lumOff val="40000"/>
                  </a:schemeClr>
                </a:solidFill>
              </a:rPr>
              <a:t>, </a:t>
            </a:r>
            <a:r>
              <a:rPr lang="ru-RU" sz="2400" dirty="0" err="1" smtClean="0">
                <a:ln>
                  <a:solidFill>
                    <a:schemeClr val="tx2">
                      <a:lumMod val="60000"/>
                      <a:lumOff val="40000"/>
                    </a:schemeClr>
                  </a:solidFill>
                </a:ln>
                <a:solidFill>
                  <a:schemeClr val="tx2">
                    <a:lumMod val="60000"/>
                    <a:lumOff val="40000"/>
                  </a:schemeClr>
                </a:solidFill>
              </a:rPr>
              <a:t>тыс.руб</a:t>
            </a:r>
            <a:r>
              <a:rPr lang="ru-RU" sz="2400" dirty="0" smtClean="0">
                <a:ln>
                  <a:solidFill>
                    <a:schemeClr val="tx2">
                      <a:lumMod val="60000"/>
                      <a:lumOff val="40000"/>
                    </a:schemeClr>
                  </a:solidFill>
                </a:ln>
                <a:solidFill>
                  <a:schemeClr val="tx2">
                    <a:lumMod val="60000"/>
                    <a:lumOff val="40000"/>
                  </a:schemeClr>
                </a:solidFill>
              </a:rPr>
              <a:t>.</a:t>
            </a:r>
            <a:endParaRPr lang="ru-RU" sz="2400" dirty="0">
              <a:ln>
                <a:solidFill>
                  <a:schemeClr val="tx2">
                    <a:lumMod val="60000"/>
                    <a:lumOff val="40000"/>
                  </a:schemeClr>
                </a:solidFill>
              </a:ln>
              <a:solidFill>
                <a:schemeClr val="tx2">
                  <a:lumMod val="60000"/>
                  <a:lumOff val="40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64704498"/>
              </p:ext>
            </p:extLst>
          </p:nvPr>
        </p:nvGraphicFramePr>
        <p:xfrm>
          <a:off x="2699792" y="1268760"/>
          <a:ext cx="6336704" cy="4017116"/>
        </p:xfrm>
        <a:graphic>
          <a:graphicData uri="http://schemas.openxmlformats.org/drawingml/2006/table">
            <a:tbl>
              <a:tblPr>
                <a:tableStyleId>{5C22544A-7EE6-4342-B048-85BDC9FD1C3A}</a:tableStyleId>
              </a:tblPr>
              <a:tblGrid>
                <a:gridCol w="663143"/>
                <a:gridCol w="2210477"/>
                <a:gridCol w="736826"/>
                <a:gridCol w="736826"/>
                <a:gridCol w="663143"/>
                <a:gridCol w="663143"/>
                <a:gridCol w="663146"/>
              </a:tblGrid>
              <a:tr h="343832">
                <a:tc>
                  <a:txBody>
                    <a:bodyPr/>
                    <a:lstStyle/>
                    <a:p>
                      <a:pPr algn="ctr" fontAlgn="ct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87663">
                <a:tc>
                  <a:txBody>
                    <a:bodyPr/>
                    <a:lstStyle/>
                    <a:p>
                      <a:pPr algn="l" fontAlgn="ctr"/>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культуры, туризма и молодежной  политики администрации Первомайского муниципального района</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64 242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59 094</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71 139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45 350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31 669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4353">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образования  Администрации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298 781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311 358</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319 144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232 192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201 301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88032">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финансов Администрации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18 679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15 085</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12 217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11 403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11 264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6392">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труда и социальной поддержки населения Администрации Первомайского муниципального района Ярославской области</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176 715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111 486</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86 255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87 635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87 673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Администрация Первомайского муниципального района Ярославской области</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115 124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195 080</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196 297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105 640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89 905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00">
                <a:tc rowSpan="2">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Собрание Представителей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25</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0">
                <a:tc vMerge="1">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Контрольно-счетная палата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894</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73330">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Условно-утвержденные расходы</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endParaRPr lang="ru-RU" sz="1200" b="0" i="0" u="none" strike="noStrike" kern="1200" dirty="0">
                        <a:solidFill>
                          <a:srgbClr val="000000"/>
                        </a:solidFill>
                        <a:effectLst/>
                        <a:latin typeface="Times New Roman"/>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a:solidFill>
                            <a:srgbClr val="000000"/>
                          </a:solidFill>
                          <a:effectLst/>
                          <a:latin typeface="Times New Roman"/>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a:solidFill>
                            <a:srgbClr val="000000"/>
                          </a:solidFill>
                          <a:effectLst/>
                          <a:latin typeface="Times New Roman"/>
                        </a:rPr>
                        <a:t>4 403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a:solidFill>
                            <a:srgbClr val="000000"/>
                          </a:solidFill>
                          <a:effectLst/>
                          <a:latin typeface="Times New Roman"/>
                        </a:rPr>
                        <a:t>5 790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73330">
                <a:tc>
                  <a:txBody>
                    <a:bodyPr/>
                    <a:lstStyle/>
                    <a:p>
                      <a:pPr algn="r" fontAlgn="t"/>
                      <a:endParaRPr lang="ru-RU" sz="1600" b="1" u="none" strike="noStrike" kern="1200" dirty="0">
                        <a:solidFill>
                          <a:schemeClr val="dk1"/>
                        </a:solidFill>
                        <a:effectLst/>
                        <a:latin typeface="+mn-lt"/>
                        <a:ea typeface="+mn-ea"/>
                        <a:cs typeface="+mn-cs"/>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Итого</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674 376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smtClean="0">
                          <a:solidFill>
                            <a:srgbClr val="000000"/>
                          </a:solidFill>
                          <a:effectLst/>
                          <a:latin typeface="Times New Roman"/>
                          <a:ea typeface="+mn-ea"/>
                          <a:cs typeface="+mn-cs"/>
                        </a:rPr>
                        <a:t>693 022</a:t>
                      </a:r>
                      <a:endParaRPr lang="ru-RU" sz="1200" b="1"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200" b="1" i="0" u="none" strike="noStrike" dirty="0">
                          <a:solidFill>
                            <a:srgbClr val="000000"/>
                          </a:solidFill>
                          <a:effectLst/>
                          <a:latin typeface="Times New Roman"/>
                        </a:rPr>
                        <a:t>685 971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200" b="1" i="0" u="none" strike="noStrike" dirty="0">
                          <a:solidFill>
                            <a:srgbClr val="000000"/>
                          </a:solidFill>
                          <a:effectLst/>
                          <a:latin typeface="Times New Roman"/>
                        </a:rPr>
                        <a:t>487 542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200" b="1" i="0" u="none" strike="noStrike" dirty="0">
                          <a:solidFill>
                            <a:srgbClr val="000000"/>
                          </a:solidFill>
                          <a:effectLst/>
                          <a:latin typeface="Times New Roman"/>
                        </a:rPr>
                        <a:t>428 521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2789128" y="1796634"/>
            <a:ext cx="432048"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788948" y="2418475"/>
            <a:ext cx="432048"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09699" y="2852936"/>
            <a:ext cx="366689"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788948" y="3284984"/>
            <a:ext cx="378072" cy="21602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799860" y="3861048"/>
            <a:ext cx="356248"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809699" y="4365104"/>
            <a:ext cx="346409"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827584" y="2935332"/>
            <a:ext cx="1028230"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2024 год</a:t>
            </a:r>
            <a:endParaRPr lang="ru-RU" b="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3449329058"/>
              </p:ext>
            </p:extLst>
          </p:nvPr>
        </p:nvGraphicFramePr>
        <p:xfrm>
          <a:off x="107504" y="1775227"/>
          <a:ext cx="3510280" cy="3235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6320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2017-2019\Бюджет для граждан\1474546707_municipalnye-programm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96" y="40554"/>
            <a:ext cx="2592288" cy="1706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Таблица 9"/>
          <p:cNvGraphicFramePr>
            <a:graphicFrameLocks noGrp="1"/>
          </p:cNvGraphicFramePr>
          <p:nvPr>
            <p:extLst>
              <p:ext uri="{D42A27DB-BD31-4B8C-83A1-F6EECF244321}">
                <p14:modId xmlns:p14="http://schemas.microsoft.com/office/powerpoint/2010/main" val="2063731895"/>
              </p:ext>
            </p:extLst>
          </p:nvPr>
        </p:nvGraphicFramePr>
        <p:xfrm>
          <a:off x="144920" y="1844824"/>
          <a:ext cx="8747560" cy="1475801"/>
        </p:xfrm>
        <a:graphic>
          <a:graphicData uri="http://schemas.openxmlformats.org/drawingml/2006/table">
            <a:tbl>
              <a:tblPr>
                <a:tableStyleId>{5C22544A-7EE6-4342-B048-85BDC9FD1C3A}</a:tableStyleId>
              </a:tblPr>
              <a:tblGrid>
                <a:gridCol w="3346960"/>
                <a:gridCol w="868945"/>
                <a:gridCol w="1246867"/>
                <a:gridCol w="1173522"/>
                <a:gridCol w="1068447"/>
                <a:gridCol w="1042819"/>
              </a:tblGrid>
              <a:tr h="495857">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Наименование</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Программные </a:t>
                      </a:r>
                      <a:r>
                        <a:rPr lang="ru-RU" sz="1400" b="1" u="none" strike="noStrike" dirty="0" smtClean="0">
                          <a:effectLst/>
                          <a:latin typeface="Times New Roman" panose="02020603050405020304" pitchFamily="18" charset="0"/>
                          <a:cs typeface="Times New Roman" panose="02020603050405020304" pitchFamily="18" charset="0"/>
                        </a:rPr>
                        <a:t>расходы, </a:t>
                      </a:r>
                      <a:r>
                        <a:rPr lang="ru-RU" sz="1400" b="0" u="none" strike="noStrike" dirty="0" err="1" smtClean="0">
                          <a:effectLst/>
                          <a:latin typeface="Times New Roman" panose="02020603050405020304" pitchFamily="18" charset="0"/>
                          <a:cs typeface="Times New Roman" panose="02020603050405020304" pitchFamily="18" charset="0"/>
                        </a:rPr>
                        <a:t>тыс.руб</a:t>
                      </a:r>
                      <a:r>
                        <a:rPr lang="ru-RU" sz="1400" b="0" u="none" strike="noStrike" dirty="0" smtClean="0">
                          <a:effectLst/>
                          <a:latin typeface="Times New Roman" panose="02020603050405020304" pitchFamily="18" charset="0"/>
                          <a:cs typeface="Times New Roman" panose="02020603050405020304" pitchFamily="18" charset="0"/>
                        </a:rPr>
                        <a:t>.</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627495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645772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641323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439738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379488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Непрограммные </a:t>
                      </a:r>
                      <a:r>
                        <a:rPr lang="ru-RU" sz="1400" b="1" u="none" strike="noStrike" dirty="0" smtClean="0">
                          <a:effectLst/>
                          <a:latin typeface="Times New Roman" panose="02020603050405020304" pitchFamily="18" charset="0"/>
                          <a:cs typeface="Times New Roman" panose="02020603050405020304" pitchFamily="18" charset="0"/>
                        </a:rPr>
                        <a:t>расходы, </a:t>
                      </a:r>
                      <a:r>
                        <a:rPr lang="ru-RU" sz="1400" b="0" u="none" strike="noStrike" dirty="0" err="1" smtClean="0">
                          <a:effectLst/>
                          <a:latin typeface="Times New Roman" panose="02020603050405020304" pitchFamily="18" charset="0"/>
                          <a:cs typeface="Times New Roman" panose="02020603050405020304" pitchFamily="18" charset="0"/>
                        </a:rPr>
                        <a:t>тыс</a:t>
                      </a:r>
                      <a:r>
                        <a:rPr lang="ru-RU" sz="1400" b="0" u="none" strike="noStrike" dirty="0" smtClean="0">
                          <a:effectLst/>
                          <a:latin typeface="Times New Roman" panose="02020603050405020304" pitchFamily="18" charset="0"/>
                          <a:cs typeface="Times New Roman" panose="02020603050405020304" pitchFamily="18" charset="0"/>
                        </a:rPr>
                        <a:t> 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46881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47250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44648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43401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43243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20383">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Условно-утвержденные </a:t>
                      </a:r>
                      <a:r>
                        <a:rPr lang="ru-RU" sz="1400" b="1" u="none" strike="noStrike" dirty="0" smtClean="0">
                          <a:effectLst/>
                          <a:latin typeface="Times New Roman" panose="02020603050405020304" pitchFamily="18" charset="0"/>
                          <a:cs typeface="Times New Roman" panose="02020603050405020304" pitchFamily="18" charset="0"/>
                        </a:rPr>
                        <a:t>расходы, </a:t>
                      </a:r>
                      <a:r>
                        <a:rPr lang="ru-RU" sz="1400" b="0" u="none" strike="noStrike" dirty="0" err="1" smtClean="0">
                          <a:effectLst/>
                          <a:latin typeface="Times New Roman" panose="02020603050405020304" pitchFamily="18" charset="0"/>
                          <a:cs typeface="Times New Roman" panose="02020603050405020304" pitchFamily="18" charset="0"/>
                        </a:rPr>
                        <a:t>тыс.руб</a:t>
                      </a:r>
                      <a:r>
                        <a:rPr lang="ru-RU" sz="1400" b="0" u="none" strike="noStrike" dirty="0" smtClean="0">
                          <a:effectLst/>
                          <a:latin typeface="Times New Roman" panose="02020603050405020304" pitchFamily="18" charset="0"/>
                          <a:cs typeface="Times New Roman" panose="02020603050405020304" pitchFamily="18" charset="0"/>
                        </a:rPr>
                        <a:t>.</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ru-RU" sz="1200" b="0" i="0" u="none" strike="noStrike">
                          <a:solidFill>
                            <a:srgbClr val="000000"/>
                          </a:solidFill>
                          <a:effectLst/>
                          <a:latin typeface="Calibr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4403</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5790</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r" fontAlgn="b"/>
                      <a:r>
                        <a:rPr lang="ru-RU" sz="1400" b="1" u="none" strike="noStrike" dirty="0">
                          <a:effectLst/>
                          <a:latin typeface="Times New Roman" panose="02020603050405020304" pitchFamily="18" charset="0"/>
                          <a:cs typeface="Times New Roman" panose="02020603050405020304" pitchFamily="18" charset="0"/>
                        </a:rPr>
                        <a:t>ИТОГО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674376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693022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685971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487542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428521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2" name="TextBox 1"/>
          <p:cNvSpPr txBox="1"/>
          <p:nvPr/>
        </p:nvSpPr>
        <p:spPr>
          <a:xfrm>
            <a:off x="94674" y="3356992"/>
            <a:ext cx="8797806" cy="646331"/>
          </a:xfrm>
          <a:prstGeom prst="rect">
            <a:avLst/>
          </a:prstGeom>
          <a:solidFill>
            <a:schemeClr val="bg1"/>
          </a:solidFill>
        </p:spPr>
        <p:txBody>
          <a:bodyPr wrap="square" rtlCol="0">
            <a:spAutoFit/>
          </a:bodyPr>
          <a:lstStyle/>
          <a:p>
            <a:pPr algn="ctr"/>
            <a:r>
              <a:rPr lang="ru-RU" b="1" dirty="0">
                <a:ln>
                  <a:solidFill>
                    <a:schemeClr val="tx2">
                      <a:lumMod val="60000"/>
                      <a:lumOff val="40000"/>
                    </a:schemeClr>
                  </a:solidFill>
                </a:ln>
                <a:solidFill>
                  <a:srgbClr val="7030A0"/>
                </a:solidFill>
                <a:latin typeface="Times New Roman" panose="02020603050405020304" pitchFamily="18" charset="0"/>
                <a:ea typeface="+mj-ea"/>
                <a:cs typeface="Times New Roman" panose="02020603050405020304" pitchFamily="18" charset="0"/>
              </a:rPr>
              <a:t>Процентное соотношение муниципальных программ в общем объеме расходов бюджета Первомайского </a:t>
            </a:r>
            <a:r>
              <a:rPr lang="ru-RU" b="1" dirty="0" smtClean="0">
                <a:ln>
                  <a:solidFill>
                    <a:schemeClr val="tx2">
                      <a:lumMod val="60000"/>
                      <a:lumOff val="40000"/>
                    </a:schemeClr>
                  </a:solidFill>
                </a:ln>
                <a:solidFill>
                  <a:srgbClr val="7030A0"/>
                </a:solidFill>
                <a:latin typeface="Times New Roman" panose="02020603050405020304" pitchFamily="18" charset="0"/>
                <a:ea typeface="+mj-ea"/>
                <a:cs typeface="Times New Roman" panose="02020603050405020304" pitchFamily="18" charset="0"/>
              </a:rPr>
              <a:t>района на 2024 год</a:t>
            </a:r>
            <a:r>
              <a:rPr lang="ru-RU" b="1" dirty="0" smtClean="0">
                <a:solidFill>
                  <a:srgbClr val="7030A0"/>
                </a:solidFill>
                <a:latin typeface="Times New Roman" panose="02020603050405020304" pitchFamily="18" charset="0"/>
                <a:cs typeface="Times New Roman" panose="02020603050405020304" pitchFamily="18" charset="0"/>
              </a:rPr>
              <a:t> </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4" name="Овал 3"/>
          <p:cNvSpPr/>
          <p:nvPr/>
        </p:nvSpPr>
        <p:spPr>
          <a:xfrm>
            <a:off x="94674" y="78592"/>
            <a:ext cx="2821142" cy="155020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Всего на </a:t>
            </a:r>
            <a:r>
              <a:rPr lang="ru-RU" sz="1400" dirty="0" smtClean="0">
                <a:solidFill>
                  <a:sysClr val="windowText" lastClr="000000"/>
                </a:solidFill>
                <a:latin typeface="Times New Roman" panose="02020603050405020304" pitchFamily="18" charset="0"/>
                <a:cs typeface="Times New Roman" panose="02020603050405020304" pitchFamily="18" charset="0"/>
              </a:rPr>
              <a:t>2024 </a:t>
            </a:r>
            <a:r>
              <a:rPr lang="ru-RU" sz="1400" dirty="0">
                <a:solidFill>
                  <a:sysClr val="windowText" lastClr="000000"/>
                </a:solidFill>
                <a:latin typeface="Times New Roman" panose="02020603050405020304" pitchFamily="18" charset="0"/>
                <a:cs typeface="Times New Roman" panose="02020603050405020304" pitchFamily="18" charset="0"/>
              </a:rPr>
              <a:t>год расходы запланированы </a:t>
            </a:r>
            <a:r>
              <a:rPr lang="ru-RU" sz="1400">
                <a:solidFill>
                  <a:sysClr val="windowText" lastClr="000000"/>
                </a:solidFill>
                <a:latin typeface="Times New Roman" panose="02020603050405020304" pitchFamily="18" charset="0"/>
                <a:cs typeface="Times New Roman" panose="02020603050405020304" pitchFamily="18" charset="0"/>
              </a:rPr>
              <a:t>по </a:t>
            </a:r>
            <a:r>
              <a:rPr lang="ru-RU" sz="1400" b="1" u="sng" smtClean="0">
                <a:solidFill>
                  <a:schemeClr val="tx1"/>
                </a:solidFill>
                <a:latin typeface="Times New Roman" panose="02020603050405020304" pitchFamily="18" charset="0"/>
                <a:cs typeface="Times New Roman" panose="02020603050405020304" pitchFamily="18" charset="0"/>
              </a:rPr>
              <a:t>21</a:t>
            </a:r>
            <a:r>
              <a:rPr lang="ru-RU" sz="140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муниципальным программам</a:t>
            </a:r>
            <a:r>
              <a:rPr lang="ru-RU" sz="1400" dirty="0" smtClean="0">
                <a:solidFill>
                  <a:sysClr val="windowText" lastClr="000000"/>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15816" y="164385"/>
            <a:ext cx="3332872" cy="1600438"/>
          </a:xfrm>
          <a:prstGeom prst="rect">
            <a:avLst/>
          </a:prstGeom>
          <a:noFill/>
        </p:spPr>
        <p:txBody>
          <a:bodyPr wrap="square" rtlCol="0">
            <a:spAutoFit/>
          </a:bodyPr>
          <a:lstStyle/>
          <a:p>
            <a:pPr algn="just"/>
            <a:r>
              <a:rPr lang="ru-RU" sz="1400" dirty="0" smtClean="0"/>
              <a:t>Подробная информация о муниципальных программах Первомайского муниципального района доступна на сайте Администрации Первомайского района по ссылке:</a:t>
            </a:r>
          </a:p>
          <a:p>
            <a:pPr algn="just"/>
            <a:r>
              <a:rPr lang="ru-RU" sz="1400" u="sng" dirty="0">
                <a:hlinkClick r:id="rId3"/>
              </a:rPr>
              <a:t>http://pervomayadm.ru/municipal-nye.html</a:t>
            </a:r>
            <a:endParaRPr lang="ru-RU" sz="1400" dirty="0"/>
          </a:p>
        </p:txBody>
      </p:sp>
      <p:graphicFrame>
        <p:nvGraphicFramePr>
          <p:cNvPr id="8" name="Диаграмма 7"/>
          <p:cNvGraphicFramePr>
            <a:graphicFrameLocks/>
          </p:cNvGraphicFramePr>
          <p:nvPr>
            <p:extLst>
              <p:ext uri="{D42A27DB-BD31-4B8C-83A1-F6EECF244321}">
                <p14:modId xmlns:p14="http://schemas.microsoft.com/office/powerpoint/2010/main" val="4270244316"/>
              </p:ext>
            </p:extLst>
          </p:nvPr>
        </p:nvGraphicFramePr>
        <p:xfrm>
          <a:off x="0" y="3789040"/>
          <a:ext cx="9360942" cy="3230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876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792088"/>
          </a:xfrm>
          <a:solidFill>
            <a:schemeClr val="bg1"/>
          </a:solidFill>
        </p:spPr>
        <p:txBody>
          <a:bodyPr>
            <a:noAutofit/>
          </a:bodyPr>
          <a:lstStyle/>
          <a:p>
            <a:r>
              <a:rPr lang="ru-RU" sz="2800" dirty="0" smtClean="0">
                <a:ln>
                  <a:solidFill>
                    <a:schemeClr val="tx2">
                      <a:lumMod val="60000"/>
                      <a:lumOff val="40000"/>
                    </a:schemeClr>
                  </a:solidFill>
                </a:ln>
                <a:solidFill>
                  <a:srgbClr val="7030A0"/>
                </a:solidFill>
              </a:rPr>
              <a:t>Расходы </a:t>
            </a:r>
            <a:r>
              <a:rPr lang="ru-RU" sz="2800" dirty="0">
                <a:ln>
                  <a:solidFill>
                    <a:schemeClr val="tx2">
                      <a:lumMod val="60000"/>
                      <a:lumOff val="40000"/>
                    </a:schemeClr>
                  </a:solidFill>
                </a:ln>
                <a:solidFill>
                  <a:srgbClr val="7030A0"/>
                </a:solidFill>
              </a:rPr>
              <a:t>бюджета района </a:t>
            </a:r>
            <a:r>
              <a:rPr lang="ru-RU" sz="2800" dirty="0" smtClean="0">
                <a:ln>
                  <a:solidFill>
                    <a:schemeClr val="tx2">
                      <a:lumMod val="60000"/>
                      <a:lumOff val="40000"/>
                    </a:schemeClr>
                  </a:solidFill>
                </a:ln>
                <a:solidFill>
                  <a:srgbClr val="7030A0"/>
                </a:solidFill>
              </a:rPr>
              <a:t>в разрезе муниципальных программ </a:t>
            </a:r>
            <a:r>
              <a:rPr lang="ru-RU" sz="2800" dirty="0">
                <a:ln>
                  <a:solidFill>
                    <a:schemeClr val="tx2">
                      <a:lumMod val="60000"/>
                      <a:lumOff val="40000"/>
                    </a:schemeClr>
                  </a:solidFill>
                </a:ln>
                <a:solidFill>
                  <a:srgbClr val="7030A0"/>
                </a:solidFill>
              </a:rPr>
              <a:t>в </a:t>
            </a:r>
            <a:r>
              <a:rPr lang="ru-RU" sz="2800" dirty="0" smtClean="0">
                <a:ln>
                  <a:solidFill>
                    <a:schemeClr val="tx2">
                      <a:lumMod val="60000"/>
                      <a:lumOff val="40000"/>
                    </a:schemeClr>
                  </a:solidFill>
                </a:ln>
                <a:solidFill>
                  <a:srgbClr val="7030A0"/>
                </a:solidFill>
              </a:rPr>
              <a:t>2022-2026 годах, </a:t>
            </a:r>
            <a:r>
              <a:rPr lang="ru-RU" sz="2800" dirty="0" err="1" smtClean="0">
                <a:ln>
                  <a:solidFill>
                    <a:schemeClr val="tx2">
                      <a:lumMod val="60000"/>
                      <a:lumOff val="40000"/>
                    </a:schemeClr>
                  </a:solidFill>
                </a:ln>
                <a:solidFill>
                  <a:srgbClr val="7030A0"/>
                </a:solidFill>
              </a:rPr>
              <a:t>тыс.руб</a:t>
            </a:r>
            <a:endParaRPr lang="ru-RU" sz="2800" dirty="0">
              <a:ln>
                <a:solidFill>
                  <a:schemeClr val="tx2">
                    <a:lumMod val="60000"/>
                    <a:lumOff val="40000"/>
                  </a:schemeClr>
                </a:solidFill>
              </a:ln>
              <a:solidFill>
                <a:srgbClr val="7030A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72066891"/>
              </p:ext>
            </p:extLst>
          </p:nvPr>
        </p:nvGraphicFramePr>
        <p:xfrm>
          <a:off x="323528" y="1196752"/>
          <a:ext cx="8568951" cy="5511314"/>
        </p:xfrm>
        <a:graphic>
          <a:graphicData uri="http://schemas.openxmlformats.org/drawingml/2006/table">
            <a:tbl>
              <a:tblPr>
                <a:tableStyleId>{5C22544A-7EE6-4342-B048-85BDC9FD1C3A}</a:tableStyleId>
              </a:tblPr>
              <a:tblGrid>
                <a:gridCol w="3894978"/>
                <a:gridCol w="849813"/>
                <a:gridCol w="1062267"/>
                <a:gridCol w="991449"/>
                <a:gridCol w="920631"/>
                <a:gridCol w="849813"/>
              </a:tblGrid>
              <a:tr h="212256">
                <a:tc>
                  <a:txBody>
                    <a:bodyPr/>
                    <a:lstStyle/>
                    <a:p>
                      <a:pPr algn="ct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 программы</a:t>
                      </a:r>
                    </a:p>
                  </a:txBody>
                  <a:tcPr marL="6466" marR="6466" marT="64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образования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291 975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304 660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313 108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226 269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195 377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"Социальная поддержка населения Первомайского муниципального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169 189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106 041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82 023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83 190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83 227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5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"Комплексные меры по организации отдыха, оздоровления и занятости детей Первомайского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3 271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2 611</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2 611</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2 611</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"Семья и дети"</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06">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"Обеспечение общественного порядка и противодействие преступности на территории Первомайского муниципального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"Защита населения и территории Первомайского муниципального района от чрезвычайных </a:t>
                      </a:r>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ситуаций, обеспечение пожарной безопасности и безопасности людей на водных объектах"</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86">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культуры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61 289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71 755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86 700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42 813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29 131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физической культуры и спорта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13 351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18 301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17 231</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8 576</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3 690</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"Энергосбережение и повышение </a:t>
                      </a:r>
                      <a:r>
                        <a:rPr lang="ru-RU" sz="1300" u="none" strike="noStrike" kern="1200" dirty="0" err="1">
                          <a:solidFill>
                            <a:schemeClr val="dk1"/>
                          </a:solidFill>
                          <a:effectLst/>
                          <a:latin typeface="Times New Roman" panose="02020603050405020304" pitchFamily="18" charset="0"/>
                          <a:ea typeface="+mn-ea"/>
                          <a:cs typeface="Times New Roman" panose="02020603050405020304" pitchFamily="18" charset="0"/>
                        </a:rPr>
                        <a:t>энергоэффективности</a:t>
                      </a:r>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"Обеспечение качественными коммунальными услугами населения Первомайского муниципального района"</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2 101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4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"Поддержка потребительского рынка на селе"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51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88082292"/>
              </p:ext>
            </p:extLst>
          </p:nvPr>
        </p:nvGraphicFramePr>
        <p:xfrm>
          <a:off x="251520" y="188640"/>
          <a:ext cx="8640958" cy="432048"/>
        </p:xfrm>
        <a:graphic>
          <a:graphicData uri="http://schemas.openxmlformats.org/drawingml/2006/table">
            <a:tbl>
              <a:tblPr>
                <a:tableStyleId>{00A15C55-8517-42AA-B614-E9B94910E393}</a:tableStyleId>
              </a:tblPr>
              <a:tblGrid>
                <a:gridCol w="4032448"/>
                <a:gridCol w="864096"/>
                <a:gridCol w="1008112"/>
                <a:gridCol w="864096"/>
                <a:gridCol w="936104"/>
                <a:gridCol w="936102"/>
              </a:tblGrid>
              <a:tr h="432048">
                <a:tc>
                  <a:txBody>
                    <a:bodyPr/>
                    <a:lstStyle/>
                    <a:p>
                      <a:pPr algn="ct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 программы</a:t>
                      </a:r>
                    </a:p>
                  </a:txBody>
                  <a:tcPr marL="6466" marR="6466" marT="64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498842245"/>
              </p:ext>
            </p:extLst>
          </p:nvPr>
        </p:nvGraphicFramePr>
        <p:xfrm>
          <a:off x="251520" y="620688"/>
          <a:ext cx="8640958" cy="6151883"/>
        </p:xfrm>
        <a:graphic>
          <a:graphicData uri="http://schemas.openxmlformats.org/drawingml/2006/table">
            <a:tbl>
              <a:tblPr>
                <a:tableStyleId>{5C22544A-7EE6-4342-B048-85BDC9FD1C3A}</a:tableStyleId>
              </a:tblPr>
              <a:tblGrid>
                <a:gridCol w="4032448"/>
                <a:gridCol w="864096"/>
                <a:gridCol w="1008112"/>
                <a:gridCol w="864096"/>
                <a:gridCol w="936104"/>
                <a:gridCol w="936102"/>
              </a:tblGrid>
              <a:tr h="28803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"Эффективная власть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12 580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15 560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12 944</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6 784</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3 072</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15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"Информационное общество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1 902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2 026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2 738</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27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дорожного хозяйства и транспорта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38 094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88 733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95 214</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47 303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39 659</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411">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сельского хозяйства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1 600</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71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"Создание условий для эффективного управления муниципальными финансами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10 643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6 561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3 158</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2 437</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2 298</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899">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"Разработка и актуализация градостроительной документации Первомайского района Ярославской области</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1 576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"Патриотическое воспитание граждан Российской Федерации, проживающих на территории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5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"Молодежь"</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01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"Повышение эффективности использования муниципального имущества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5 168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13 593</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"Развитие субъектов малого и среднего предпринимательства  Первомайского муниципального района"</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"Формирование современной городской среды в Первомайском муниципальном районе"</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7 780</a:t>
                      </a:r>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"Газификация и модернизация жилищно-коммунального хозяйства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21 287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17 829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18 368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19000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56">
                <a:tc>
                  <a:txBody>
                    <a:bodyPr/>
                    <a:lstStyle/>
                    <a:p>
                      <a:pPr algn="r" fontAlgn="b"/>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ИТОГО</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627 495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645 772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641 323</a:t>
                      </a:r>
                      <a:endPar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439 738</a:t>
                      </a:r>
                      <a:endPar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379 488</a:t>
                      </a:r>
                      <a:endPar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187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67" y="116632"/>
            <a:ext cx="8928992" cy="648072"/>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образования 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p>
        </p:txBody>
      </p:sp>
      <p:sp>
        <p:nvSpPr>
          <p:cNvPr id="3" name="Прямоугольник 2"/>
          <p:cNvSpPr/>
          <p:nvPr/>
        </p:nvSpPr>
        <p:spPr>
          <a:xfrm>
            <a:off x="5694666" y="764704"/>
            <a:ext cx="3289207"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500" b="1" dirty="0">
                <a:solidFill>
                  <a:schemeClr val="tx1"/>
                </a:solidFill>
              </a:rPr>
              <a:t>Объем финансирования муниципальной программы </a:t>
            </a:r>
            <a:r>
              <a:rPr lang="ru-RU" sz="1500" b="1" dirty="0" smtClean="0">
                <a:solidFill>
                  <a:schemeClr val="tx1"/>
                </a:solidFill>
              </a:rPr>
              <a:t>на 2024 год составит  </a:t>
            </a:r>
            <a:r>
              <a:rPr lang="ru-RU" sz="1500" b="1" u="sng" dirty="0" smtClean="0">
                <a:solidFill>
                  <a:schemeClr val="tx1"/>
                </a:solidFill>
              </a:rPr>
              <a:t>313 108 </a:t>
            </a:r>
            <a:r>
              <a:rPr lang="ru-RU" sz="1500" b="1" u="sng" dirty="0" err="1" smtClean="0">
                <a:solidFill>
                  <a:schemeClr val="tx1"/>
                </a:solidFill>
              </a:rPr>
              <a:t>тыс.руб</a:t>
            </a:r>
            <a:r>
              <a:rPr lang="ru-RU" sz="1500" b="1" u="sng" dirty="0" smtClean="0">
                <a:solidFill>
                  <a:schemeClr val="tx1"/>
                </a:solidFill>
                <a:effectLst>
                  <a:outerShdw blurRad="38100" dist="38100" dir="2700000" algn="tl">
                    <a:srgbClr val="000000">
                      <a:alpha val="43137"/>
                    </a:srgbClr>
                  </a:outerShdw>
                </a:effectLst>
              </a:rPr>
              <a:t>;</a:t>
            </a:r>
          </a:p>
          <a:p>
            <a:pPr algn="ctr"/>
            <a:r>
              <a:rPr lang="ru-RU" sz="1500" b="1" dirty="0">
                <a:solidFill>
                  <a:schemeClr val="tx1"/>
                </a:solidFill>
              </a:rPr>
              <a:t>2025 – </a:t>
            </a:r>
            <a:r>
              <a:rPr lang="ru-RU" sz="1500" b="1" dirty="0" smtClean="0">
                <a:solidFill>
                  <a:schemeClr val="tx1"/>
                </a:solidFill>
              </a:rPr>
              <a:t>226 269 </a:t>
            </a:r>
            <a:r>
              <a:rPr lang="ru-RU" sz="1500" b="1" dirty="0" err="1">
                <a:solidFill>
                  <a:schemeClr val="tx1"/>
                </a:solidFill>
              </a:rPr>
              <a:t>тыс.руб</a:t>
            </a:r>
            <a:r>
              <a:rPr lang="ru-RU" sz="1500" b="1" dirty="0">
                <a:solidFill>
                  <a:schemeClr val="tx1"/>
                </a:solidFill>
              </a:rPr>
              <a:t>;</a:t>
            </a:r>
          </a:p>
          <a:p>
            <a:pPr algn="ctr"/>
            <a:r>
              <a:rPr lang="ru-RU" sz="1500" b="1" dirty="0" smtClean="0">
                <a:solidFill>
                  <a:schemeClr val="tx1"/>
                </a:solidFill>
              </a:rPr>
              <a:t>2026 – 195 377 </a:t>
            </a:r>
            <a:r>
              <a:rPr lang="ru-RU" sz="1500" b="1" dirty="0" err="1">
                <a:solidFill>
                  <a:schemeClr val="tx1"/>
                </a:solidFill>
              </a:rPr>
              <a:t>тыс.руб</a:t>
            </a:r>
            <a:r>
              <a:rPr lang="ru-RU" sz="1500" b="1" dirty="0">
                <a:solidFill>
                  <a:schemeClr val="tx1"/>
                </a:solidFill>
              </a:rPr>
              <a:t>.</a:t>
            </a:r>
          </a:p>
        </p:txBody>
      </p:sp>
      <p:sp>
        <p:nvSpPr>
          <p:cNvPr id="4" name="Шестиугольник 3"/>
          <p:cNvSpPr/>
          <p:nvPr/>
        </p:nvSpPr>
        <p:spPr>
          <a:xfrm>
            <a:off x="129028" y="770773"/>
            <a:ext cx="5400600" cy="885903"/>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p>
          <a:p>
            <a:pPr algn="just"/>
            <a:r>
              <a:rPr lang="ru-RU" sz="1200" b="1" dirty="0">
                <a:solidFill>
                  <a:schemeClr val="tx1"/>
                </a:solidFill>
              </a:rPr>
              <a:t>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a:t>
            </a:r>
          </a:p>
        </p:txBody>
      </p:sp>
      <p:sp>
        <p:nvSpPr>
          <p:cNvPr id="5" name="Прямоугольник 4"/>
          <p:cNvSpPr/>
          <p:nvPr/>
        </p:nvSpPr>
        <p:spPr>
          <a:xfrm>
            <a:off x="129028" y="1661208"/>
            <a:ext cx="5928765" cy="318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dirty="0" smtClean="0">
                <a:ln>
                  <a:solidFill>
                    <a:schemeClr val="tx2">
                      <a:lumMod val="60000"/>
                      <a:lumOff val="40000"/>
                    </a:schemeClr>
                  </a:solidFill>
                </a:ln>
                <a:solidFill>
                  <a:schemeClr val="tx1"/>
                </a:solidFill>
                <a:latin typeface="+mj-lt"/>
                <a:ea typeface="+mj-ea"/>
                <a:cs typeface="+mj-cs"/>
              </a:rPr>
              <a:t>Целевые показатели муниципальной программы:</a:t>
            </a:r>
            <a:endParaRPr lang="ru-RU" sz="1050" dirty="0">
              <a:ln>
                <a:solidFill>
                  <a:schemeClr val="tx2">
                    <a:lumMod val="60000"/>
                    <a:lumOff val="40000"/>
                  </a:schemeClr>
                </a:solidFill>
              </a:ln>
              <a:solidFill>
                <a:schemeClr val="tx1"/>
              </a:solidFill>
              <a:latin typeface="+mj-lt"/>
              <a:ea typeface="+mj-ea"/>
              <a:cs typeface="+mj-cs"/>
            </a:endParaRPr>
          </a:p>
          <a:p>
            <a:pPr algn="just"/>
            <a:r>
              <a:rPr lang="ru-RU" sz="1050" dirty="0">
                <a:solidFill>
                  <a:schemeClr val="tx1"/>
                </a:solidFill>
              </a:rPr>
              <a:t>- обеспечение 100-процентной доступности предоставления услуг в сфере образования;</a:t>
            </a:r>
          </a:p>
          <a:p>
            <a:pPr algn="just"/>
            <a:r>
              <a:rPr lang="ru-RU" sz="1050" dirty="0" smtClean="0">
                <a:solidFill>
                  <a:schemeClr val="tx1"/>
                </a:solidFill>
              </a:rPr>
              <a:t>- </a:t>
            </a:r>
            <a:r>
              <a:rPr lang="ru-RU" sz="1050" dirty="0">
                <a:solidFill>
                  <a:schemeClr val="tx1"/>
                </a:solidFill>
              </a:rPr>
              <a:t>увеличение количества родителей, удовлетворённых качеством полученного их детьми образования до 65%; </a:t>
            </a:r>
          </a:p>
          <a:p>
            <a:pPr algn="just"/>
            <a:r>
              <a:rPr lang="ru-RU" sz="1050" dirty="0" smtClean="0">
                <a:solidFill>
                  <a:schemeClr val="tx1"/>
                </a:solidFill>
              </a:rPr>
              <a:t>- обеспечение </a:t>
            </a:r>
            <a:r>
              <a:rPr lang="ru-RU" sz="1050" dirty="0">
                <a:solidFill>
                  <a:schemeClr val="tx1"/>
                </a:solidFill>
              </a:rPr>
              <a:t>повышения квалификации 40 процентов педагогических </a:t>
            </a:r>
            <a:r>
              <a:rPr lang="ru-RU" sz="1050" dirty="0" smtClean="0">
                <a:solidFill>
                  <a:schemeClr val="tx1"/>
                </a:solidFill>
              </a:rPr>
              <a:t>работников общеобразовательных </a:t>
            </a:r>
            <a:r>
              <a:rPr lang="ru-RU" sz="1050" dirty="0">
                <a:solidFill>
                  <a:schemeClr val="tx1"/>
                </a:solidFill>
              </a:rPr>
              <a:t>организаций, в том числе в центре непрерывного повышения профессионального мастерства</a:t>
            </a:r>
            <a:r>
              <a:rPr lang="ru-RU" sz="1050" dirty="0" smtClean="0">
                <a:solidFill>
                  <a:schemeClr val="tx1"/>
                </a:solidFill>
              </a:rPr>
              <a:t>;</a:t>
            </a:r>
          </a:p>
          <a:p>
            <a:pPr algn="just"/>
            <a:r>
              <a:rPr lang="ru-RU" sz="1050" dirty="0" smtClean="0">
                <a:solidFill>
                  <a:schemeClr val="tx1"/>
                </a:solidFill>
              </a:rPr>
              <a:t> </a:t>
            </a:r>
            <a:r>
              <a:rPr lang="ru-RU" sz="1050" dirty="0">
                <a:solidFill>
                  <a:schemeClr val="tx1"/>
                </a:solidFill>
              </a:rPr>
              <a:t>- доля детей в возрасте от 5 до 18 лет, получающих дополнительное образование с использованием сертификата дополнительного образования составляет 100%;</a:t>
            </a:r>
          </a:p>
          <a:p>
            <a:pPr algn="just"/>
            <a:r>
              <a:rPr lang="ru-RU" sz="1050" dirty="0">
                <a:solidFill>
                  <a:schemeClr val="tx1"/>
                </a:solidFill>
              </a:rPr>
              <a:t> </a:t>
            </a:r>
            <a:r>
              <a:rPr lang="ru-RU" sz="1050" dirty="0" smtClean="0">
                <a:solidFill>
                  <a:schemeClr val="tx1"/>
                </a:solidFill>
              </a:rPr>
              <a:t> </a:t>
            </a:r>
            <a:r>
              <a:rPr lang="ru-RU" sz="1050" dirty="0">
                <a:solidFill>
                  <a:schemeClr val="tx1"/>
                </a:solidFill>
              </a:rPr>
              <a:t>- 167  детей в возрасте от 5 до 18 лет, используют сертификаты дополнительного образования в статусе сертификатов персонифицированного финансирования;</a:t>
            </a:r>
          </a:p>
          <a:p>
            <a:pPr algn="just"/>
            <a:r>
              <a:rPr lang="ru-RU" sz="1050" dirty="0">
                <a:solidFill>
                  <a:schemeClr val="tx1"/>
                </a:solidFill>
              </a:rPr>
              <a:t> </a:t>
            </a:r>
            <a:r>
              <a:rPr lang="ru-RU" sz="1050" dirty="0" smtClean="0">
                <a:solidFill>
                  <a:schemeClr val="tx1"/>
                </a:solidFill>
              </a:rPr>
              <a:t>- </a:t>
            </a:r>
            <a:r>
              <a:rPr lang="ru-RU" sz="1050" dirty="0">
                <a:solidFill>
                  <a:schemeClr val="tx1"/>
                </a:solidFill>
              </a:rPr>
              <a:t>доля  обучающихся, получающих начальное общее образование в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муниципальных образовательных организациях составляет 100%;</a:t>
            </a:r>
          </a:p>
          <a:p>
            <a:pPr algn="just"/>
            <a:r>
              <a:rPr lang="ru-RU" sz="1050" dirty="0">
                <a:solidFill>
                  <a:schemeClr val="tx1"/>
                </a:solidFill>
              </a:rPr>
              <a:t>- 3 общеобразовательные организации, участвуют в областной подпрограмме «Развитие инициативного  бюджетирования»;</a:t>
            </a:r>
          </a:p>
          <a:p>
            <a:pPr algn="just"/>
            <a:r>
              <a:rPr lang="ru-RU" sz="1050" dirty="0">
                <a:solidFill>
                  <a:schemeClr val="tx1"/>
                </a:solidFill>
              </a:rPr>
              <a:t>- в 8 общеобразовательных организациях обеспечена деятельность советников директора по воспитанию и взаимодействию с детскими общественными объединениями.</a:t>
            </a:r>
          </a:p>
        </p:txBody>
      </p:sp>
      <p:pic>
        <p:nvPicPr>
          <p:cNvPr id="1027" name="Picture 3" descr="C:\Доронина\бюджет для граждан\фото\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56740"/>
            <a:ext cx="2736304" cy="17891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Доронина\бюджет для граждан\2022-2024\070921-perv-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56740"/>
            <a:ext cx="3024336" cy="1789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казначейство\Downloads\zTqSUr0WuY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1" y="2119769"/>
            <a:ext cx="2611672" cy="2245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IRU\Desktop\ДЕВ\Бюджет для граждан\2024-2026\NMFjSDQa9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717033"/>
            <a:ext cx="2611672" cy="302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70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3"/>
            <a:ext cx="8784976" cy="648072"/>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«Социальная поддержка населения Первомайского муниципального района </a:t>
            </a:r>
            <a:r>
              <a:rPr lang="ru-RU" sz="2000" dirty="0">
                <a:ln>
                  <a:solidFill>
                    <a:schemeClr val="tx2">
                      <a:lumMod val="60000"/>
                      <a:lumOff val="40000"/>
                    </a:schemeClr>
                  </a:solidFill>
                </a:ln>
                <a:solidFill>
                  <a:srgbClr val="7030A0"/>
                </a:solidFill>
              </a:rPr>
              <a:t>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3" name="Шестиугольник 2"/>
          <p:cNvSpPr/>
          <p:nvPr/>
        </p:nvSpPr>
        <p:spPr>
          <a:xfrm>
            <a:off x="107504" y="886912"/>
            <a:ext cx="5184576" cy="1646992"/>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p>
          <a:p>
            <a:pPr marL="285750" indent="-285750">
              <a:buFont typeface="Wingdings" panose="05000000000000000000" pitchFamily="2" charset="2"/>
              <a:buChar char="ü"/>
            </a:pPr>
            <a:r>
              <a:rPr lang="ru-RU" sz="1400" b="1" dirty="0"/>
              <a:t>содействие в обеспечении устойчивого роста уровня и качества жизни населения </a:t>
            </a:r>
            <a:r>
              <a:rPr lang="ru-RU" sz="1400" b="1" dirty="0" smtClean="0"/>
              <a:t>района;</a:t>
            </a:r>
          </a:p>
          <a:p>
            <a:pPr marL="285750" indent="-285750">
              <a:buFont typeface="Wingdings" panose="05000000000000000000" pitchFamily="2" charset="2"/>
              <a:buChar char="ü"/>
            </a:pPr>
            <a:r>
              <a:rPr lang="ru-RU" sz="1400" b="1" dirty="0" smtClean="0"/>
              <a:t>внимание </a:t>
            </a:r>
            <a:r>
              <a:rPr lang="ru-RU" sz="1400" b="1" dirty="0"/>
              <a:t>и забота о пожилых гражданах, людях с ограниченными </a:t>
            </a:r>
            <a:r>
              <a:rPr lang="ru-RU" sz="1400" b="1" dirty="0" smtClean="0"/>
              <a:t>возможностями;</a:t>
            </a:r>
          </a:p>
          <a:p>
            <a:pPr marL="285750" indent="-285750">
              <a:buFont typeface="Wingdings" panose="05000000000000000000" pitchFamily="2" charset="2"/>
              <a:buChar char="ü"/>
            </a:pPr>
            <a:r>
              <a:rPr lang="ru-RU" sz="1400" b="1" dirty="0" smtClean="0"/>
              <a:t>защита </a:t>
            </a:r>
            <a:r>
              <a:rPr lang="ru-RU" sz="1400" b="1" dirty="0"/>
              <a:t>прав и интересов работающего населения.</a:t>
            </a:r>
          </a:p>
        </p:txBody>
      </p:sp>
      <p:sp>
        <p:nvSpPr>
          <p:cNvPr id="4" name="Прямоугольник 3"/>
          <p:cNvSpPr/>
          <p:nvPr/>
        </p:nvSpPr>
        <p:spPr>
          <a:xfrm>
            <a:off x="3490447" y="2708920"/>
            <a:ext cx="5400600"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tx1"/>
                </a:solidFill>
              </a:rPr>
              <a:t>    В  </a:t>
            </a:r>
            <a:r>
              <a:rPr lang="ru-RU" sz="1300" dirty="0">
                <a:solidFill>
                  <a:schemeClr val="tx1"/>
                </a:solidFill>
              </a:rPr>
              <a:t>состав муниципальной  программы на </a:t>
            </a:r>
            <a:r>
              <a:rPr lang="ru-RU" sz="1300" dirty="0" smtClean="0">
                <a:solidFill>
                  <a:schemeClr val="tx1"/>
                </a:solidFill>
              </a:rPr>
              <a:t>2024 </a:t>
            </a:r>
            <a:r>
              <a:rPr lang="ru-RU" sz="1300" dirty="0">
                <a:solidFill>
                  <a:schemeClr val="tx1"/>
                </a:solidFill>
              </a:rPr>
              <a:t>год и плановый период </a:t>
            </a:r>
            <a:r>
              <a:rPr lang="ru-RU" sz="1300" dirty="0" smtClean="0">
                <a:solidFill>
                  <a:schemeClr val="tx1"/>
                </a:solidFill>
              </a:rPr>
              <a:t>2024-2026 </a:t>
            </a:r>
            <a:r>
              <a:rPr lang="ru-RU" sz="1300" dirty="0">
                <a:solidFill>
                  <a:schemeClr val="tx1"/>
                </a:solidFill>
              </a:rPr>
              <a:t>годов входят следующие </a:t>
            </a:r>
            <a:r>
              <a:rPr lang="ru-RU" sz="1300" dirty="0" smtClean="0">
                <a:solidFill>
                  <a:schemeClr val="tx1"/>
                </a:solidFill>
              </a:rPr>
              <a:t>подпрограммы: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«Обеспечение функционирования  отдела труда и социальной поддержки населения администрации Первомайского муниципального района» на 2024-2026 </a:t>
            </a:r>
            <a:r>
              <a:rPr lang="ru-RU" sz="1300" dirty="0" smtClean="0">
                <a:solidFill>
                  <a:schemeClr val="tx1"/>
                </a:solidFill>
              </a:rPr>
              <a:t>годы;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«Поддержка социально ориентированных некоммерческих организаций Первомайского муниципального района» на 2024-2026 </a:t>
            </a:r>
            <a:r>
              <a:rPr lang="ru-RU" sz="1300" dirty="0" smtClean="0">
                <a:solidFill>
                  <a:schemeClr val="tx1"/>
                </a:solidFill>
              </a:rPr>
              <a:t>годы;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«Улучшение условий и охраны труда по Первомайскому муниципальному району» на 2024-2026 </a:t>
            </a:r>
            <a:r>
              <a:rPr lang="ru-RU" sz="1300" dirty="0" smtClean="0">
                <a:solidFill>
                  <a:schemeClr val="tx1"/>
                </a:solidFill>
              </a:rPr>
              <a:t>годы.</a:t>
            </a:r>
          </a:p>
          <a:p>
            <a:pPr indent="361950" algn="just"/>
            <a:r>
              <a:rPr lang="ru-RU" sz="1300" dirty="0" smtClean="0">
                <a:solidFill>
                  <a:schemeClr val="tx1"/>
                </a:solidFill>
              </a:rPr>
              <a:t>Реализация </a:t>
            </a:r>
            <a:r>
              <a:rPr lang="ru-RU" sz="1300" dirty="0">
                <a:solidFill>
                  <a:schemeClr val="tx1"/>
                </a:solidFill>
              </a:rPr>
              <a:t>программы позволит решать проблемы незащищенных категорий населения на основе системных мероприятий, направленных на улучшение социально-экономического положения населения, нуждающегося в социальной </a:t>
            </a:r>
            <a:r>
              <a:rPr lang="ru-RU" sz="1300" dirty="0" smtClean="0">
                <a:solidFill>
                  <a:schemeClr val="tx1"/>
                </a:solidFill>
              </a:rPr>
              <a:t>поддержке; повышения </a:t>
            </a:r>
            <a:r>
              <a:rPr lang="ru-RU" sz="1300" dirty="0">
                <a:solidFill>
                  <a:schemeClr val="tx1"/>
                </a:solidFill>
              </a:rPr>
              <a:t>качества и расширение объема услуг, предоставляемых </a:t>
            </a:r>
            <a:r>
              <a:rPr lang="ru-RU" sz="1300" dirty="0" smtClean="0">
                <a:solidFill>
                  <a:schemeClr val="tx1"/>
                </a:solidFill>
              </a:rPr>
              <a:t>населению; улучшения </a:t>
            </a:r>
            <a:r>
              <a:rPr lang="ru-RU" sz="1300" dirty="0">
                <a:solidFill>
                  <a:schemeClr val="tx1"/>
                </a:solidFill>
              </a:rPr>
              <a:t>организации социальной помощи незащищенным категориям населения </a:t>
            </a:r>
            <a:r>
              <a:rPr lang="ru-RU" sz="1300" dirty="0" smtClean="0">
                <a:solidFill>
                  <a:schemeClr val="tx1"/>
                </a:solidFill>
              </a:rPr>
              <a:t>района; увеличения </a:t>
            </a:r>
            <a:r>
              <a:rPr lang="ru-RU" sz="1300" dirty="0">
                <a:solidFill>
                  <a:schemeClr val="tx1"/>
                </a:solidFill>
              </a:rPr>
              <a:t>численности участников социально-значимых мероприятий и их самореализации в социальной жизни района, а так же </a:t>
            </a:r>
            <a:r>
              <a:rPr lang="ru-RU" sz="1300" dirty="0" smtClean="0">
                <a:solidFill>
                  <a:schemeClr val="tx1"/>
                </a:solidFill>
              </a:rPr>
              <a:t>улучшения </a:t>
            </a:r>
            <a:r>
              <a:rPr lang="ru-RU" sz="1300" dirty="0">
                <a:solidFill>
                  <a:schemeClr val="tx1"/>
                </a:solidFill>
              </a:rPr>
              <a:t>ситуации условий и охраны труда в районе.</a:t>
            </a:r>
          </a:p>
          <a:p>
            <a:pPr algn="just"/>
            <a:endParaRPr lang="ru-RU" sz="1300" dirty="0">
              <a:solidFill>
                <a:schemeClr val="tx1"/>
              </a:solidFill>
            </a:endParaRPr>
          </a:p>
        </p:txBody>
      </p:sp>
      <p:sp>
        <p:nvSpPr>
          <p:cNvPr id="5" name="Прямоугольник 4"/>
          <p:cNvSpPr/>
          <p:nvPr/>
        </p:nvSpPr>
        <p:spPr>
          <a:xfrm>
            <a:off x="5436096" y="936722"/>
            <a:ext cx="36004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82 023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solidFill>
                  <a:schemeClr val="tx1"/>
                </a:solidFill>
              </a:rPr>
              <a:t>2025 – </a:t>
            </a:r>
            <a:r>
              <a:rPr lang="ru-RU" sz="1600" b="1" dirty="0" smtClean="0">
                <a:solidFill>
                  <a:schemeClr val="tx1"/>
                </a:solidFill>
              </a:rPr>
              <a:t>83 190 </a:t>
            </a:r>
            <a:r>
              <a:rPr lang="ru-RU" sz="1600" b="1" dirty="0" err="1">
                <a:solidFill>
                  <a:schemeClr val="tx1"/>
                </a:solidFill>
              </a:rPr>
              <a:t>тыс.руб</a:t>
            </a:r>
            <a:r>
              <a:rPr lang="ru-RU" sz="1600" b="1" dirty="0">
                <a:solidFill>
                  <a:schemeClr val="tx1"/>
                </a:solidFill>
              </a:rPr>
              <a:t>;</a:t>
            </a:r>
          </a:p>
          <a:p>
            <a:pPr algn="ctr"/>
            <a:r>
              <a:rPr lang="ru-RU" sz="1600" b="1" dirty="0">
                <a:solidFill>
                  <a:schemeClr val="tx1"/>
                </a:solidFill>
              </a:rPr>
              <a:t>2026 – </a:t>
            </a:r>
            <a:r>
              <a:rPr lang="ru-RU" sz="1600" b="1" dirty="0" smtClean="0">
                <a:solidFill>
                  <a:schemeClr val="tx1"/>
                </a:solidFill>
              </a:rPr>
              <a:t>83 227 </a:t>
            </a:r>
            <a:r>
              <a:rPr lang="ru-RU" sz="1600" b="1" dirty="0" err="1">
                <a:solidFill>
                  <a:schemeClr val="tx1"/>
                </a:solidFill>
              </a:rPr>
              <a:t>тыс.руб</a:t>
            </a:r>
            <a:r>
              <a:rPr lang="ru-RU" sz="1600" b="1" dirty="0">
                <a:solidFill>
                  <a:schemeClr val="tx1"/>
                </a:solidFill>
              </a:rPr>
              <a:t>.</a:t>
            </a:r>
          </a:p>
        </p:txBody>
      </p:sp>
      <p:pic>
        <p:nvPicPr>
          <p:cNvPr id="1026" name="Picture 2" descr="C:\Доронина\бюджет для граждан\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73" y="2924944"/>
            <a:ext cx="3240360" cy="2559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 y="5501140"/>
            <a:ext cx="3261166" cy="107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87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795" y="44624"/>
            <a:ext cx="4254298" cy="1508105"/>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«Комплексные </a:t>
            </a:r>
            <a:r>
              <a:rPr lang="ru-RU" sz="1600" dirty="0">
                <a:ln>
                  <a:solidFill>
                    <a:schemeClr val="tx2">
                      <a:lumMod val="60000"/>
                      <a:lumOff val="40000"/>
                    </a:schemeClr>
                  </a:solidFill>
                </a:ln>
                <a:solidFill>
                  <a:srgbClr val="7030A0"/>
                </a:solidFill>
                <a:latin typeface="+mj-lt"/>
                <a:ea typeface="+mj-ea"/>
                <a:cs typeface="+mj-cs"/>
              </a:rPr>
              <a:t>меры по организации </a:t>
            </a:r>
            <a:r>
              <a:rPr lang="ru-RU" sz="1600" dirty="0" smtClean="0">
                <a:ln>
                  <a:solidFill>
                    <a:schemeClr val="tx2">
                      <a:lumMod val="60000"/>
                      <a:lumOff val="40000"/>
                    </a:schemeClr>
                  </a:solidFill>
                </a:ln>
                <a:solidFill>
                  <a:srgbClr val="7030A0"/>
                </a:solidFill>
                <a:latin typeface="+mj-lt"/>
                <a:ea typeface="+mj-ea"/>
                <a:cs typeface="+mj-cs"/>
              </a:rPr>
              <a:t>отдыха и </a:t>
            </a:r>
            <a:r>
              <a:rPr lang="ru-RU" sz="1600" dirty="0">
                <a:ln>
                  <a:solidFill>
                    <a:schemeClr val="tx2">
                      <a:lumMod val="60000"/>
                      <a:lumOff val="40000"/>
                    </a:schemeClr>
                  </a:solidFill>
                </a:ln>
                <a:solidFill>
                  <a:srgbClr val="7030A0"/>
                </a:solidFill>
                <a:latin typeface="+mj-lt"/>
                <a:ea typeface="+mj-ea"/>
                <a:cs typeface="+mj-cs"/>
              </a:rPr>
              <a:t>оздоровления </a:t>
            </a:r>
            <a:r>
              <a:rPr lang="ru-RU" sz="1600" dirty="0" smtClean="0">
                <a:ln>
                  <a:solidFill>
                    <a:schemeClr val="tx2">
                      <a:lumMod val="60000"/>
                      <a:lumOff val="40000"/>
                    </a:schemeClr>
                  </a:solidFill>
                </a:ln>
                <a:solidFill>
                  <a:srgbClr val="7030A0"/>
                </a:solidFill>
                <a:latin typeface="+mj-lt"/>
                <a:ea typeface="+mj-ea"/>
                <a:cs typeface="+mj-cs"/>
              </a:rPr>
              <a:t>детей </a:t>
            </a:r>
            <a:r>
              <a:rPr lang="ru-RU" sz="1600" dirty="0">
                <a:ln>
                  <a:solidFill>
                    <a:schemeClr val="tx2">
                      <a:lumMod val="60000"/>
                      <a:lumOff val="40000"/>
                    </a:schemeClr>
                  </a:solidFill>
                </a:ln>
                <a:solidFill>
                  <a:srgbClr val="7030A0"/>
                </a:solidFill>
                <a:latin typeface="+mj-lt"/>
                <a:ea typeface="+mj-ea"/>
                <a:cs typeface="+mj-cs"/>
              </a:rPr>
              <a:t>Первомайского района"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r>
              <a:rPr lang="ru-RU" sz="16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u="sng" dirty="0" smtClean="0"/>
              <a:t>2024 </a:t>
            </a:r>
            <a:r>
              <a:rPr lang="ru-RU" sz="1400" b="1" u="sng" dirty="0"/>
              <a:t>г. </a:t>
            </a:r>
            <a:r>
              <a:rPr lang="ru-RU" sz="1400" b="1" u="sng" dirty="0" smtClean="0"/>
              <a:t>2611  </a:t>
            </a:r>
            <a:r>
              <a:rPr lang="ru-RU" sz="1400" b="1" u="sng" dirty="0" err="1" smtClean="0"/>
              <a:t>тыс.руб</a:t>
            </a:r>
            <a:endParaRPr lang="ru-RU" sz="1400" b="1" u="sng" dirty="0" smtClean="0"/>
          </a:p>
          <a:p>
            <a:pPr algn="ctr"/>
            <a:r>
              <a:rPr lang="ru-RU" sz="1400" b="1" dirty="0"/>
              <a:t>на </a:t>
            </a:r>
            <a:r>
              <a:rPr lang="ru-RU" sz="1400" b="1" dirty="0" smtClean="0"/>
              <a:t>2025 </a:t>
            </a:r>
            <a:r>
              <a:rPr lang="ru-RU" sz="1400" b="1" dirty="0"/>
              <a:t>г. 2611  </a:t>
            </a:r>
            <a:r>
              <a:rPr lang="ru-RU" sz="1400" b="1" dirty="0" err="1" smtClean="0"/>
              <a:t>тыс.руб</a:t>
            </a:r>
            <a:r>
              <a:rPr lang="ru-RU" sz="1400" b="1" dirty="0"/>
              <a:t> на </a:t>
            </a:r>
            <a:r>
              <a:rPr lang="ru-RU" sz="1400" b="1" dirty="0" smtClean="0"/>
              <a:t>2026 </a:t>
            </a:r>
            <a:r>
              <a:rPr lang="ru-RU" sz="1400" b="1" dirty="0"/>
              <a:t>г. 2611  </a:t>
            </a:r>
            <a:r>
              <a:rPr lang="ru-RU" sz="1400" b="1" dirty="0" err="1"/>
              <a:t>тыс.руб</a:t>
            </a:r>
            <a:r>
              <a:rPr lang="ru-RU" sz="1400" b="1" dirty="0" smtClean="0"/>
              <a:t>)</a:t>
            </a:r>
            <a:endParaRPr lang="ru-RU" sz="1400" dirty="0"/>
          </a:p>
        </p:txBody>
      </p:sp>
      <p:sp>
        <p:nvSpPr>
          <p:cNvPr id="4" name="Овал 3"/>
          <p:cNvSpPr/>
          <p:nvPr/>
        </p:nvSpPr>
        <p:spPr>
          <a:xfrm>
            <a:off x="5769260" y="1017896"/>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TextBox 4"/>
          <p:cNvSpPr txBox="1"/>
          <p:nvPr/>
        </p:nvSpPr>
        <p:spPr>
          <a:xfrm>
            <a:off x="109454" y="1983971"/>
            <a:ext cx="4176464" cy="461665"/>
          </a:xfrm>
          <a:prstGeom prst="rect">
            <a:avLst/>
          </a:prstGeom>
          <a:solidFill>
            <a:schemeClr val="accent6">
              <a:lumMod val="20000"/>
              <a:lumOff val="80000"/>
            </a:schemeClr>
          </a:solidFill>
        </p:spPr>
        <p:txBody>
          <a:bodyPr wrap="square" rtlCol="0">
            <a:spAutoFit/>
          </a:bodyPr>
          <a:lstStyle/>
          <a:p>
            <a:pPr algn="ctr"/>
            <a:r>
              <a:rPr lang="ru-RU" sz="1200" dirty="0" smtClean="0"/>
              <a:t>обеспечение </a:t>
            </a:r>
            <a:r>
              <a:rPr lang="ru-RU" sz="1200" dirty="0"/>
              <a:t>отдыха и оздоровления  детей, проживающих на территории Первомайского   </a:t>
            </a:r>
            <a:r>
              <a:rPr lang="ru-RU" sz="1200" dirty="0" smtClean="0"/>
              <a:t>района.</a:t>
            </a:r>
            <a:endParaRPr lang="ru-RU" sz="1200" dirty="0"/>
          </a:p>
        </p:txBody>
      </p:sp>
      <p:sp>
        <p:nvSpPr>
          <p:cNvPr id="7" name="Прямоугольник 6"/>
          <p:cNvSpPr/>
          <p:nvPr/>
        </p:nvSpPr>
        <p:spPr>
          <a:xfrm>
            <a:off x="100801" y="2564904"/>
            <a:ext cx="4193770" cy="2308324"/>
          </a:xfrm>
          <a:prstGeom prst="rect">
            <a:avLst/>
          </a:prstGeom>
          <a:solidFill>
            <a:schemeClr val="accent1">
              <a:lumMod val="20000"/>
              <a:lumOff val="80000"/>
            </a:schemeClr>
          </a:solidFill>
        </p:spPr>
        <p:txBody>
          <a:bodyPr wrap="square">
            <a:spAutoFit/>
          </a:bodyPr>
          <a:lstStyle/>
          <a:p>
            <a:r>
              <a:rPr lang="ru-RU" sz="1200" dirty="0"/>
              <a:t>-доля детей школьного возраста, отдохнувших в лагерях с дневной формой пребывания детей </a:t>
            </a:r>
          </a:p>
          <a:p>
            <a:r>
              <a:rPr lang="ru-RU" sz="1200" dirty="0"/>
              <a:t>- не менее 60% от общего числа обучающихся школ муниципального района;</a:t>
            </a:r>
          </a:p>
          <a:p>
            <a:r>
              <a:rPr lang="ru-RU" sz="1200" dirty="0"/>
              <a:t>-доля детей школьного возраста, отдохнувших в загородных организациях отдыха детей и их оздоровления, расположенных на территории Ярославской области - не менее 9% от общего числа обучающихся школ муниципального района,</a:t>
            </a:r>
          </a:p>
          <a:p>
            <a:r>
              <a:rPr lang="ru-RU" sz="1200" dirty="0"/>
              <a:t>- доля оздоровленных детей, находящихся в трудной жизненной ситуации, в общем количестве отдохнувших детей - не менее 80%</a:t>
            </a:r>
          </a:p>
        </p:txBody>
      </p:sp>
      <p:sp>
        <p:nvSpPr>
          <p:cNvPr id="9" name="Овал 8"/>
          <p:cNvSpPr/>
          <p:nvPr/>
        </p:nvSpPr>
        <p:spPr>
          <a:xfrm>
            <a:off x="1293621" y="1552831"/>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pic>
        <p:nvPicPr>
          <p:cNvPr id="1026" name="Picture 2" descr="C:\Доронина\бюджет для граждан\фото\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002754"/>
            <a:ext cx="3240361" cy="172819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625752" y="116632"/>
            <a:ext cx="4266728" cy="861774"/>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chemeClr val="tx2">
                    <a:lumMod val="60000"/>
                    <a:lumOff val="40000"/>
                  </a:schemeClr>
                </a:solidFill>
                <a:latin typeface="+mj-lt"/>
                <a:ea typeface="+mj-ea"/>
                <a:cs typeface="+mj-cs"/>
              </a:rPr>
              <a:t>Муниципальная программа «Семья и дети" </a:t>
            </a:r>
            <a:r>
              <a:rPr lang="ru-RU" dirty="0">
                <a:ln>
                  <a:solidFill>
                    <a:schemeClr val="tx2">
                      <a:lumMod val="60000"/>
                      <a:lumOff val="40000"/>
                    </a:schemeClr>
                  </a:solidFill>
                </a:ln>
                <a:solidFill>
                  <a:schemeClr val="tx2">
                    <a:lumMod val="60000"/>
                    <a:lumOff val="40000"/>
                  </a:schemeClr>
                </a:solidFill>
                <a:latin typeface="+mj-lt"/>
                <a:ea typeface="+mj-ea"/>
                <a:cs typeface="+mj-cs"/>
              </a:rPr>
              <a:t>на </a:t>
            </a:r>
            <a:r>
              <a:rPr lang="ru-RU" dirty="0" smtClean="0">
                <a:ln>
                  <a:solidFill>
                    <a:schemeClr val="tx2">
                      <a:lumMod val="60000"/>
                      <a:lumOff val="40000"/>
                    </a:schemeClr>
                  </a:solidFill>
                </a:ln>
                <a:solidFill>
                  <a:schemeClr val="tx2">
                    <a:lumMod val="60000"/>
                    <a:lumOff val="40000"/>
                  </a:schemeClr>
                </a:solidFill>
                <a:latin typeface="+mj-lt"/>
                <a:ea typeface="+mj-ea"/>
                <a:cs typeface="+mj-cs"/>
              </a:rPr>
              <a:t>2022-2024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188 </a:t>
            </a:r>
            <a:r>
              <a:rPr lang="ru-RU" sz="1400" b="1" u="sng" dirty="0" err="1"/>
              <a:t>тыс.руб</a:t>
            </a:r>
            <a:r>
              <a:rPr lang="ru-RU" sz="1400" b="1" dirty="0" smtClean="0"/>
              <a:t>)</a:t>
            </a:r>
            <a:endParaRPr lang="ru-RU" sz="1400" dirty="0"/>
          </a:p>
        </p:txBody>
      </p:sp>
      <p:sp>
        <p:nvSpPr>
          <p:cNvPr id="14" name="Прямоугольник 13"/>
          <p:cNvSpPr/>
          <p:nvPr/>
        </p:nvSpPr>
        <p:spPr>
          <a:xfrm>
            <a:off x="4499992" y="1414586"/>
            <a:ext cx="4464496" cy="1600438"/>
          </a:xfrm>
          <a:prstGeom prst="rect">
            <a:avLst/>
          </a:prstGeom>
          <a:solidFill>
            <a:schemeClr val="accent6">
              <a:lumMod val="20000"/>
              <a:lumOff val="80000"/>
            </a:schemeClr>
          </a:solidFill>
        </p:spPr>
        <p:txBody>
          <a:bodyPr wrap="square">
            <a:spAutoFit/>
          </a:bodyPr>
          <a:lstStyle/>
          <a:p>
            <a:pPr marL="285750" indent="-285750">
              <a:buFont typeface="Wingdings" panose="05000000000000000000" pitchFamily="2" charset="2"/>
              <a:buChar char="ü"/>
            </a:pPr>
            <a:r>
              <a:rPr lang="ru-RU" sz="1400" dirty="0"/>
              <a:t>улучшение качества жизни семей с  несовершеннолетними </a:t>
            </a:r>
            <a:r>
              <a:rPr lang="ru-RU" sz="1400" dirty="0" smtClean="0"/>
              <a:t>детьми;</a:t>
            </a:r>
          </a:p>
          <a:p>
            <a:pPr marL="285750" indent="-285750">
              <a:buFont typeface="Wingdings" panose="05000000000000000000" pitchFamily="2" charset="2"/>
              <a:buChar char="ü"/>
            </a:pPr>
            <a:r>
              <a:rPr lang="ru-RU" sz="1400" dirty="0" smtClean="0"/>
              <a:t>создание </a:t>
            </a:r>
            <a:r>
              <a:rPr lang="ru-RU" sz="1400" dirty="0"/>
              <a:t>благоприятных условий для комплексного развития и жизнедеятельности детей, детей- </a:t>
            </a:r>
            <a:r>
              <a:rPr lang="ru-RU" sz="1400" dirty="0" smtClean="0"/>
              <a:t>инвалидов;</a:t>
            </a:r>
          </a:p>
          <a:p>
            <a:pPr marL="285750" indent="-285750">
              <a:buFont typeface="Wingdings" panose="05000000000000000000" pitchFamily="2" charset="2"/>
              <a:buChar char="ü"/>
            </a:pPr>
            <a:r>
              <a:rPr lang="ru-RU" sz="1400" dirty="0" smtClean="0"/>
              <a:t>развитие </a:t>
            </a:r>
            <a:r>
              <a:rPr lang="ru-RU" sz="1400" dirty="0"/>
              <a:t>семейных форм устройства детей – сирот и детей, оставшихся без попечения родителей.</a:t>
            </a:r>
          </a:p>
        </p:txBody>
      </p:sp>
      <p:sp>
        <p:nvSpPr>
          <p:cNvPr id="15" name="Прямоугольник 14"/>
          <p:cNvSpPr/>
          <p:nvPr/>
        </p:nvSpPr>
        <p:spPr>
          <a:xfrm>
            <a:off x="4499992" y="3281259"/>
            <a:ext cx="4461738" cy="1600438"/>
          </a:xfrm>
          <a:prstGeom prst="rect">
            <a:avLst/>
          </a:prstGeom>
          <a:solidFill>
            <a:schemeClr val="accent1">
              <a:lumMod val="20000"/>
              <a:lumOff val="80000"/>
            </a:schemeClr>
          </a:solidFill>
        </p:spPr>
        <p:txBody>
          <a:bodyPr wrap="square">
            <a:spAutoFit/>
          </a:bodyPr>
          <a:lstStyle/>
          <a:p>
            <a:r>
              <a:rPr lang="ru-RU" sz="1400" dirty="0" smtClean="0"/>
              <a:t>       </a:t>
            </a:r>
            <a:r>
              <a:rPr lang="ru-RU" sz="1400" dirty="0"/>
              <a:t>- увеличить долю детей-сирот и детей, оставшихся без попечения родителей, переданных на воспитание в семьи граждан, в общем числе детей, оставшихся без попечения родителей на 30%</a:t>
            </a:r>
          </a:p>
          <a:p>
            <a:r>
              <a:rPr lang="ru-RU" sz="1400" dirty="0"/>
              <a:t>      - увеличить количество семей, взявших на воспитание детей-сирот и детей, оставшихся без попечения родителей на 20%</a:t>
            </a:r>
          </a:p>
        </p:txBody>
      </p:sp>
      <p:pic>
        <p:nvPicPr>
          <p:cNvPr id="16" name="Picture 2" descr="C:\Доронина\бюджет для граждан\фото\6be72307b4fb351416e22ea2c7ab4611-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782" y="5036555"/>
            <a:ext cx="2543148"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6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788024" y="52649"/>
            <a:ext cx="4283968" cy="1354217"/>
          </a:xfrm>
          <a:prstGeom prst="rect">
            <a:avLst/>
          </a:prstGeom>
          <a:solidFill>
            <a:schemeClr val="bg1"/>
          </a:solidFill>
        </p:spPr>
        <p:txBody>
          <a:bodyPr wrap="square">
            <a:spAutoFit/>
          </a:bodyPr>
          <a:lstStyle/>
          <a:p>
            <a:pPr algn="ctr"/>
            <a:r>
              <a:rPr lang="ru-RU" sz="1700" dirty="0" smtClean="0">
                <a:ln>
                  <a:solidFill>
                    <a:schemeClr val="tx2">
                      <a:lumMod val="60000"/>
                      <a:lumOff val="40000"/>
                    </a:schemeClr>
                  </a:solidFill>
                </a:ln>
                <a:solidFill>
                  <a:schemeClr val="tx2">
                    <a:lumMod val="60000"/>
                    <a:lumOff val="40000"/>
                  </a:schemeClr>
                </a:solidFill>
              </a:rPr>
              <a:t>Муниципальная программа </a:t>
            </a:r>
            <a:r>
              <a:rPr lang="ru-RU" sz="1700" dirty="0">
                <a:ln>
                  <a:solidFill>
                    <a:schemeClr val="tx2">
                      <a:lumMod val="60000"/>
                      <a:lumOff val="40000"/>
                    </a:schemeClr>
                  </a:solidFill>
                </a:ln>
                <a:solidFill>
                  <a:schemeClr val="tx2">
                    <a:lumMod val="60000"/>
                    <a:lumOff val="40000"/>
                  </a:schemeClr>
                </a:solidFill>
              </a:rPr>
              <a:t>«Защита населения и территории Первомайского муниципального района от чрезвычайных ситуаций" на </a:t>
            </a:r>
            <a:r>
              <a:rPr lang="ru-RU" sz="1700" dirty="0" smtClean="0">
                <a:ln>
                  <a:solidFill>
                    <a:schemeClr val="tx2">
                      <a:lumMod val="60000"/>
                      <a:lumOff val="40000"/>
                    </a:schemeClr>
                  </a:solidFill>
                </a:ln>
                <a:solidFill>
                  <a:schemeClr val="tx2">
                    <a:lumMod val="60000"/>
                    <a:lumOff val="40000"/>
                  </a:schemeClr>
                </a:solidFill>
              </a:rPr>
              <a:t>2022-2024 </a:t>
            </a:r>
            <a:r>
              <a:rPr lang="ru-RU" sz="1700" dirty="0">
                <a:ln>
                  <a:solidFill>
                    <a:schemeClr val="tx2">
                      <a:lumMod val="60000"/>
                      <a:lumOff val="40000"/>
                    </a:schemeClr>
                  </a:solidFill>
                </a:ln>
                <a:solidFill>
                  <a:schemeClr val="tx2">
                    <a:lumMod val="60000"/>
                    <a:lumOff val="40000"/>
                  </a:schemeClr>
                </a:solidFill>
              </a:rPr>
              <a:t>годы»</a:t>
            </a:r>
          </a:p>
          <a:p>
            <a:pPr algn="ctr"/>
            <a:r>
              <a:rPr lang="ru-RU" sz="1400" b="1" dirty="0"/>
              <a:t>(объем финансирования на </a:t>
            </a:r>
            <a:r>
              <a:rPr lang="ru-RU" sz="1400" b="1" dirty="0" smtClean="0"/>
              <a:t>2024 </a:t>
            </a:r>
            <a:r>
              <a:rPr lang="ru-RU" sz="1400" b="1" dirty="0"/>
              <a:t>г. </a:t>
            </a:r>
            <a:r>
              <a:rPr lang="ru-RU" sz="1400" b="1" u="sng" dirty="0" smtClean="0"/>
              <a:t>190 </a:t>
            </a:r>
            <a:r>
              <a:rPr lang="ru-RU" sz="1400" b="1" u="sng" dirty="0" err="1"/>
              <a:t>тыс.руб</a:t>
            </a:r>
            <a:r>
              <a:rPr lang="ru-RU" sz="1400" b="1" dirty="0"/>
              <a:t>)</a:t>
            </a:r>
            <a:endParaRPr lang="ru-RU" sz="1400" dirty="0"/>
          </a:p>
        </p:txBody>
      </p:sp>
      <p:sp>
        <p:nvSpPr>
          <p:cNvPr id="9" name="Овал 8"/>
          <p:cNvSpPr/>
          <p:nvPr/>
        </p:nvSpPr>
        <p:spPr>
          <a:xfrm>
            <a:off x="6065912" y="1461129"/>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8" name="Прямоугольник 7"/>
          <p:cNvSpPr/>
          <p:nvPr/>
        </p:nvSpPr>
        <p:spPr>
          <a:xfrm>
            <a:off x="4716016" y="1855856"/>
            <a:ext cx="4355975" cy="1200329"/>
          </a:xfrm>
          <a:prstGeom prst="rect">
            <a:avLst/>
          </a:prstGeom>
          <a:solidFill>
            <a:schemeClr val="accent6">
              <a:lumMod val="20000"/>
              <a:lumOff val="80000"/>
            </a:schemeClr>
          </a:solidFill>
        </p:spPr>
        <p:txBody>
          <a:bodyPr wrap="square">
            <a:spAutoFit/>
          </a:bodyPr>
          <a:lstStyle/>
          <a:p>
            <a:pPr algn="ctr"/>
            <a:r>
              <a:rPr lang="ru-RU" sz="1200" dirty="0"/>
              <a:t>повышение уровня обеспечения безопасности  жизнедеятельности  населения  Первомайского </a:t>
            </a:r>
            <a:r>
              <a:rPr lang="ru-RU" sz="1200" dirty="0" smtClean="0"/>
              <a:t>района</a:t>
            </a:r>
            <a:r>
              <a:rPr lang="ru-RU" sz="1200" dirty="0"/>
              <a:t>, минимизация социального, экономического и экологического ущерба, наносимого населению, экономике и природной среде при возникновении </a:t>
            </a:r>
            <a:r>
              <a:rPr lang="ru-RU" sz="1200" dirty="0" smtClean="0"/>
              <a:t>ЧС </a:t>
            </a:r>
            <a:r>
              <a:rPr lang="ru-RU" sz="1200" dirty="0"/>
              <a:t>природного и техногенного характера, пожаров и происшествий на водных объектах</a:t>
            </a:r>
          </a:p>
        </p:txBody>
      </p:sp>
      <p:sp>
        <p:nvSpPr>
          <p:cNvPr id="11" name="Прямоугольник 10"/>
          <p:cNvSpPr/>
          <p:nvPr/>
        </p:nvSpPr>
        <p:spPr>
          <a:xfrm>
            <a:off x="4788024" y="3165122"/>
            <a:ext cx="4283967" cy="1384995"/>
          </a:xfrm>
          <a:prstGeom prst="rect">
            <a:avLst/>
          </a:prstGeom>
          <a:solidFill>
            <a:schemeClr val="accent1">
              <a:lumMod val="20000"/>
              <a:lumOff val="80000"/>
            </a:schemeClr>
          </a:solidFill>
        </p:spPr>
        <p:txBody>
          <a:bodyPr wrap="square">
            <a:spAutoFit/>
          </a:bodyPr>
          <a:lstStyle/>
          <a:p>
            <a:pPr algn="just"/>
            <a:r>
              <a:rPr lang="ru-RU" sz="1400" dirty="0" smtClean="0"/>
              <a:t>     </a:t>
            </a:r>
            <a:r>
              <a:rPr lang="ru-RU" sz="1400" dirty="0"/>
              <a:t>Программа реализуется полностью за счет средств бюджета муниципального района</a:t>
            </a:r>
            <a:r>
              <a:rPr lang="ru-RU" sz="1400" dirty="0" smtClean="0"/>
              <a:t>. В 2024 </a:t>
            </a:r>
            <a:r>
              <a:rPr lang="ru-RU" sz="1400" dirty="0"/>
              <a:t>году средства будут направлены на  мероприятия по обслуживанию технических средств оповещения и на мероприятия по защите информации в информационной системе.</a:t>
            </a:r>
          </a:p>
        </p:txBody>
      </p:sp>
      <p:pic>
        <p:nvPicPr>
          <p:cNvPr id="3075" name="Picture 3" descr="C:\Доронина\бюджет для граждан\фото\ce544b754b57a9003ebd5dcbaf8adb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040" y="4627938"/>
            <a:ext cx="2975148" cy="217444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61256" y="72322"/>
            <a:ext cx="4446240" cy="1723549"/>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«Обеспечение общественного порядка и противодействие преступности на территории Первомайского муниципального района"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r>
              <a:rPr lang="ru-RU" sz="16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460 </a:t>
            </a:r>
            <a:r>
              <a:rPr lang="ru-RU" sz="1400" b="1" u="sng" dirty="0" err="1" smtClean="0"/>
              <a:t>тыс.руб</a:t>
            </a:r>
            <a:r>
              <a:rPr lang="ru-RU" sz="1400" b="1" dirty="0" smtClean="0"/>
              <a:t>.;</a:t>
            </a:r>
          </a:p>
          <a:p>
            <a:pPr algn="ctr"/>
            <a:r>
              <a:rPr lang="ru-RU" sz="1400" b="1" dirty="0"/>
              <a:t>на </a:t>
            </a:r>
            <a:r>
              <a:rPr lang="ru-RU" sz="1400" b="1" dirty="0" smtClean="0"/>
              <a:t>2025 </a:t>
            </a:r>
            <a:r>
              <a:rPr lang="ru-RU" sz="1400" b="1" dirty="0"/>
              <a:t>г. </a:t>
            </a:r>
            <a:r>
              <a:rPr lang="ru-RU" sz="1400" b="1" dirty="0" smtClean="0"/>
              <a:t>449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485  </a:t>
            </a:r>
            <a:r>
              <a:rPr lang="ru-RU" sz="1400" b="1" dirty="0" err="1"/>
              <a:t>тыс.руб</a:t>
            </a:r>
            <a:r>
              <a:rPr lang="ru-RU" sz="1400" b="1" dirty="0" smtClean="0"/>
              <a:t>)</a:t>
            </a:r>
            <a:endParaRPr lang="ru-RU" sz="1400" dirty="0"/>
          </a:p>
        </p:txBody>
      </p:sp>
      <p:sp>
        <p:nvSpPr>
          <p:cNvPr id="12" name="Прямоугольник 11"/>
          <p:cNvSpPr/>
          <p:nvPr/>
        </p:nvSpPr>
        <p:spPr>
          <a:xfrm>
            <a:off x="127502" y="2220543"/>
            <a:ext cx="4446240" cy="1292662"/>
          </a:xfrm>
          <a:prstGeom prst="rect">
            <a:avLst/>
          </a:prstGeom>
          <a:solidFill>
            <a:schemeClr val="accent6">
              <a:lumMod val="20000"/>
              <a:lumOff val="80000"/>
            </a:schemeClr>
          </a:solidFill>
        </p:spPr>
        <p:txBody>
          <a:bodyPr wrap="square">
            <a:spAutoFit/>
          </a:bodyPr>
          <a:lstStyle/>
          <a:p>
            <a:pPr algn="ctr"/>
            <a:r>
              <a:rPr lang="ru-RU" sz="1300" dirty="0"/>
              <a:t>реализация государственных и муниципальных полномочий в сфере обеспечения общественного порядка и противодействия преступности, терроризму и экстремизму на территории Первомайского муниципального района, повышение уровня безопасности </a:t>
            </a:r>
            <a:r>
              <a:rPr lang="ru-RU" sz="1300" dirty="0" smtClean="0"/>
              <a:t>граждан</a:t>
            </a:r>
            <a:endParaRPr lang="ru-RU" sz="1300" dirty="0"/>
          </a:p>
        </p:txBody>
      </p:sp>
      <p:sp>
        <p:nvSpPr>
          <p:cNvPr id="13" name="Овал 12"/>
          <p:cNvSpPr/>
          <p:nvPr/>
        </p:nvSpPr>
        <p:spPr>
          <a:xfrm>
            <a:off x="1425744" y="180482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5" name="Прямоугольник 14"/>
          <p:cNvSpPr/>
          <p:nvPr/>
        </p:nvSpPr>
        <p:spPr>
          <a:xfrm>
            <a:off x="170988" y="3789040"/>
            <a:ext cx="4450828" cy="2693045"/>
          </a:xfrm>
          <a:prstGeom prst="rect">
            <a:avLst/>
          </a:prstGeom>
          <a:solidFill>
            <a:schemeClr val="accent1">
              <a:lumMod val="20000"/>
              <a:lumOff val="80000"/>
            </a:schemeClr>
          </a:solidFill>
        </p:spPr>
        <p:txBody>
          <a:bodyPr wrap="square">
            <a:spAutoFit/>
          </a:bodyPr>
          <a:lstStyle/>
          <a:p>
            <a:pPr algn="just"/>
            <a:r>
              <a:rPr lang="ru-RU" sz="1300" dirty="0" smtClean="0"/>
              <a:t>     В </a:t>
            </a:r>
            <a:r>
              <a:rPr lang="ru-RU" sz="1300" dirty="0"/>
              <a:t>рамках программы средства будут направлены на проведение следующих мероприятий: по выявлению и разобщению неформальных молодежных групп, в том числе экстремистского толка, на организацию и проведение семинаров с муниципальными служащими по соблюдению антикоррупционного законодательства, на реализацию комплекса </a:t>
            </a:r>
            <a:r>
              <a:rPr lang="ru-RU" sz="1300" dirty="0" smtClean="0"/>
              <a:t>мер, </a:t>
            </a:r>
            <a:r>
              <a:rPr lang="ru-RU" sz="1300" dirty="0"/>
              <a:t>направленных на обеспечение социальной занятости подростков, решение вопросов трудовой занятости подростков в летний период, выполнение комплекса мероприятий по проверке неблагополучных семей, проведение дискуссий с обучающимися старших классов по профилактике </a:t>
            </a:r>
            <a:r>
              <a:rPr lang="ru-RU" sz="1300" dirty="0" err="1"/>
              <a:t>проэкстремистских</a:t>
            </a:r>
            <a:r>
              <a:rPr lang="ru-RU" sz="1300" dirty="0"/>
              <a:t> проявлений и другие мероприятия.</a:t>
            </a:r>
          </a:p>
        </p:txBody>
      </p:sp>
    </p:spTree>
    <p:extLst>
      <p:ext uri="{BB962C8B-B14F-4D97-AF65-F5344CB8AC3E}">
        <p14:creationId xmlns:p14="http://schemas.microsoft.com/office/powerpoint/2010/main" val="720932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864096"/>
          </a:xfrm>
          <a:solidFill>
            <a:schemeClr val="bg1"/>
          </a:solidFill>
        </p:spPr>
        <p:txBody>
          <a:bodyPr>
            <a:noAutofit/>
          </a:bodyPr>
          <a:lstStyle/>
          <a:p>
            <a:r>
              <a:rPr lang="ru-RU" sz="2400" dirty="0" smtClean="0">
                <a:ln>
                  <a:solidFill>
                    <a:schemeClr val="tx2">
                      <a:lumMod val="60000"/>
                      <a:lumOff val="40000"/>
                    </a:schemeClr>
                  </a:solidFill>
                </a:ln>
                <a:solidFill>
                  <a:srgbClr val="7030A0"/>
                </a:solidFill>
              </a:rPr>
              <a:t>Муниципальная программа «Развитие культуры в Первомайском муниципальном районе </a:t>
            </a:r>
            <a:r>
              <a:rPr lang="ru-RU" sz="2400" dirty="0">
                <a:ln>
                  <a:solidFill>
                    <a:schemeClr val="tx2">
                      <a:lumMod val="60000"/>
                      <a:lumOff val="40000"/>
                    </a:schemeClr>
                  </a:solidFill>
                </a:ln>
                <a:solidFill>
                  <a:srgbClr val="7030A0"/>
                </a:solidFill>
              </a:rPr>
              <a:t>на </a:t>
            </a:r>
            <a:r>
              <a:rPr lang="ru-RU" sz="2400" dirty="0" smtClean="0">
                <a:ln>
                  <a:solidFill>
                    <a:schemeClr val="tx2">
                      <a:lumMod val="60000"/>
                      <a:lumOff val="40000"/>
                    </a:schemeClr>
                  </a:solidFill>
                </a:ln>
                <a:solidFill>
                  <a:srgbClr val="7030A0"/>
                </a:solidFill>
              </a:rPr>
              <a:t>2022-2026 </a:t>
            </a:r>
            <a:r>
              <a:rPr lang="ru-RU" sz="2400" dirty="0">
                <a:ln>
                  <a:solidFill>
                    <a:schemeClr val="tx2">
                      <a:lumMod val="60000"/>
                      <a:lumOff val="40000"/>
                    </a:schemeClr>
                  </a:solidFill>
                </a:ln>
                <a:solidFill>
                  <a:srgbClr val="7030A0"/>
                </a:solidFill>
              </a:rPr>
              <a:t>годы»</a:t>
            </a:r>
            <a:endParaRPr lang="ru-RU" sz="2400" dirty="0">
              <a:solidFill>
                <a:srgbClr val="7030A0"/>
              </a:solidFill>
            </a:endParaRPr>
          </a:p>
        </p:txBody>
      </p:sp>
      <p:sp>
        <p:nvSpPr>
          <p:cNvPr id="3" name="Прямоугольник 2"/>
          <p:cNvSpPr/>
          <p:nvPr/>
        </p:nvSpPr>
        <p:spPr>
          <a:xfrm>
            <a:off x="3467477" y="980728"/>
            <a:ext cx="324036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86 700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a:t>
            </a:r>
            <a:r>
              <a:rPr lang="ru-RU" sz="1600" b="1" dirty="0"/>
              <a:t>г. </a:t>
            </a:r>
            <a:r>
              <a:rPr lang="ru-RU" sz="1600" b="1" dirty="0" smtClean="0"/>
              <a:t>42 813  </a:t>
            </a:r>
            <a:r>
              <a:rPr lang="ru-RU" sz="1600" b="1" dirty="0" err="1" smtClean="0"/>
              <a:t>тыс.руб</a:t>
            </a:r>
            <a:r>
              <a:rPr lang="ru-RU" sz="1600" b="1" dirty="0" smtClean="0"/>
              <a:t>;</a:t>
            </a:r>
          </a:p>
          <a:p>
            <a:pPr algn="ctr"/>
            <a:r>
              <a:rPr lang="ru-RU" sz="1600" b="1" dirty="0"/>
              <a:t>на </a:t>
            </a:r>
            <a:r>
              <a:rPr lang="ru-RU" sz="1600" b="1" dirty="0" smtClean="0"/>
              <a:t>2026 </a:t>
            </a:r>
            <a:r>
              <a:rPr lang="ru-RU" sz="1600" b="1" dirty="0"/>
              <a:t>г. </a:t>
            </a:r>
            <a:r>
              <a:rPr lang="ru-RU" sz="1600" b="1" dirty="0" smtClean="0"/>
              <a:t>29 131  </a:t>
            </a:r>
            <a:r>
              <a:rPr lang="ru-RU" sz="1600" b="1" dirty="0" err="1" smtClean="0"/>
              <a:t>тыс.руб</a:t>
            </a:r>
            <a:r>
              <a:rPr lang="ru-RU" sz="1600" b="1" dirty="0" smtClean="0"/>
              <a:t>.</a:t>
            </a:r>
            <a:endParaRPr lang="ru-RU" sz="1600" b="1" u="sng" dirty="0" smtClean="0">
              <a:solidFill>
                <a:schemeClr val="tx1"/>
              </a:solidFill>
              <a:effectLst>
                <a:outerShdw blurRad="38100" dist="38100" dir="2700000" algn="tl">
                  <a:srgbClr val="000000">
                    <a:alpha val="43137"/>
                  </a:srgbClr>
                </a:outerShdw>
              </a:effectLst>
            </a:endParaRPr>
          </a:p>
        </p:txBody>
      </p:sp>
      <p:sp>
        <p:nvSpPr>
          <p:cNvPr id="4" name="Шестиугольник 3"/>
          <p:cNvSpPr/>
          <p:nvPr/>
        </p:nvSpPr>
        <p:spPr>
          <a:xfrm>
            <a:off x="3258101" y="2433373"/>
            <a:ext cx="3456384" cy="1368151"/>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a:t>
            </a:r>
            <a:r>
              <a:rPr lang="ru-RU" sz="1200" dirty="0" smtClean="0">
                <a:ln>
                  <a:solidFill>
                    <a:schemeClr val="tx2">
                      <a:lumMod val="60000"/>
                      <a:lumOff val="40000"/>
                    </a:schemeClr>
                  </a:solidFill>
                </a:ln>
                <a:solidFill>
                  <a:schemeClr val="tx2">
                    <a:lumMod val="60000"/>
                    <a:lumOff val="40000"/>
                  </a:schemeClr>
                </a:solidFill>
                <a:latin typeface="+mj-lt"/>
                <a:ea typeface="+mj-ea"/>
                <a:cs typeface="+mj-cs"/>
              </a:rPr>
              <a:t>программы:</a:t>
            </a:r>
          </a:p>
          <a:p>
            <a:pPr algn="ctr"/>
            <a:r>
              <a:rPr lang="ru-RU" sz="1100" dirty="0" smtClean="0"/>
              <a:t>обеспечение </a:t>
            </a:r>
            <a:r>
              <a:rPr lang="ru-RU" sz="1100" dirty="0"/>
              <a:t>полного и равноправного доступа всех социально-возрастных групп и слоёв населения к ценностям традиционной и современной культуры, сохранение и развитие культурного наследия Первомайского </a:t>
            </a:r>
            <a:r>
              <a:rPr lang="ru-RU" sz="1100" dirty="0" smtClean="0"/>
              <a:t>района</a:t>
            </a:r>
            <a:r>
              <a:rPr lang="ru-RU" sz="1100" dirty="0"/>
              <a:t>.</a:t>
            </a:r>
            <a:endParaRPr lang="ru-RU" sz="1100"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5" name="Прямоугольник 4"/>
          <p:cNvSpPr/>
          <p:nvPr/>
        </p:nvSpPr>
        <p:spPr>
          <a:xfrm>
            <a:off x="3467477" y="3801524"/>
            <a:ext cx="5515676" cy="2913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ln>
                  <a:solidFill>
                    <a:schemeClr val="tx2">
                      <a:lumMod val="60000"/>
                      <a:lumOff val="40000"/>
                    </a:schemeClr>
                  </a:solidFill>
                </a:ln>
                <a:solidFill>
                  <a:schemeClr val="tx1"/>
                </a:solidFill>
              </a:rPr>
              <a:t>Целевые показатели муниципальной программы:</a:t>
            </a:r>
          </a:p>
          <a:p>
            <a:pPr algn="just"/>
            <a:r>
              <a:rPr lang="ru-RU" sz="1200" dirty="0" smtClean="0">
                <a:solidFill>
                  <a:schemeClr val="tx1"/>
                </a:solidFill>
              </a:rPr>
              <a:t>-</a:t>
            </a:r>
            <a:r>
              <a:rPr lang="ru-RU" sz="1200" dirty="0">
                <a:solidFill>
                  <a:schemeClr val="tx1"/>
                </a:solidFill>
              </a:rPr>
              <a:t>увеличение  количества посещений библиотек  с 91100 до 176600 человек;</a:t>
            </a:r>
          </a:p>
          <a:p>
            <a:pPr algn="just"/>
            <a:r>
              <a:rPr lang="ru-RU" sz="1200" dirty="0">
                <a:solidFill>
                  <a:schemeClr val="tx1"/>
                </a:solidFill>
              </a:rPr>
              <a:t>-увеличение  количества проведённых мероприятий с 2988 до 3007</a:t>
            </a:r>
          </a:p>
          <a:p>
            <a:pPr algn="just"/>
            <a:r>
              <a:rPr lang="ru-RU" sz="1200" dirty="0">
                <a:solidFill>
                  <a:schemeClr val="tx1"/>
                </a:solidFill>
              </a:rPr>
              <a:t>-увеличение  количества учащихся в МОУ ДМШ </a:t>
            </a:r>
            <a:r>
              <a:rPr lang="ru-RU" sz="1200" dirty="0" err="1">
                <a:solidFill>
                  <a:schemeClr val="tx1"/>
                </a:solidFill>
              </a:rPr>
              <a:t>п.Пречистое</a:t>
            </a:r>
            <a:r>
              <a:rPr lang="ru-RU" sz="1200" dirty="0">
                <a:solidFill>
                  <a:schemeClr val="tx1"/>
                </a:solidFill>
              </a:rPr>
              <a:t> с 99 до 110;</a:t>
            </a:r>
          </a:p>
          <a:p>
            <a:pPr algn="just"/>
            <a:r>
              <a:rPr lang="ru-RU" sz="1200" dirty="0">
                <a:solidFill>
                  <a:schemeClr val="tx1"/>
                </a:solidFill>
              </a:rPr>
              <a:t>-количество созданных (реконструированных) либо капитально отремонтированных объектов культуры — не менее 1 </a:t>
            </a:r>
            <a:r>
              <a:rPr lang="ru-RU" sz="1200" dirty="0" smtClean="0">
                <a:solidFill>
                  <a:schemeClr val="tx1"/>
                </a:solidFill>
              </a:rPr>
              <a:t>ед. </a:t>
            </a:r>
            <a:r>
              <a:rPr lang="ru-RU" sz="1200" dirty="0">
                <a:solidFill>
                  <a:schemeClr val="tx1"/>
                </a:solidFill>
              </a:rPr>
              <a:t>в год;</a:t>
            </a:r>
          </a:p>
          <a:p>
            <a:pPr algn="just"/>
            <a:r>
              <a:rPr lang="ru-RU" sz="1200" dirty="0">
                <a:solidFill>
                  <a:schemeClr val="tx1"/>
                </a:solidFill>
              </a:rPr>
              <a:t>-увеличение числа волонтеров с 46 до 49 чел.;</a:t>
            </a:r>
          </a:p>
          <a:p>
            <a:pPr algn="just"/>
            <a:r>
              <a:rPr lang="ru-RU" sz="1200" dirty="0">
                <a:solidFill>
                  <a:schemeClr val="tx1"/>
                </a:solidFill>
              </a:rPr>
              <a:t>-увеличение обращаемости библиотечного фонда с 1,5 до 1,8 ед.;</a:t>
            </a:r>
          </a:p>
          <a:p>
            <a:pPr algn="just"/>
            <a:r>
              <a:rPr lang="ru-RU" sz="1200" dirty="0">
                <a:solidFill>
                  <a:schemeClr val="tx1"/>
                </a:solidFill>
              </a:rPr>
              <a:t>-количество мероприятий, организованных за счет средств, переданных городским поселением Пречистое, в соответствии с заключенным соглашением в количестве 10 </a:t>
            </a:r>
            <a:r>
              <a:rPr lang="ru-RU" sz="1200" dirty="0" smtClean="0">
                <a:solidFill>
                  <a:schemeClr val="tx1"/>
                </a:solidFill>
              </a:rPr>
              <a:t>ед. </a:t>
            </a:r>
            <a:r>
              <a:rPr lang="ru-RU" sz="1200" dirty="0">
                <a:solidFill>
                  <a:schemeClr val="tx1"/>
                </a:solidFill>
              </a:rPr>
              <a:t>;</a:t>
            </a:r>
          </a:p>
          <a:p>
            <a:pPr algn="just"/>
            <a:r>
              <a:rPr lang="ru-RU" sz="1200" dirty="0">
                <a:solidFill>
                  <a:schemeClr val="tx1"/>
                </a:solidFill>
              </a:rPr>
              <a:t>- обеспечение бухгалтерского учёта в  32 учреждениях культуры</a:t>
            </a:r>
          </a:p>
          <a:p>
            <a:pPr algn="just"/>
            <a:r>
              <a:rPr lang="ru-RU" sz="1200" dirty="0">
                <a:solidFill>
                  <a:schemeClr val="tx1"/>
                </a:solidFill>
              </a:rPr>
              <a:t>-увеличение количества зарегистрированных пользователей, получателей услуг в станционной библиотеке </a:t>
            </a:r>
            <a:r>
              <a:rPr lang="ru-RU" sz="1200" dirty="0" err="1">
                <a:solidFill>
                  <a:schemeClr val="tx1"/>
                </a:solidFill>
              </a:rPr>
              <a:t>р.п</a:t>
            </a:r>
            <a:r>
              <a:rPr lang="ru-RU" sz="1200" dirty="0">
                <a:solidFill>
                  <a:schemeClr val="tx1"/>
                </a:solidFill>
              </a:rPr>
              <a:t>. Пречистое с 303 до 520 чел.</a:t>
            </a:r>
          </a:p>
        </p:txBody>
      </p:sp>
      <p:pic>
        <p:nvPicPr>
          <p:cNvPr id="1026" name="Picture 2" descr="C:\Доронина\бюджет для граждан\2023-2025\eWP9dgXi7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29" y="908720"/>
            <a:ext cx="2988396" cy="33112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Доронина\бюджет для граждан\2023-2025\wq1PTcZRGJ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936216"/>
            <a:ext cx="2221227" cy="24460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99" y="4290347"/>
            <a:ext cx="3275856" cy="230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88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7032" y="188640"/>
            <a:ext cx="8564804" cy="936104"/>
          </a:xfrm>
          <a:solidFill>
            <a:schemeClr val="bg1"/>
          </a:solidFill>
        </p:spPr>
        <p:txBody>
          <a:bodyPr>
            <a:noAutofit/>
          </a:bodyPr>
          <a:lstStyle/>
          <a:p>
            <a:r>
              <a:rPr lang="ru-RU" sz="2800" b="1" dirty="0">
                <a:ln>
                  <a:solidFill>
                    <a:schemeClr val="tx2">
                      <a:lumMod val="60000"/>
                      <a:lumOff val="40000"/>
                    </a:schemeClr>
                  </a:solidFill>
                </a:ln>
                <a:solidFill>
                  <a:srgbClr val="7030A0"/>
                </a:solidFill>
              </a:rPr>
              <a:t>Основные социально-экономические показатели Первомайского муниципального района</a:t>
            </a:r>
          </a:p>
        </p:txBody>
      </p:sp>
      <p:pic>
        <p:nvPicPr>
          <p:cNvPr id="4" name="Picture 17" descr="C:\Users\Бредников\Desktop\karta - копия.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107504" y="1628800"/>
            <a:ext cx="27544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Объект 2"/>
          <p:cNvGraphicFramePr>
            <a:graphicFrameLocks noGrp="1"/>
          </p:cNvGraphicFramePr>
          <p:nvPr>
            <p:ph sz="half" idx="4294967295"/>
            <p:extLst>
              <p:ext uri="{D42A27DB-BD31-4B8C-83A1-F6EECF244321}">
                <p14:modId xmlns:p14="http://schemas.microsoft.com/office/powerpoint/2010/main" val="3116152009"/>
              </p:ext>
            </p:extLst>
          </p:nvPr>
        </p:nvGraphicFramePr>
        <p:xfrm>
          <a:off x="2843809" y="1412776"/>
          <a:ext cx="5904652" cy="3230880"/>
        </p:xfrm>
        <a:graphic>
          <a:graphicData uri="http://schemas.openxmlformats.org/drawingml/2006/table">
            <a:tbl>
              <a:tblPr firstRow="1" bandRow="1">
                <a:tableStyleId>{5C22544A-7EE6-4342-B048-85BDC9FD1C3A}</a:tableStyleId>
              </a:tblPr>
              <a:tblGrid>
                <a:gridCol w="1994237"/>
                <a:gridCol w="782083"/>
                <a:gridCol w="782083"/>
                <a:gridCol w="782083"/>
                <a:gridCol w="782083"/>
                <a:gridCol w="782083"/>
              </a:tblGrid>
              <a:tr h="360040">
                <a:tc>
                  <a:txBody>
                    <a:bodyPr/>
                    <a:lstStyle/>
                    <a:p>
                      <a:pPr algn="ctr"/>
                      <a:r>
                        <a:rPr lang="ru-RU" dirty="0" smtClean="0">
                          <a:solidFill>
                            <a:schemeClr val="tx1"/>
                          </a:solidFill>
                        </a:rPr>
                        <a:t>Показатели</a:t>
                      </a:r>
                      <a:endParaRPr lang="ru-RU"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000" b="1" dirty="0" smtClean="0">
                          <a:solidFill>
                            <a:schemeClr val="tx1"/>
                          </a:solidFill>
                        </a:rPr>
                        <a:t>на</a:t>
                      </a:r>
                      <a:r>
                        <a:rPr lang="ru-RU" sz="1000" b="1" baseline="0" dirty="0" smtClean="0">
                          <a:solidFill>
                            <a:schemeClr val="tx1"/>
                          </a:solidFill>
                        </a:rPr>
                        <a:t> 01.01.</a:t>
                      </a:r>
                      <a:r>
                        <a:rPr lang="ru-RU" sz="1000" b="1" dirty="0" smtClean="0">
                          <a:solidFill>
                            <a:schemeClr val="tx1"/>
                          </a:solidFill>
                        </a:rPr>
                        <a:t>2019</a:t>
                      </a:r>
                      <a:endParaRPr lang="ru-RU"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rPr>
                        <a:t>на</a:t>
                      </a:r>
                      <a:r>
                        <a:rPr lang="ru-RU" sz="1000" b="1" baseline="0" dirty="0" smtClean="0">
                          <a:solidFill>
                            <a:schemeClr val="tx1"/>
                          </a:solidFill>
                        </a:rPr>
                        <a:t> 01.01.2020</a:t>
                      </a:r>
                      <a:endParaRPr lang="ru-RU" sz="10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rPr>
                        <a:t>на 01.01.2021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на 01.01.2022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на 01.01.2023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Численность постоянного населения</a:t>
                      </a:r>
                      <a:r>
                        <a:rPr lang="ru-RU" sz="1400" baseline="0" dirty="0" smtClean="0"/>
                        <a:t>, тыс. чел.</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9,87</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9,81</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9,73</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9,69</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8,56</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Ввод в действие жилых домов, тыс. </a:t>
                      </a:r>
                      <a:r>
                        <a:rPr lang="ru-RU" sz="1400" dirty="0" err="1" smtClean="0"/>
                        <a:t>кв.м</a:t>
                      </a:r>
                      <a:r>
                        <a:rPr lang="ru-RU" sz="1400" dirty="0" smtClean="0"/>
                        <a:t>. общей площади</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4,7</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3,5</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3,0</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3,2</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2,6</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Среднемесячная</a:t>
                      </a:r>
                      <a:r>
                        <a:rPr lang="ru-RU" sz="1400" baseline="0" dirty="0" smtClean="0"/>
                        <a:t> номинальная начисленная заработная плата работников (без СМП*), рублей</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25538,7</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27188,4</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29376,1</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31155,8</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36340,0</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TextBox 6"/>
          <p:cNvSpPr txBox="1"/>
          <p:nvPr/>
        </p:nvSpPr>
        <p:spPr>
          <a:xfrm>
            <a:off x="327032" y="5589240"/>
            <a:ext cx="8565448" cy="1077218"/>
          </a:xfrm>
          <a:prstGeom prst="rect">
            <a:avLst/>
          </a:prstGeom>
          <a:noFill/>
        </p:spPr>
        <p:txBody>
          <a:bodyPr wrap="square" rtlCol="0">
            <a:spAutoFit/>
          </a:bodyPr>
          <a:lstStyle/>
          <a:p>
            <a:r>
              <a:rPr lang="ru-RU" dirty="0" smtClean="0"/>
              <a:t>*Субъекты малого предпринимательства</a:t>
            </a:r>
          </a:p>
          <a:p>
            <a:endParaRPr lang="ru-RU" dirty="0" smtClean="0"/>
          </a:p>
          <a:p>
            <a:pPr algn="just"/>
            <a:r>
              <a:rPr lang="ru-RU" sz="1400" dirty="0" smtClean="0"/>
              <a:t>Данные с сайта Территориального органа Федеральной службы государственной статистики по Ярославской области </a:t>
            </a:r>
            <a:r>
              <a:rPr lang="en-US" sz="1400" dirty="0"/>
              <a:t>https://76.rosstat.gov.ru/</a:t>
            </a:r>
            <a:endParaRPr lang="ru-RU" sz="1400" dirty="0"/>
          </a:p>
        </p:txBody>
      </p:sp>
    </p:spTree>
    <p:extLst>
      <p:ext uri="{BB962C8B-B14F-4D97-AF65-F5344CB8AC3E}">
        <p14:creationId xmlns:p14="http://schemas.microsoft.com/office/powerpoint/2010/main" val="941654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0"/>
            <a:ext cx="4392488" cy="1354217"/>
          </a:xfrm>
          <a:prstGeom prst="rect">
            <a:avLst/>
          </a:prstGeom>
          <a:solidFill>
            <a:schemeClr val="bg1"/>
          </a:solidFill>
        </p:spPr>
        <p:txBody>
          <a:bodyPr wrap="square">
            <a:spAutoFit/>
          </a:bodyPr>
          <a:lstStyle/>
          <a:p>
            <a:pPr algn="ctr"/>
            <a:r>
              <a:rPr lang="ru-RU" sz="2000" dirty="0" smtClean="0">
                <a:ln>
                  <a:solidFill>
                    <a:schemeClr val="tx2">
                      <a:lumMod val="60000"/>
                      <a:lumOff val="40000"/>
                    </a:schemeClr>
                  </a:solidFill>
                </a:ln>
                <a:solidFill>
                  <a:srgbClr val="7030A0"/>
                </a:solidFill>
                <a:latin typeface="+mj-lt"/>
                <a:ea typeface="+mj-ea"/>
                <a:cs typeface="+mj-cs"/>
              </a:rPr>
              <a:t>Муниципальная программа «Молодежь" </a:t>
            </a:r>
            <a:r>
              <a:rPr lang="ru-RU" sz="2000" dirty="0">
                <a:ln>
                  <a:solidFill>
                    <a:schemeClr val="tx2">
                      <a:lumMod val="60000"/>
                      <a:lumOff val="40000"/>
                    </a:schemeClr>
                  </a:solidFill>
                </a:ln>
                <a:solidFill>
                  <a:srgbClr val="7030A0"/>
                </a:solidFill>
                <a:latin typeface="+mj-lt"/>
                <a:ea typeface="+mj-ea"/>
                <a:cs typeface="+mj-cs"/>
              </a:rPr>
              <a:t>на </a:t>
            </a:r>
            <a:r>
              <a:rPr lang="ru-RU" sz="2000" dirty="0" smtClean="0">
                <a:ln>
                  <a:solidFill>
                    <a:schemeClr val="tx2">
                      <a:lumMod val="60000"/>
                      <a:lumOff val="40000"/>
                    </a:schemeClr>
                  </a:solidFill>
                </a:ln>
                <a:solidFill>
                  <a:srgbClr val="7030A0"/>
                </a:solidFill>
                <a:latin typeface="+mj-lt"/>
                <a:ea typeface="+mj-ea"/>
                <a:cs typeface="+mj-cs"/>
              </a:rPr>
              <a:t>2024-2026 </a:t>
            </a:r>
            <a:r>
              <a:rPr lang="ru-RU" sz="2000" dirty="0">
                <a:ln>
                  <a:solidFill>
                    <a:schemeClr val="tx2">
                      <a:lumMod val="60000"/>
                      <a:lumOff val="40000"/>
                    </a:schemeClr>
                  </a:solidFill>
                </a:ln>
                <a:solidFill>
                  <a:srgbClr val="7030A0"/>
                </a:solidFill>
                <a:latin typeface="+mj-lt"/>
                <a:ea typeface="+mj-ea"/>
                <a:cs typeface="+mj-cs"/>
              </a:rPr>
              <a:t>годы</a:t>
            </a:r>
            <a:r>
              <a:rPr lang="ru-RU" sz="20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dirty="0" smtClean="0"/>
              <a:t>529 </a:t>
            </a:r>
            <a:r>
              <a:rPr lang="ru-RU" sz="1400" b="1" dirty="0" err="1" smtClean="0"/>
              <a:t>тыс.руб</a:t>
            </a:r>
            <a:r>
              <a:rPr lang="ru-RU" sz="1400" b="1" dirty="0" smtClean="0"/>
              <a:t>.;</a:t>
            </a:r>
          </a:p>
          <a:p>
            <a:pPr algn="ctr"/>
            <a:r>
              <a:rPr lang="ru-RU" sz="1400" b="1" dirty="0"/>
              <a:t>на </a:t>
            </a:r>
            <a:r>
              <a:rPr lang="ru-RU" sz="1400" b="1" dirty="0" smtClean="0"/>
              <a:t>2025 </a:t>
            </a:r>
            <a:r>
              <a:rPr lang="ru-RU" sz="1400" b="1" dirty="0"/>
              <a:t>г. </a:t>
            </a:r>
            <a:r>
              <a:rPr lang="ru-RU" sz="1400" b="1" dirty="0" smtClean="0"/>
              <a:t>276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276  </a:t>
            </a:r>
            <a:r>
              <a:rPr lang="ru-RU" sz="1400" b="1" dirty="0" err="1" smtClean="0"/>
              <a:t>тыс.руб</a:t>
            </a:r>
            <a:r>
              <a:rPr lang="ru-RU" sz="1400" b="1" dirty="0" smtClean="0"/>
              <a:t>.)</a:t>
            </a:r>
            <a:endParaRPr lang="ru-RU" sz="1400" dirty="0"/>
          </a:p>
        </p:txBody>
      </p:sp>
      <p:sp>
        <p:nvSpPr>
          <p:cNvPr id="3" name="Овал 2"/>
          <p:cNvSpPr/>
          <p:nvPr/>
        </p:nvSpPr>
        <p:spPr>
          <a:xfrm>
            <a:off x="1549336" y="1767284"/>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Прямоугольник 4"/>
          <p:cNvSpPr/>
          <p:nvPr/>
        </p:nvSpPr>
        <p:spPr>
          <a:xfrm>
            <a:off x="217188" y="1430594"/>
            <a:ext cx="4392488" cy="892552"/>
          </a:xfrm>
          <a:prstGeom prst="rect">
            <a:avLst/>
          </a:prstGeom>
          <a:solidFill>
            <a:schemeClr val="accent6">
              <a:lumMod val="20000"/>
              <a:lumOff val="80000"/>
            </a:schemeClr>
          </a:solidFill>
        </p:spPr>
        <p:txBody>
          <a:bodyPr wrap="square">
            <a:spAutoFit/>
          </a:bodyPr>
          <a:lstStyle/>
          <a:p>
            <a:pPr algn="ctr"/>
            <a:r>
              <a:rPr lang="ru-RU" sz="1300" dirty="0"/>
              <a:t>П</a:t>
            </a:r>
            <a:r>
              <a:rPr lang="ru-RU" sz="1300" dirty="0" smtClean="0"/>
              <a:t>овышение </a:t>
            </a:r>
            <a:r>
              <a:rPr lang="ru-RU" sz="1300" dirty="0"/>
              <a:t>эффективности реализации молодёжной политики в интересах инновационного социально ориентированного развития Первомайского муниципального района</a:t>
            </a:r>
          </a:p>
        </p:txBody>
      </p:sp>
      <p:pic>
        <p:nvPicPr>
          <p:cNvPr id="1026" name="Picture 2" descr="\\kazn0\Exchange\Доронина\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57" y="4223473"/>
            <a:ext cx="3978696" cy="259228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860032" y="152646"/>
            <a:ext cx="4139952" cy="1615827"/>
          </a:xfrm>
          <a:prstGeom prst="rect">
            <a:avLst/>
          </a:prstGeom>
          <a:solidFill>
            <a:schemeClr val="bg1"/>
          </a:solidFill>
        </p:spPr>
        <p:txBody>
          <a:bodyPr wrap="square">
            <a:spAutoFit/>
          </a:bodyPr>
          <a:lstStyle/>
          <a:p>
            <a:pPr algn="ctr"/>
            <a:r>
              <a:rPr lang="ru-RU" sz="1700" dirty="0" smtClean="0">
                <a:ln>
                  <a:solidFill>
                    <a:schemeClr val="tx2">
                      <a:lumMod val="60000"/>
                      <a:lumOff val="40000"/>
                    </a:schemeClr>
                  </a:solidFill>
                </a:ln>
                <a:solidFill>
                  <a:srgbClr val="7030A0"/>
                </a:solidFill>
                <a:latin typeface="+mj-lt"/>
                <a:ea typeface="+mj-ea"/>
                <a:cs typeface="+mj-cs"/>
              </a:rPr>
              <a:t>Муниципальная программа «Патриотическое воспитание граждан РФ, проживающих на территории Первомайского района" </a:t>
            </a:r>
            <a:r>
              <a:rPr lang="ru-RU" sz="1700" dirty="0">
                <a:ln>
                  <a:solidFill>
                    <a:schemeClr val="tx2">
                      <a:lumMod val="60000"/>
                      <a:lumOff val="40000"/>
                    </a:schemeClr>
                  </a:solidFill>
                </a:ln>
                <a:solidFill>
                  <a:srgbClr val="7030A0"/>
                </a:solidFill>
                <a:latin typeface="+mj-lt"/>
                <a:ea typeface="+mj-ea"/>
                <a:cs typeface="+mj-cs"/>
              </a:rPr>
              <a:t>на </a:t>
            </a:r>
            <a:r>
              <a:rPr lang="ru-RU" sz="1700" dirty="0" smtClean="0">
                <a:ln>
                  <a:solidFill>
                    <a:schemeClr val="tx2">
                      <a:lumMod val="60000"/>
                      <a:lumOff val="40000"/>
                    </a:schemeClr>
                  </a:solidFill>
                </a:ln>
                <a:solidFill>
                  <a:srgbClr val="7030A0"/>
                </a:solidFill>
                <a:latin typeface="+mj-lt"/>
                <a:ea typeface="+mj-ea"/>
                <a:cs typeface="+mj-cs"/>
              </a:rPr>
              <a:t>2022-2024 </a:t>
            </a:r>
            <a:r>
              <a:rPr lang="ru-RU" sz="1700" dirty="0">
                <a:ln>
                  <a:solidFill>
                    <a:schemeClr val="tx2">
                      <a:lumMod val="60000"/>
                      <a:lumOff val="40000"/>
                    </a:schemeClr>
                  </a:solidFill>
                </a:ln>
                <a:solidFill>
                  <a:srgbClr val="7030A0"/>
                </a:solidFill>
                <a:latin typeface="+mj-lt"/>
                <a:ea typeface="+mj-ea"/>
                <a:cs typeface="+mj-cs"/>
              </a:rPr>
              <a:t>годы</a:t>
            </a:r>
            <a:r>
              <a:rPr lang="ru-RU" sz="17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116 </a:t>
            </a:r>
            <a:r>
              <a:rPr lang="ru-RU" sz="1400" b="1" u="sng" dirty="0" err="1" smtClean="0"/>
              <a:t>тыс.руб</a:t>
            </a:r>
            <a:r>
              <a:rPr lang="ru-RU" sz="1400" b="1" dirty="0" smtClean="0"/>
              <a:t>.)</a:t>
            </a:r>
            <a:endParaRPr lang="ru-RU" sz="1400" dirty="0"/>
          </a:p>
        </p:txBody>
      </p:sp>
      <p:sp>
        <p:nvSpPr>
          <p:cNvPr id="10" name="Овал 9"/>
          <p:cNvSpPr/>
          <p:nvPr/>
        </p:nvSpPr>
        <p:spPr>
          <a:xfrm>
            <a:off x="6065912" y="1771819"/>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1" name="Прямоугольник 10"/>
          <p:cNvSpPr/>
          <p:nvPr/>
        </p:nvSpPr>
        <p:spPr>
          <a:xfrm>
            <a:off x="4853196" y="2204864"/>
            <a:ext cx="4139952" cy="954107"/>
          </a:xfrm>
          <a:prstGeom prst="rect">
            <a:avLst/>
          </a:prstGeom>
          <a:solidFill>
            <a:schemeClr val="accent6">
              <a:lumMod val="20000"/>
              <a:lumOff val="80000"/>
            </a:schemeClr>
          </a:solidFill>
        </p:spPr>
        <p:txBody>
          <a:bodyPr wrap="square">
            <a:spAutoFit/>
          </a:bodyPr>
          <a:lstStyle/>
          <a:p>
            <a:pPr algn="ctr"/>
            <a:r>
              <a:rPr lang="ru-RU" sz="1400" dirty="0" smtClean="0"/>
              <a:t>Создание условий для развития, укрепления и совершенствования системы гражданско-патриотического воспитания в Первомайском районе</a:t>
            </a:r>
            <a:endParaRPr lang="ru-RU" sz="1400" dirty="0"/>
          </a:p>
        </p:txBody>
      </p:sp>
      <p:sp>
        <p:nvSpPr>
          <p:cNvPr id="13" name="Прямоугольник 12"/>
          <p:cNvSpPr/>
          <p:nvPr/>
        </p:nvSpPr>
        <p:spPr>
          <a:xfrm>
            <a:off x="4853196" y="3303371"/>
            <a:ext cx="4126280" cy="3493264"/>
          </a:xfrm>
          <a:prstGeom prst="rect">
            <a:avLst/>
          </a:prstGeom>
          <a:solidFill>
            <a:schemeClr val="accent1">
              <a:lumMod val="20000"/>
              <a:lumOff val="80000"/>
            </a:schemeClr>
          </a:solidFill>
        </p:spPr>
        <p:txBody>
          <a:bodyPr wrap="square">
            <a:spAutoFit/>
          </a:bodyPr>
          <a:lstStyle/>
          <a:p>
            <a:pPr algn="just"/>
            <a:r>
              <a:rPr lang="ru-RU" sz="1300" dirty="0" smtClean="0"/>
              <a:t>     Муниципальная </a:t>
            </a:r>
            <a:r>
              <a:rPr lang="ru-RU" sz="1300" dirty="0"/>
              <a:t>программа будет реализоваться полностью за счет средств муниципального бюджета, планируется проведение 13 основных мероприятий.           </a:t>
            </a:r>
          </a:p>
          <a:p>
            <a:pPr algn="just"/>
            <a:r>
              <a:rPr lang="ru-RU" sz="1300" dirty="0" smtClean="0"/>
              <a:t>      В </a:t>
            </a:r>
            <a:r>
              <a:rPr lang="ru-RU" sz="1300" dirty="0"/>
              <a:t>результате реализации муниципальной программы планируется:</a:t>
            </a:r>
          </a:p>
          <a:p>
            <a:pPr algn="just"/>
            <a:r>
              <a:rPr lang="ru-RU" sz="1300" dirty="0"/>
              <a:t>-  рост количества граждан, принявших участие в районных мероприятиях патриотической направленности: с 4530 человек до 4533 человек;</a:t>
            </a:r>
          </a:p>
          <a:p>
            <a:pPr algn="just"/>
            <a:r>
              <a:rPr lang="ru-RU" sz="1300" dirty="0"/>
              <a:t>- рост количества граждан, регулярно участвующих в работе патриотических объединений: с 387 до 390 человек;</a:t>
            </a:r>
          </a:p>
          <a:p>
            <a:pPr algn="just"/>
            <a:r>
              <a:rPr lang="ru-RU" sz="1300" dirty="0"/>
              <a:t>- рост количества объединений и учреждений района, получивших информационную, методическую и финансовую поддержку: с 10 до 13 объединений;</a:t>
            </a:r>
          </a:p>
          <a:p>
            <a:pPr algn="just"/>
            <a:r>
              <a:rPr lang="ru-RU" sz="1300" dirty="0"/>
              <a:t>- увеличение количества изданных информационных и методических материалов в сфере патриотического воспитания от 9 до 12 изданий.</a:t>
            </a:r>
          </a:p>
        </p:txBody>
      </p:sp>
      <p:sp>
        <p:nvSpPr>
          <p:cNvPr id="4" name="Прямоугольник 3"/>
          <p:cNvSpPr/>
          <p:nvPr/>
        </p:nvSpPr>
        <p:spPr>
          <a:xfrm>
            <a:off x="217188" y="2407579"/>
            <a:ext cx="4392488" cy="2400657"/>
          </a:xfrm>
          <a:prstGeom prst="rect">
            <a:avLst/>
          </a:prstGeom>
          <a:solidFill>
            <a:schemeClr val="accent1">
              <a:lumMod val="20000"/>
              <a:lumOff val="80000"/>
            </a:schemeClr>
          </a:solidFill>
        </p:spPr>
        <p:txBody>
          <a:bodyPr wrap="square">
            <a:spAutoFit/>
          </a:bodyPr>
          <a:lstStyle/>
          <a:p>
            <a:pPr algn="just"/>
            <a:r>
              <a:rPr lang="ru-RU" sz="1000" dirty="0" smtClean="0"/>
              <a:t>     </a:t>
            </a:r>
            <a:r>
              <a:rPr lang="ru-RU" sz="1000" dirty="0"/>
              <a:t>Муниципальная программа будет реализоваться полностью за счет средств муниципального </a:t>
            </a:r>
            <a:r>
              <a:rPr lang="ru-RU" sz="1000" dirty="0" smtClean="0"/>
              <a:t>бюджета.</a:t>
            </a:r>
          </a:p>
          <a:p>
            <a:r>
              <a:rPr lang="ru-RU" sz="1000" dirty="0" smtClean="0"/>
              <a:t>      </a:t>
            </a:r>
            <a:r>
              <a:rPr lang="ru-RU" sz="1000" dirty="0"/>
              <a:t>В результате реализации муниципальной программы планируется:</a:t>
            </a:r>
          </a:p>
          <a:p>
            <a:r>
              <a:rPr lang="ru-RU" sz="1000" dirty="0"/>
              <a:t>- увеличение количество проведенных мероприятий различной направленности  с 38 до 40;</a:t>
            </a:r>
          </a:p>
          <a:p>
            <a:r>
              <a:rPr lang="ru-RU" sz="1000" dirty="0"/>
              <a:t>-  рост количества граждан от 14 до 30 лет, принявших участие в районных мероприятиях молодежной направленности с 2225 до 2228 чел.;</a:t>
            </a:r>
          </a:p>
          <a:p>
            <a:r>
              <a:rPr lang="ru-RU" sz="1000" dirty="0"/>
              <a:t>-  рост количества граждан от 14 до 30 лет, регулярно участвующих в работе детских и молодёжных общественных объединений, с 352 до 355 участников;</a:t>
            </a:r>
          </a:p>
          <a:p>
            <a:r>
              <a:rPr lang="ru-RU" sz="1000" dirty="0"/>
              <a:t>- рост количества детских и молодёжных общественных объединений, получивших информационную, методическую и финансовую поддержку с 11 до 12 объединений;</a:t>
            </a:r>
          </a:p>
          <a:p>
            <a:r>
              <a:rPr lang="ru-RU" sz="1000" dirty="0"/>
              <a:t>- трудоустройство несовершеннолетних граждан на временные рабочие места до 16 человек ежегодно.</a:t>
            </a:r>
          </a:p>
        </p:txBody>
      </p:sp>
    </p:spTree>
    <p:extLst>
      <p:ext uri="{BB962C8B-B14F-4D97-AF65-F5344CB8AC3E}">
        <p14:creationId xmlns:p14="http://schemas.microsoft.com/office/powerpoint/2010/main" val="3571383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6104"/>
            <a:ext cx="8568952" cy="735875"/>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a:t>
            </a:r>
            <a:r>
              <a:rPr lang="ru-RU" sz="2000" dirty="0" smtClean="0">
                <a:ln>
                  <a:solidFill>
                    <a:schemeClr val="tx2">
                      <a:lumMod val="60000"/>
                      <a:lumOff val="40000"/>
                    </a:schemeClr>
                  </a:solidFill>
                </a:ln>
                <a:solidFill>
                  <a:srgbClr val="7030A0"/>
                </a:solidFill>
              </a:rPr>
              <a:t>физической культуры </a:t>
            </a:r>
            <a:r>
              <a:rPr lang="ru-RU" sz="2000" dirty="0">
                <a:ln>
                  <a:solidFill>
                    <a:schemeClr val="tx2">
                      <a:lumMod val="60000"/>
                      <a:lumOff val="40000"/>
                    </a:schemeClr>
                  </a:solidFill>
                </a:ln>
                <a:solidFill>
                  <a:srgbClr val="7030A0"/>
                </a:solidFill>
              </a:rPr>
              <a:t>и </a:t>
            </a:r>
            <a:r>
              <a:rPr lang="ru-RU" sz="2000" dirty="0" smtClean="0">
                <a:ln>
                  <a:solidFill>
                    <a:schemeClr val="tx2">
                      <a:lumMod val="60000"/>
                      <a:lumOff val="40000"/>
                    </a:schemeClr>
                  </a:solidFill>
                </a:ln>
                <a:solidFill>
                  <a:srgbClr val="7030A0"/>
                </a:solidFill>
              </a:rPr>
              <a:t>спорта </a:t>
            </a:r>
            <a:r>
              <a:rPr lang="ru-RU" sz="2000" dirty="0">
                <a:ln>
                  <a:solidFill>
                    <a:schemeClr val="tx2">
                      <a:lumMod val="60000"/>
                      <a:lumOff val="40000"/>
                    </a:schemeClr>
                  </a:solidFill>
                </a:ln>
                <a:solidFill>
                  <a:srgbClr val="7030A0"/>
                </a:solidFill>
              </a:rPr>
              <a:t>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3" name="Шестиугольник 2"/>
          <p:cNvSpPr/>
          <p:nvPr/>
        </p:nvSpPr>
        <p:spPr>
          <a:xfrm>
            <a:off x="132602" y="2599786"/>
            <a:ext cx="5015462" cy="1606358"/>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r>
              <a:rPr lang="ru-RU" sz="1600" dirty="0" smtClean="0">
                <a:ln>
                  <a:solidFill>
                    <a:schemeClr val="tx2">
                      <a:lumMod val="60000"/>
                      <a:lumOff val="40000"/>
                    </a:schemeClr>
                  </a:solidFill>
                </a:ln>
                <a:solidFill>
                  <a:schemeClr val="tx2">
                    <a:lumMod val="60000"/>
                    <a:lumOff val="40000"/>
                  </a:schemeClr>
                </a:solidFill>
                <a:latin typeface="+mj-lt"/>
                <a:ea typeface="+mj-ea"/>
                <a:cs typeface="+mj-cs"/>
              </a:rPr>
              <a:t>:</a:t>
            </a:r>
          </a:p>
          <a:p>
            <a:pPr algn="ctr"/>
            <a:r>
              <a:rPr lang="ru-RU" sz="1400" b="1" dirty="0"/>
              <a:t>обеспечение прав и возможностей населения Первомайского муниципального района на удовлетворение своих </a:t>
            </a:r>
            <a:r>
              <a:rPr lang="ru-RU" sz="1400" b="1" dirty="0" smtClean="0"/>
              <a:t>потребностей </a:t>
            </a:r>
            <a:r>
              <a:rPr lang="ru-RU" sz="1400" b="1" dirty="0"/>
              <a:t>в занятиях физической культурой и участие в массовом спортивном </a:t>
            </a:r>
            <a:r>
              <a:rPr lang="ru-RU" sz="1400" b="1" dirty="0" smtClean="0"/>
              <a:t>движении</a:t>
            </a:r>
            <a:endParaRPr lang="ru-RU" sz="1400" b="1"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4" name="Прямоугольник 3"/>
          <p:cNvSpPr/>
          <p:nvPr/>
        </p:nvSpPr>
        <p:spPr>
          <a:xfrm>
            <a:off x="5292081" y="946468"/>
            <a:ext cx="341009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17 231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a:t>
            </a:r>
            <a:r>
              <a:rPr lang="ru-RU" sz="1600" b="1" dirty="0"/>
              <a:t>г. </a:t>
            </a:r>
            <a:r>
              <a:rPr lang="ru-RU" sz="1600" b="1" dirty="0" smtClean="0"/>
              <a:t>8 576  </a:t>
            </a:r>
            <a:r>
              <a:rPr lang="ru-RU" sz="1600" b="1" dirty="0" err="1" smtClean="0"/>
              <a:t>тыс.руб</a:t>
            </a:r>
            <a:r>
              <a:rPr lang="ru-RU" sz="1600" b="1" dirty="0" smtClean="0"/>
              <a:t>;</a:t>
            </a:r>
          </a:p>
          <a:p>
            <a:pPr algn="ctr"/>
            <a:r>
              <a:rPr lang="ru-RU" sz="1600" b="1" dirty="0"/>
              <a:t>на </a:t>
            </a:r>
            <a:r>
              <a:rPr lang="ru-RU" sz="1600" b="1" dirty="0" smtClean="0"/>
              <a:t>2026 </a:t>
            </a:r>
            <a:r>
              <a:rPr lang="ru-RU" sz="1600" b="1" dirty="0"/>
              <a:t>г. </a:t>
            </a:r>
            <a:r>
              <a:rPr lang="ru-RU" sz="1600" b="1" dirty="0" smtClean="0"/>
              <a:t>3 690  </a:t>
            </a:r>
            <a:r>
              <a:rPr lang="ru-RU" sz="1600" b="1" dirty="0" err="1"/>
              <a:t>тыс.руб</a:t>
            </a:r>
            <a:endParaRPr lang="ru-RU" sz="1600" b="1" u="sng" dirty="0" smtClean="0">
              <a:solidFill>
                <a:schemeClr val="tx1"/>
              </a:solidFill>
              <a:effectLst>
                <a:outerShdw blurRad="38100" dist="38100" dir="2700000" algn="tl">
                  <a:srgbClr val="000000">
                    <a:alpha val="43137"/>
                  </a:srgbClr>
                </a:outerShdw>
              </a:effectLst>
            </a:endParaRPr>
          </a:p>
        </p:txBody>
      </p:sp>
      <p:sp>
        <p:nvSpPr>
          <p:cNvPr id="5" name="Прямоугольник 4"/>
          <p:cNvSpPr/>
          <p:nvPr/>
        </p:nvSpPr>
        <p:spPr>
          <a:xfrm>
            <a:off x="3419872" y="4653136"/>
            <a:ext cx="5544616"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b="1" dirty="0" smtClean="0">
              <a:solidFill>
                <a:schemeClr val="tx1"/>
              </a:solidFill>
            </a:endParaRPr>
          </a:p>
        </p:txBody>
      </p:sp>
      <p:pic>
        <p:nvPicPr>
          <p:cNvPr id="9" name="Рисунок 8" descr="спорт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856" y="964788"/>
            <a:ext cx="1559078" cy="1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219018" y="4653136"/>
            <a:ext cx="5760639" cy="2123658"/>
          </a:xfrm>
          <a:prstGeom prst="rect">
            <a:avLst/>
          </a:prstGeom>
        </p:spPr>
        <p:txBody>
          <a:bodyPr wrap="square">
            <a:spAutoFit/>
          </a:bodyPr>
          <a:lstStyle/>
          <a:p>
            <a:pPr algn="just"/>
            <a:r>
              <a:rPr lang="ru-RU" sz="1200" dirty="0">
                <a:ln>
                  <a:solidFill>
                    <a:schemeClr val="tx2">
                      <a:lumMod val="60000"/>
                      <a:lumOff val="40000"/>
                    </a:schemeClr>
                  </a:solidFill>
                </a:ln>
              </a:rPr>
              <a:t>Целевые показатели муниципальной программы:</a:t>
            </a:r>
          </a:p>
          <a:p>
            <a:pPr algn="just"/>
            <a:r>
              <a:rPr lang="ru-RU" sz="1200" dirty="0" smtClean="0"/>
              <a:t>- </a:t>
            </a:r>
            <a:r>
              <a:rPr lang="ru-RU" sz="1200" dirty="0"/>
              <a:t>рост численности населения,  регулярно занимающихся физической культурой и спортом – до 4500 человек;</a:t>
            </a:r>
          </a:p>
          <a:p>
            <a:pPr algn="just"/>
            <a:r>
              <a:rPr lang="ru-RU" sz="1200" dirty="0"/>
              <a:t>- сохранение количества спортивных сооружений района в объеме 37 ед.</a:t>
            </a:r>
          </a:p>
          <a:p>
            <a:pPr algn="just"/>
            <a:r>
              <a:rPr lang="ru-RU" sz="1200" dirty="0"/>
              <a:t>- увеличение числа физкультурно-спортивных клубов до 12 ед.</a:t>
            </a:r>
          </a:p>
          <a:p>
            <a:pPr algn="just"/>
            <a:r>
              <a:rPr lang="ru-RU" sz="1200" dirty="0"/>
              <a:t>- увеличение количества людей с ограниченными возможностями здоровья, ветеранов, занимающихся адаптивными видами спорта до 57 человек;</a:t>
            </a:r>
          </a:p>
          <a:p>
            <a:pPr algn="just"/>
            <a:r>
              <a:rPr lang="ru-RU" sz="1200" dirty="0"/>
              <a:t>- увеличение количества спортивно-массовых мероприятий, проведенных на территории МУ спортивного комплекса «Надежда» с 59 до 64. ед.;</a:t>
            </a:r>
          </a:p>
          <a:p>
            <a:pPr algn="just"/>
            <a:r>
              <a:rPr lang="ru-RU" sz="1200" dirty="0"/>
              <a:t>- увеличение количества посещаемости МУ спортивного комплекса «Надежда» с 3000 до 4500 чел.</a:t>
            </a:r>
          </a:p>
        </p:txBody>
      </p:sp>
      <p:pic>
        <p:nvPicPr>
          <p:cNvPr id="11" name="Picture 2" descr="C:\Доронина\бюджет для граждан\фото\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206" y="2377668"/>
            <a:ext cx="3629839" cy="21452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Доронина\бюджет для граждан\2023-2025\BzS_DtpLYM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02" y="4330258"/>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Доронина\бюджет для граждан\2023-2025\jcwObpMk4A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74494"/>
            <a:ext cx="2736303" cy="179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1"/>
            <a:ext cx="455569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«Энергосбережение и повышение энергоэффективности в Первомайском муниципальном </a:t>
            </a:r>
            <a:r>
              <a:rPr lang="ru-RU" dirty="0" smtClean="0">
                <a:ln>
                  <a:solidFill>
                    <a:schemeClr val="tx2">
                      <a:lumMod val="60000"/>
                      <a:lumOff val="40000"/>
                    </a:schemeClr>
                  </a:solidFill>
                </a:ln>
                <a:solidFill>
                  <a:srgbClr val="7030A0"/>
                </a:solidFill>
                <a:latin typeface="+mj-lt"/>
                <a:ea typeface="+mj-ea"/>
                <a:cs typeface="+mj-cs"/>
              </a:rPr>
              <a:t>районе </a:t>
            </a:r>
            <a:r>
              <a:rPr lang="ru-RU" dirty="0">
                <a:ln>
                  <a:solidFill>
                    <a:schemeClr val="tx2">
                      <a:lumMod val="60000"/>
                      <a:lumOff val="40000"/>
                    </a:schemeClr>
                  </a:solidFill>
                </a:ln>
                <a:solidFill>
                  <a:srgbClr val="7030A0"/>
                </a:solidFill>
                <a:latin typeface="+mj-lt"/>
                <a:ea typeface="+mj-ea"/>
                <a:cs typeface="+mj-cs"/>
              </a:rPr>
              <a:t>на </a:t>
            </a:r>
            <a:r>
              <a:rPr lang="ru-RU" dirty="0" smtClean="0">
                <a:ln>
                  <a:solidFill>
                    <a:schemeClr val="tx2">
                      <a:lumMod val="60000"/>
                      <a:lumOff val="40000"/>
                    </a:schemeClr>
                  </a:solidFill>
                </a:ln>
                <a:solidFill>
                  <a:srgbClr val="7030A0"/>
                </a:solidFill>
                <a:latin typeface="+mj-lt"/>
                <a:ea typeface="+mj-ea"/>
                <a:cs typeface="+mj-cs"/>
              </a:rPr>
              <a:t>2023-2025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200 </a:t>
            </a:r>
            <a:r>
              <a:rPr lang="ru-RU" sz="1400" b="1" u="sng" dirty="0" err="1" smtClean="0"/>
              <a:t>тыс.руб</a:t>
            </a:r>
            <a:r>
              <a:rPr lang="ru-RU" sz="1400" b="1" dirty="0" smtClean="0"/>
              <a:t>.)</a:t>
            </a:r>
            <a:endParaRPr lang="ru-RU" sz="1400" dirty="0"/>
          </a:p>
        </p:txBody>
      </p:sp>
      <p:sp>
        <p:nvSpPr>
          <p:cNvPr id="3" name="Прямоугольник 2"/>
          <p:cNvSpPr/>
          <p:nvPr/>
        </p:nvSpPr>
        <p:spPr>
          <a:xfrm>
            <a:off x="167058" y="1914507"/>
            <a:ext cx="4340828" cy="923330"/>
          </a:xfrm>
          <a:prstGeom prst="rect">
            <a:avLst/>
          </a:prstGeom>
          <a:solidFill>
            <a:schemeClr val="accent6">
              <a:lumMod val="20000"/>
              <a:lumOff val="80000"/>
            </a:schemeClr>
          </a:solidFill>
        </p:spPr>
        <p:txBody>
          <a:bodyPr wrap="square">
            <a:spAutoFit/>
          </a:bodyPr>
          <a:lstStyle/>
          <a:p>
            <a:pPr algn="ctr"/>
            <a:r>
              <a:rPr lang="ru-RU" dirty="0"/>
              <a:t>Повышение эффективности использования энергетических ресурсов в </a:t>
            </a:r>
            <a:r>
              <a:rPr lang="ru-RU" dirty="0" smtClean="0"/>
              <a:t>Первомайском районе</a:t>
            </a:r>
            <a:endParaRPr lang="ru-RU" dirty="0"/>
          </a:p>
        </p:txBody>
      </p:sp>
      <p:sp>
        <p:nvSpPr>
          <p:cNvPr id="4" name="Овал 3"/>
          <p:cNvSpPr/>
          <p:nvPr/>
        </p:nvSpPr>
        <p:spPr>
          <a:xfrm>
            <a:off x="1413750" y="152109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Прямоугольник 4"/>
          <p:cNvSpPr/>
          <p:nvPr/>
        </p:nvSpPr>
        <p:spPr>
          <a:xfrm>
            <a:off x="167058" y="2924944"/>
            <a:ext cx="4340828" cy="3785652"/>
          </a:xfrm>
          <a:prstGeom prst="rect">
            <a:avLst/>
          </a:prstGeom>
          <a:solidFill>
            <a:schemeClr val="accent1">
              <a:lumMod val="20000"/>
              <a:lumOff val="80000"/>
            </a:schemeClr>
          </a:solidFill>
        </p:spPr>
        <p:txBody>
          <a:bodyPr wrap="square">
            <a:spAutoFit/>
          </a:bodyPr>
          <a:lstStyle/>
          <a:p>
            <a:pPr algn="just"/>
            <a:r>
              <a:rPr lang="ru-RU" sz="1600" dirty="0" smtClean="0"/>
              <a:t>      На 2024 год запланированы расходы за счет средств местного бюджета на реализацию подпрограммы «</a:t>
            </a:r>
            <a:r>
              <a:rPr lang="ru-RU" sz="1600" dirty="0" err="1" smtClean="0"/>
              <a:t>Общепрограммные</a:t>
            </a:r>
            <a:r>
              <a:rPr lang="ru-RU" sz="1600" dirty="0" smtClean="0"/>
              <a:t> расходы муниципальной программы «Энергосбережение и повышение </a:t>
            </a:r>
            <a:r>
              <a:rPr lang="ru-RU" sz="1600" dirty="0" err="1" smtClean="0"/>
              <a:t>энергоэффективности</a:t>
            </a:r>
            <a:r>
              <a:rPr lang="ru-RU" sz="1600" dirty="0" smtClean="0"/>
              <a:t> в Первомайском муниципальном районе» в сумме 200,0 </a:t>
            </a:r>
            <a:r>
              <a:rPr lang="ru-RU" sz="1600" dirty="0" err="1" smtClean="0"/>
              <a:t>тыс.руб</a:t>
            </a:r>
            <a:r>
              <a:rPr lang="ru-RU" sz="1600" dirty="0" smtClean="0"/>
              <a:t>.</a:t>
            </a:r>
          </a:p>
          <a:p>
            <a:pPr algn="just"/>
            <a:r>
              <a:rPr lang="ru-RU" sz="1600" dirty="0" smtClean="0"/>
              <a:t>     В </a:t>
            </a:r>
            <a:r>
              <a:rPr lang="ru-RU" sz="1600" dirty="0"/>
              <a:t>результате реализации мероприятий муниципальной программы планируется достичь следующих конечных результатов:</a:t>
            </a:r>
          </a:p>
          <a:p>
            <a:pPr algn="just"/>
            <a:r>
              <a:rPr lang="ru-RU" sz="1600" dirty="0"/>
              <a:t>-снижение энергопотребления организаций бюджетной сферы муниципального образования в результате реализации энергосберегающих мероприятий на 900 </a:t>
            </a:r>
            <a:r>
              <a:rPr lang="ru-RU" sz="1600" dirty="0" err="1"/>
              <a:t>т.у.т</a:t>
            </a:r>
            <a:r>
              <a:rPr lang="ru-RU" sz="1600" dirty="0"/>
              <a:t>.</a:t>
            </a:r>
          </a:p>
        </p:txBody>
      </p:sp>
      <p:sp>
        <p:nvSpPr>
          <p:cNvPr id="7" name="Прямоугольник 6"/>
          <p:cNvSpPr/>
          <p:nvPr/>
        </p:nvSpPr>
        <p:spPr>
          <a:xfrm>
            <a:off x="4716016" y="116631"/>
            <a:ext cx="424847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«Развитие субъектов малого предпринимательства Первомайского муниципального района" на </a:t>
            </a:r>
            <a:r>
              <a:rPr lang="ru-RU" dirty="0" smtClean="0">
                <a:ln>
                  <a:solidFill>
                    <a:schemeClr val="tx2">
                      <a:lumMod val="60000"/>
                      <a:lumOff val="40000"/>
                    </a:schemeClr>
                  </a:solidFill>
                </a:ln>
                <a:solidFill>
                  <a:srgbClr val="7030A0"/>
                </a:solidFill>
                <a:latin typeface="+mj-lt"/>
                <a:ea typeface="+mj-ea"/>
                <a:cs typeface="+mj-cs"/>
              </a:rPr>
              <a:t>2022-2024 </a:t>
            </a:r>
            <a:r>
              <a:rPr lang="ru-RU" dirty="0">
                <a:ln>
                  <a:solidFill>
                    <a:schemeClr val="tx2">
                      <a:lumMod val="60000"/>
                      <a:lumOff val="40000"/>
                    </a:schemeClr>
                  </a:solidFill>
                </a:ln>
                <a:solidFill>
                  <a:srgbClr val="7030A0"/>
                </a:solidFill>
                <a:latin typeface="+mj-lt"/>
                <a:ea typeface="+mj-ea"/>
                <a:cs typeface="+mj-cs"/>
              </a:rPr>
              <a:t>годы</a:t>
            </a:r>
            <a:r>
              <a:rPr lang="ru-RU"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70 </a:t>
            </a:r>
            <a:r>
              <a:rPr lang="ru-RU" sz="1400" b="1" u="sng" dirty="0" err="1" smtClean="0"/>
              <a:t>тыс.руб</a:t>
            </a:r>
            <a:r>
              <a:rPr lang="ru-RU" sz="1400" b="1" dirty="0" smtClean="0"/>
              <a:t>.)</a:t>
            </a:r>
            <a:endParaRPr lang="ru-RU" sz="1400" dirty="0"/>
          </a:p>
        </p:txBody>
      </p:sp>
      <p:sp>
        <p:nvSpPr>
          <p:cNvPr id="8" name="Прямоугольник 7"/>
          <p:cNvSpPr/>
          <p:nvPr/>
        </p:nvSpPr>
        <p:spPr>
          <a:xfrm>
            <a:off x="4788024" y="1914507"/>
            <a:ext cx="4176464" cy="1384995"/>
          </a:xfrm>
          <a:prstGeom prst="rect">
            <a:avLst/>
          </a:prstGeom>
          <a:solidFill>
            <a:schemeClr val="accent6">
              <a:lumMod val="20000"/>
              <a:lumOff val="80000"/>
            </a:schemeClr>
          </a:solidFill>
        </p:spPr>
        <p:txBody>
          <a:bodyPr wrap="square">
            <a:spAutoFit/>
          </a:bodyPr>
          <a:lstStyle/>
          <a:p>
            <a:pPr algn="ctr"/>
            <a:r>
              <a:rPr lang="ru-RU" sz="1200" dirty="0"/>
              <a:t>формирование благоприятных условий для развития субъектов малого и среднего предпринимательства, способствующих увеличению их вклада в экономику Первомайского муниципального района, а также физических лиц, не являющихся индивидуальными предпринимателями и применяющих специальный налоговый режим «Налог на профессиональный доход»</a:t>
            </a:r>
          </a:p>
        </p:txBody>
      </p:sp>
      <p:sp>
        <p:nvSpPr>
          <p:cNvPr id="9" name="Овал 8"/>
          <p:cNvSpPr/>
          <p:nvPr/>
        </p:nvSpPr>
        <p:spPr>
          <a:xfrm>
            <a:off x="5878154" y="152109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1" name="Прямоугольник 10"/>
          <p:cNvSpPr/>
          <p:nvPr/>
        </p:nvSpPr>
        <p:spPr>
          <a:xfrm>
            <a:off x="4788024" y="3387924"/>
            <a:ext cx="4218776" cy="3046988"/>
          </a:xfrm>
          <a:prstGeom prst="rect">
            <a:avLst/>
          </a:prstGeom>
          <a:solidFill>
            <a:schemeClr val="accent1">
              <a:lumMod val="20000"/>
              <a:lumOff val="80000"/>
            </a:schemeClr>
          </a:solidFill>
        </p:spPr>
        <p:txBody>
          <a:bodyPr wrap="square">
            <a:spAutoFit/>
          </a:bodyPr>
          <a:lstStyle/>
          <a:p>
            <a:pPr algn="ctr"/>
            <a:r>
              <a:rPr lang="ru-RU" sz="1200" u="sng" dirty="0" smtClean="0"/>
              <a:t>Конечные результаты программы:</a:t>
            </a:r>
          </a:p>
          <a:p>
            <a:pPr algn="just"/>
            <a:r>
              <a:rPr lang="ru-RU" sz="1200" dirty="0" smtClean="0"/>
              <a:t>- </a:t>
            </a:r>
            <a:r>
              <a:rPr lang="ru-RU" sz="1200" dirty="0"/>
              <a:t>количество работников сферы малого и среднего предпринимательства, индивидуальных предпринимателей, лиц, вовлекаемых в предпринимательскую деятельность, а также  физических лиц, не являющихся индивидуальными предпринимателями и применяющих специальный налоговый режим «Налог на профессиональный доход», прошедших обучение и повысивших квалификацию, получивших консультацию  – 60 человек;</a:t>
            </a:r>
          </a:p>
          <a:p>
            <a:pPr algn="just"/>
            <a:r>
              <a:rPr lang="ru-RU" sz="1200" dirty="0"/>
              <a:t>     - количество объектов муниципального имущества, включенного в Перечень и предоставленного субъектам малого и среднего предпринимательства  и физическим лицам, не являющимися индивидуальными предпринимателями и применяющими специальный налоговый режим «Налог на профессиональный доход» во владение и (или) пользование – не менее 5-ти.</a:t>
            </a:r>
          </a:p>
        </p:txBody>
      </p:sp>
    </p:spTree>
    <p:extLst>
      <p:ext uri="{BB962C8B-B14F-4D97-AF65-F5344CB8AC3E}">
        <p14:creationId xmlns:p14="http://schemas.microsoft.com/office/powerpoint/2010/main" val="3791818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80873" y="45616"/>
            <a:ext cx="4262369" cy="1477328"/>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600" dirty="0">
                <a:ln>
                  <a:solidFill>
                    <a:schemeClr val="tx2">
                      <a:lumMod val="60000"/>
                      <a:lumOff val="40000"/>
                    </a:schemeClr>
                  </a:solidFill>
                </a:ln>
                <a:solidFill>
                  <a:srgbClr val="7030A0"/>
                </a:solidFill>
                <a:latin typeface="+mj-lt"/>
                <a:ea typeface="+mj-ea"/>
                <a:cs typeface="+mj-cs"/>
              </a:rPr>
              <a:t>«Эффективная власть в Первомайском муниципальном районе на </a:t>
            </a:r>
            <a:r>
              <a:rPr lang="ru-RU" sz="1600" dirty="0" smtClean="0">
                <a:ln>
                  <a:solidFill>
                    <a:schemeClr val="tx2">
                      <a:lumMod val="60000"/>
                      <a:lumOff val="40000"/>
                    </a:schemeClr>
                  </a:solidFill>
                </a:ln>
                <a:solidFill>
                  <a:srgbClr val="7030A0"/>
                </a:solidFill>
                <a:latin typeface="+mj-lt"/>
                <a:ea typeface="+mj-ea"/>
                <a:cs typeface="+mj-cs"/>
              </a:rPr>
              <a:t>2024-2026 годы»</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400" b="1" dirty="0"/>
              <a:t>(объем </a:t>
            </a:r>
            <a:r>
              <a:rPr lang="ru-RU" sz="1400" b="1" dirty="0" smtClean="0"/>
              <a:t>финансирования на 2024 г. </a:t>
            </a:r>
            <a:r>
              <a:rPr lang="ru-RU" sz="1400" b="1" u="sng" dirty="0" smtClean="0"/>
              <a:t>12 944 </a:t>
            </a:r>
            <a:r>
              <a:rPr lang="ru-RU" sz="1400" b="1" u="sng" dirty="0" err="1" smtClean="0"/>
              <a:t>тыс.руб</a:t>
            </a:r>
            <a:r>
              <a:rPr lang="ru-RU" sz="1400" b="1" u="sng" dirty="0" smtClean="0"/>
              <a:t>;</a:t>
            </a:r>
          </a:p>
          <a:p>
            <a:pPr algn="ctr"/>
            <a:r>
              <a:rPr lang="ru-RU" sz="1400" b="1" dirty="0"/>
              <a:t>на </a:t>
            </a:r>
            <a:r>
              <a:rPr lang="ru-RU" sz="1400" b="1" dirty="0" smtClean="0"/>
              <a:t>2025 </a:t>
            </a:r>
            <a:r>
              <a:rPr lang="ru-RU" sz="1400" b="1" dirty="0"/>
              <a:t>г. </a:t>
            </a:r>
            <a:r>
              <a:rPr lang="ru-RU" sz="1400" b="1" dirty="0" smtClean="0"/>
              <a:t>6784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3072  </a:t>
            </a:r>
            <a:r>
              <a:rPr lang="ru-RU" sz="1400" b="1" dirty="0" err="1" smtClean="0"/>
              <a:t>тыс.руб</a:t>
            </a:r>
            <a:r>
              <a:rPr lang="ru-RU" sz="1400" b="1" dirty="0" smtClean="0"/>
              <a:t>.)</a:t>
            </a:r>
            <a:endParaRPr lang="ru-RU" sz="1400" dirty="0"/>
          </a:p>
        </p:txBody>
      </p:sp>
      <p:sp>
        <p:nvSpPr>
          <p:cNvPr id="11" name="TextBox 10"/>
          <p:cNvSpPr txBox="1"/>
          <p:nvPr/>
        </p:nvSpPr>
        <p:spPr>
          <a:xfrm>
            <a:off x="140816" y="1940950"/>
            <a:ext cx="4176464" cy="830997"/>
          </a:xfrm>
          <a:prstGeom prst="rect">
            <a:avLst/>
          </a:prstGeom>
          <a:solidFill>
            <a:schemeClr val="accent6">
              <a:lumMod val="20000"/>
              <a:lumOff val="80000"/>
            </a:schemeClr>
          </a:solidFill>
        </p:spPr>
        <p:txBody>
          <a:bodyPr wrap="square" rtlCol="0">
            <a:spAutoFit/>
          </a:bodyPr>
          <a:lstStyle/>
          <a:p>
            <a:pPr algn="ctr"/>
            <a:r>
              <a:rPr lang="ru-RU" sz="1200" dirty="0"/>
              <a:t>повышение эффективности деятельности органов местного самоуправления при решении вопросов местного значения, обеспечение открытости в их деятельности, обеспечение граждан доступными и качественными </a:t>
            </a:r>
            <a:r>
              <a:rPr lang="ru-RU" sz="1200" dirty="0" smtClean="0"/>
              <a:t>услугами.</a:t>
            </a:r>
            <a:endParaRPr lang="ru-RU" sz="1200" dirty="0"/>
          </a:p>
        </p:txBody>
      </p:sp>
      <p:sp>
        <p:nvSpPr>
          <p:cNvPr id="12" name="Овал 11"/>
          <p:cNvSpPr/>
          <p:nvPr/>
        </p:nvSpPr>
        <p:spPr>
          <a:xfrm>
            <a:off x="1373605" y="1522944"/>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5" name="Прямоугольник 14"/>
          <p:cNvSpPr/>
          <p:nvPr/>
        </p:nvSpPr>
        <p:spPr>
          <a:xfrm>
            <a:off x="132162" y="2754795"/>
            <a:ext cx="4295821" cy="3985706"/>
          </a:xfrm>
          <a:prstGeom prst="rect">
            <a:avLst/>
          </a:prstGeom>
          <a:noFill/>
        </p:spPr>
        <p:txBody>
          <a:bodyPr wrap="square">
            <a:spAutoFit/>
          </a:bodyPr>
          <a:lstStyle/>
          <a:p>
            <a:pPr algn="just"/>
            <a:r>
              <a:rPr lang="ru-RU" sz="1100" dirty="0" smtClean="0"/>
              <a:t>     </a:t>
            </a:r>
            <a:r>
              <a:rPr lang="ru-RU" sz="1100" dirty="0"/>
              <a:t>В рамках муниципальной программы </a:t>
            </a:r>
            <a:r>
              <a:rPr lang="ru-RU" sz="1100" b="1" dirty="0"/>
              <a:t> </a:t>
            </a:r>
            <a:r>
              <a:rPr lang="ru-RU" sz="1100" dirty="0"/>
              <a:t>предусмотрены расходы на реализацию следующих подпрограмм:</a:t>
            </a:r>
          </a:p>
          <a:p>
            <a:pPr algn="just"/>
            <a:r>
              <a:rPr lang="ru-RU" sz="1100" dirty="0" smtClean="0"/>
              <a:t>1. Подпрограмма </a:t>
            </a:r>
            <a:r>
              <a:rPr lang="ru-RU" sz="1100" dirty="0"/>
              <a:t>«Развитие муниципальной службы в Первомайском муниципальном районе»   на 2024-2026 годы на 2024 год- 660,0 тыс. руб. на 2025-2026  годы  по 270,0 тыс. руб. на каждый год реализации подпрограммы</a:t>
            </a:r>
            <a:r>
              <a:rPr lang="ru-RU" sz="1100" dirty="0" smtClean="0"/>
              <a:t>. </a:t>
            </a:r>
            <a:r>
              <a:rPr lang="ru-RU" sz="1100" dirty="0"/>
              <a:t>Выделенные средства  будут направлены на решение основной задачи </a:t>
            </a:r>
            <a:r>
              <a:rPr lang="ru-RU" sz="1100" dirty="0" smtClean="0"/>
              <a:t> - </a:t>
            </a:r>
            <a:r>
              <a:rPr lang="ru-RU" sz="1100" dirty="0"/>
              <a:t>повышение эффективности и результативности  деятельности  муниципальных служащих, на формирование эффективной системы  управления персоналом и кадровым потенциалом</a:t>
            </a:r>
            <a:r>
              <a:rPr lang="ru-RU" sz="1100" dirty="0" smtClean="0"/>
              <a:t>.</a:t>
            </a:r>
          </a:p>
          <a:p>
            <a:pPr algn="just"/>
            <a:r>
              <a:rPr lang="ru-RU" sz="1100" dirty="0"/>
              <a:t>2.Подпрограмма  «Обеспечение деятельности муниципального учреждения «Центр обеспечения функционирования органов местного самоуправления Первомайского муниципального района» на 2024-2026 годы.</a:t>
            </a:r>
          </a:p>
          <a:p>
            <a:pPr algn="just"/>
            <a:r>
              <a:rPr lang="ru-RU" sz="1100" dirty="0"/>
              <a:t>В рамках подпрограммы запланированы средства  в сумме на 2024 год </a:t>
            </a:r>
            <a:r>
              <a:rPr lang="ru-RU" sz="1100" dirty="0" smtClean="0"/>
              <a:t>– 12284 тыс. руб</a:t>
            </a:r>
            <a:r>
              <a:rPr lang="ru-RU" sz="1100" dirty="0"/>
              <a:t>., на 2025 год – </a:t>
            </a:r>
            <a:r>
              <a:rPr lang="ru-RU" sz="1100" dirty="0" smtClean="0"/>
              <a:t>6514 </a:t>
            </a:r>
            <a:r>
              <a:rPr lang="ru-RU" sz="1100" dirty="0"/>
              <a:t>тыс. руб., на 2026 год -</a:t>
            </a:r>
            <a:r>
              <a:rPr lang="ru-RU" sz="1100" dirty="0" smtClean="0"/>
              <a:t>2802 тыс. руб. </a:t>
            </a:r>
            <a:r>
              <a:rPr lang="ru-RU" sz="1100" dirty="0"/>
              <a:t>В рамках подпрограммы  предусмотрены расходы на обеспечение постоянной готовности администрации и служб муниципального района к реагированию на угрозу или возникновение ЧС и создание необходимых условий для этого, организация бесперебойного технического, транспортного, хозяйственного обеспечения деятельности органов местного самоуправления.</a:t>
            </a:r>
          </a:p>
        </p:txBody>
      </p:sp>
      <p:sp>
        <p:nvSpPr>
          <p:cNvPr id="7" name="Прямоугольник 6"/>
          <p:cNvSpPr/>
          <p:nvPr/>
        </p:nvSpPr>
        <p:spPr>
          <a:xfrm>
            <a:off x="4572000" y="76394"/>
            <a:ext cx="449999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«Информационное общество в Первомайском муниципальном районе" на </a:t>
            </a:r>
            <a:r>
              <a:rPr lang="ru-RU" dirty="0" smtClean="0">
                <a:ln>
                  <a:solidFill>
                    <a:schemeClr val="tx2">
                      <a:lumMod val="60000"/>
                      <a:lumOff val="40000"/>
                    </a:schemeClr>
                  </a:solidFill>
                </a:ln>
                <a:solidFill>
                  <a:srgbClr val="7030A0"/>
                </a:solidFill>
                <a:latin typeface="+mj-lt"/>
                <a:ea typeface="+mj-ea"/>
                <a:cs typeface="+mj-cs"/>
              </a:rPr>
              <a:t>2022-2024 </a:t>
            </a:r>
            <a:r>
              <a:rPr lang="ru-RU" dirty="0">
                <a:ln>
                  <a:solidFill>
                    <a:schemeClr val="tx2">
                      <a:lumMod val="60000"/>
                      <a:lumOff val="40000"/>
                    </a:schemeClr>
                  </a:solidFill>
                </a:ln>
                <a:solidFill>
                  <a:srgbClr val="7030A0"/>
                </a:solidFill>
                <a:latin typeface="+mj-lt"/>
                <a:ea typeface="+mj-ea"/>
                <a:cs typeface="+mj-cs"/>
              </a:rPr>
              <a:t>годы</a:t>
            </a:r>
            <a:r>
              <a:rPr lang="ru-RU"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2738 </a:t>
            </a:r>
            <a:r>
              <a:rPr lang="ru-RU" sz="1400" b="1" u="sng" dirty="0" err="1"/>
              <a:t>тыс.руб</a:t>
            </a:r>
            <a:r>
              <a:rPr lang="ru-RU" sz="1400" b="1" dirty="0" smtClean="0"/>
              <a:t>)</a:t>
            </a:r>
            <a:endParaRPr lang="ru-RU" sz="1400" dirty="0"/>
          </a:p>
        </p:txBody>
      </p:sp>
      <p:sp>
        <p:nvSpPr>
          <p:cNvPr id="8" name="Овал 7"/>
          <p:cNvSpPr/>
          <p:nvPr/>
        </p:nvSpPr>
        <p:spPr>
          <a:xfrm>
            <a:off x="5957900" y="1555141"/>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3" name="Прямоугольник 12"/>
          <p:cNvSpPr/>
          <p:nvPr/>
        </p:nvSpPr>
        <p:spPr>
          <a:xfrm>
            <a:off x="4625751" y="1954576"/>
            <a:ext cx="4392489" cy="1200329"/>
          </a:xfrm>
          <a:prstGeom prst="rect">
            <a:avLst/>
          </a:prstGeom>
          <a:solidFill>
            <a:schemeClr val="accent6">
              <a:lumMod val="20000"/>
              <a:lumOff val="80000"/>
            </a:schemeClr>
          </a:solidFill>
        </p:spPr>
        <p:txBody>
          <a:bodyPr wrap="square">
            <a:spAutoFit/>
          </a:bodyPr>
          <a:lstStyle/>
          <a:p>
            <a:pPr algn="just"/>
            <a:r>
              <a:rPr lang="ru-RU" sz="1200" dirty="0"/>
              <a:t>обеспечение конституционного права жителей Первомайского района на получение оперативной и достоверной информации о важнейших общественно-политических, социально-культурных событиях района, о деятельности органов исполнительной и представительной властей Первомайского муниципального района. </a:t>
            </a:r>
          </a:p>
        </p:txBody>
      </p:sp>
      <p:pic>
        <p:nvPicPr>
          <p:cNvPr id="17" name="Picture 2" descr="C:\Доронина\бюджет для граждан\фото\_logotip-s-kart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904859"/>
            <a:ext cx="4284476" cy="9246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68642" y="3227203"/>
            <a:ext cx="4449598" cy="2677656"/>
          </a:xfrm>
          <a:prstGeom prst="rect">
            <a:avLst/>
          </a:prstGeom>
        </p:spPr>
        <p:txBody>
          <a:bodyPr wrap="square">
            <a:spAutoFit/>
          </a:bodyPr>
          <a:lstStyle/>
          <a:p>
            <a:pPr algn="just"/>
            <a:r>
              <a:rPr lang="ru-RU" sz="1200" dirty="0" smtClean="0"/>
              <a:t>     В </a:t>
            </a:r>
            <a:r>
              <a:rPr lang="ru-RU" sz="1200" dirty="0"/>
              <a:t>результате выполнения намеченных в Программе мероприятий предполагается:</a:t>
            </a:r>
          </a:p>
          <a:p>
            <a:pPr algn="just"/>
            <a:r>
              <a:rPr lang="ru-RU" sz="1200" dirty="0" smtClean="0"/>
              <a:t>- </a:t>
            </a:r>
            <a:r>
              <a:rPr lang="ru-RU" sz="1200" dirty="0"/>
              <a:t>достичь своевременного информирования населения о событиях, происходящих в Первомайском муниципальном районе Ярославской  области и в Российской Федерации в целом;</a:t>
            </a:r>
          </a:p>
          <a:p>
            <a:pPr algn="just"/>
            <a:r>
              <a:rPr lang="ru-RU" sz="1200" dirty="0"/>
              <a:t>  - ежегодный удерживать тираж печатного издания – газеты «Призыв» - не менее 850 экземпляров;</a:t>
            </a:r>
          </a:p>
          <a:p>
            <a:pPr algn="just"/>
            <a:r>
              <a:rPr lang="ru-RU" sz="1200" dirty="0"/>
              <a:t>- улучшить качество и тематическое разнообразие материалов на основе повышения профессионального уровня корреспондентов, руководителей и специалистов редакции;</a:t>
            </a:r>
          </a:p>
          <a:p>
            <a:pPr algn="just"/>
            <a:r>
              <a:rPr lang="ru-RU" sz="1200" dirty="0"/>
              <a:t> - сформировать благоприятный образ Первомайского муниципального района и повышение уровня доверия жителей района к органам власти.</a:t>
            </a:r>
          </a:p>
        </p:txBody>
      </p:sp>
    </p:spTree>
    <p:extLst>
      <p:ext uri="{BB962C8B-B14F-4D97-AF65-F5344CB8AC3E}">
        <p14:creationId xmlns:p14="http://schemas.microsoft.com/office/powerpoint/2010/main" val="2366002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251520" y="116632"/>
            <a:ext cx="8640960" cy="706090"/>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a:t>
            </a:r>
            <a:r>
              <a:rPr lang="ru-RU" sz="2000" dirty="0" smtClean="0">
                <a:ln>
                  <a:solidFill>
                    <a:schemeClr val="tx2">
                      <a:lumMod val="60000"/>
                      <a:lumOff val="40000"/>
                    </a:schemeClr>
                  </a:solidFill>
                </a:ln>
                <a:solidFill>
                  <a:srgbClr val="7030A0"/>
                </a:solidFill>
              </a:rPr>
              <a:t>дорожного хозяйства и транспорта </a:t>
            </a:r>
            <a:r>
              <a:rPr lang="ru-RU" sz="2000" dirty="0">
                <a:ln>
                  <a:solidFill>
                    <a:schemeClr val="tx2">
                      <a:lumMod val="60000"/>
                      <a:lumOff val="40000"/>
                    </a:schemeClr>
                  </a:solidFill>
                </a:ln>
                <a:solidFill>
                  <a:srgbClr val="7030A0"/>
                </a:solidFill>
              </a:rPr>
              <a:t>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4" name="Прямоугольник 3"/>
          <p:cNvSpPr/>
          <p:nvPr/>
        </p:nvSpPr>
        <p:spPr>
          <a:xfrm>
            <a:off x="5101303" y="836711"/>
            <a:ext cx="336379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95 214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г</a:t>
            </a:r>
            <a:r>
              <a:rPr lang="ru-RU" sz="1600" b="1" dirty="0"/>
              <a:t>. </a:t>
            </a:r>
            <a:r>
              <a:rPr lang="ru-RU" sz="1600" b="1" dirty="0" smtClean="0"/>
              <a:t>47 303  </a:t>
            </a:r>
            <a:r>
              <a:rPr lang="ru-RU" sz="1600" b="1" dirty="0" err="1"/>
              <a:t>тыс.руб</a:t>
            </a:r>
            <a:r>
              <a:rPr lang="ru-RU" sz="1600" b="1" dirty="0"/>
              <a:t>;</a:t>
            </a:r>
          </a:p>
          <a:p>
            <a:pPr algn="ctr"/>
            <a:r>
              <a:rPr lang="ru-RU" sz="1600" b="1" dirty="0"/>
              <a:t>на </a:t>
            </a:r>
            <a:r>
              <a:rPr lang="ru-RU" sz="1600" b="1" dirty="0" smtClean="0"/>
              <a:t>2026 г</a:t>
            </a:r>
            <a:r>
              <a:rPr lang="ru-RU" sz="1600" b="1" dirty="0"/>
              <a:t>. </a:t>
            </a:r>
            <a:r>
              <a:rPr lang="ru-RU" sz="1600" b="1" dirty="0" smtClean="0"/>
              <a:t>39 659  </a:t>
            </a:r>
            <a:r>
              <a:rPr lang="ru-RU" sz="1600" b="1" dirty="0" err="1"/>
              <a:t>тыс.руб</a:t>
            </a:r>
            <a:endParaRPr lang="ru-RU" sz="1600" b="1" u="sng" dirty="0" smtClean="0">
              <a:solidFill>
                <a:schemeClr val="tx1"/>
              </a:solidFill>
              <a:effectLst>
                <a:outerShdw blurRad="38100" dist="38100" dir="2700000" algn="tl">
                  <a:srgbClr val="000000">
                    <a:alpha val="43137"/>
                  </a:srgbClr>
                </a:outerShdw>
              </a:effectLst>
            </a:endParaRPr>
          </a:p>
        </p:txBody>
      </p:sp>
      <p:sp>
        <p:nvSpPr>
          <p:cNvPr id="5" name="Шестиугольник 4"/>
          <p:cNvSpPr/>
          <p:nvPr/>
        </p:nvSpPr>
        <p:spPr>
          <a:xfrm>
            <a:off x="107504" y="908720"/>
            <a:ext cx="4644008" cy="2160240"/>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r>
              <a:rPr lang="ru-RU" sz="1600" dirty="0" smtClean="0">
                <a:ln>
                  <a:solidFill>
                    <a:schemeClr val="tx2">
                      <a:lumMod val="60000"/>
                      <a:lumOff val="40000"/>
                    </a:schemeClr>
                  </a:solidFill>
                </a:ln>
                <a:solidFill>
                  <a:schemeClr val="tx2">
                    <a:lumMod val="60000"/>
                    <a:lumOff val="40000"/>
                  </a:schemeClr>
                </a:solidFill>
                <a:latin typeface="+mj-lt"/>
                <a:ea typeface="+mj-ea"/>
                <a:cs typeface="+mj-cs"/>
              </a:rPr>
              <a:t>:</a:t>
            </a:r>
          </a:p>
          <a:p>
            <a:pPr algn="just"/>
            <a:r>
              <a:rPr lang="ru-RU" sz="1600" dirty="0"/>
              <a:t>повышение эффективности дорожной деятельности в отношении автомобильных дорог местного значения, обеспечение безопасности дорожного движения и повышение качества транспортного обслуживания </a:t>
            </a:r>
            <a:r>
              <a:rPr lang="ru-RU" sz="1600" dirty="0" smtClean="0"/>
              <a:t>населения.</a:t>
            </a:r>
            <a:endParaRPr lang="ru-RU" sz="1600" b="1"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6" name="Прямоугольник 5"/>
          <p:cNvSpPr/>
          <p:nvPr/>
        </p:nvSpPr>
        <p:spPr>
          <a:xfrm>
            <a:off x="4499992" y="4264301"/>
            <a:ext cx="4446208"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n>
                  <a:solidFill>
                    <a:schemeClr val="tx2">
                      <a:lumMod val="60000"/>
                      <a:lumOff val="40000"/>
                    </a:schemeClr>
                  </a:solidFill>
                </a:ln>
                <a:solidFill>
                  <a:schemeClr val="tx2">
                    <a:lumMod val="60000"/>
                    <a:lumOff val="40000"/>
                  </a:schemeClr>
                </a:solidFill>
                <a:latin typeface="+mj-lt"/>
                <a:ea typeface="+mj-ea"/>
                <a:cs typeface="+mj-cs"/>
              </a:rPr>
              <a:t>Целевые показатели муниципальной программы:</a:t>
            </a:r>
          </a:p>
          <a:p>
            <a:r>
              <a:rPr lang="ru-RU" sz="1300" dirty="0" smtClean="0">
                <a:solidFill>
                  <a:schemeClr val="tx1"/>
                </a:solidFill>
              </a:rPr>
              <a:t>- </a:t>
            </a:r>
            <a:r>
              <a:rPr lang="ru-RU" sz="1300" dirty="0">
                <a:solidFill>
                  <a:schemeClr val="tx1"/>
                </a:solidFill>
              </a:rPr>
              <a:t>Прирост протяжённости автодорог местного значения, отвечающих нормативным требованиям и условиям безопасности дорожного движения-7,5 км;</a:t>
            </a:r>
          </a:p>
          <a:p>
            <a:r>
              <a:rPr lang="ru-RU" sz="1300" dirty="0">
                <a:solidFill>
                  <a:schemeClr val="tx1"/>
                </a:solidFill>
              </a:rPr>
              <a:t>     - количество автобусных маршрутов – не менее 3-х;</a:t>
            </a:r>
          </a:p>
          <a:p>
            <a:r>
              <a:rPr lang="ru-RU" sz="1300" dirty="0">
                <a:solidFill>
                  <a:schemeClr val="tx1"/>
                </a:solidFill>
              </a:rPr>
              <a:t>     - количество рейсов – не менее 4172;</a:t>
            </a:r>
          </a:p>
          <a:p>
            <a:r>
              <a:rPr lang="ru-RU" sz="1300" dirty="0">
                <a:solidFill>
                  <a:schemeClr val="tx1"/>
                </a:solidFill>
              </a:rPr>
              <a:t>     -  объем перевозок – не менее 43,9 тыс. чел.;</a:t>
            </a:r>
          </a:p>
          <a:p>
            <a:r>
              <a:rPr lang="ru-RU" sz="1300" dirty="0">
                <a:solidFill>
                  <a:schemeClr val="tx1"/>
                </a:solidFill>
              </a:rPr>
              <a:t>      - пассажирооборот – не менее 1145,0 тыс. </a:t>
            </a:r>
            <a:r>
              <a:rPr lang="ru-RU" sz="1300" dirty="0" err="1">
                <a:solidFill>
                  <a:schemeClr val="tx1"/>
                </a:solidFill>
              </a:rPr>
              <a:t>пасс.км</a:t>
            </a:r>
            <a:r>
              <a:rPr lang="ru-RU" sz="1300" dirty="0">
                <a:solidFill>
                  <a:schemeClr val="tx1"/>
                </a:solidFill>
              </a:rPr>
              <a:t>;</a:t>
            </a:r>
          </a:p>
          <a:p>
            <a:r>
              <a:rPr lang="ru-RU" sz="1300" dirty="0">
                <a:solidFill>
                  <a:schemeClr val="tx1"/>
                </a:solidFill>
              </a:rPr>
              <a:t>      - коэффициент фактического использования полной вместимости – не менее 0,2;                                         </a:t>
            </a:r>
          </a:p>
          <a:p>
            <a:r>
              <a:rPr lang="ru-RU" sz="1300" dirty="0">
                <a:solidFill>
                  <a:schemeClr val="tx1"/>
                </a:solidFill>
              </a:rPr>
              <a:t>      - сокращение количества лиц, погибших в результате ДТП – на 2 человека;           </a:t>
            </a:r>
          </a:p>
          <a:p>
            <a:r>
              <a:rPr lang="ru-RU" sz="1300" dirty="0">
                <a:solidFill>
                  <a:schemeClr val="tx1"/>
                </a:solidFill>
              </a:rPr>
              <a:t>      - сокращение тяжести последствий ДТП – на 3 человека.</a:t>
            </a:r>
            <a:endParaRPr lang="ru-RU" sz="1300" dirty="0">
              <a:ln>
                <a:solidFill>
                  <a:schemeClr val="tx2">
                    <a:lumMod val="60000"/>
                    <a:lumOff val="40000"/>
                  </a:schemeClr>
                </a:solidFill>
              </a:ln>
              <a:solidFill>
                <a:schemeClr val="tx1"/>
              </a:solidFill>
              <a:latin typeface="+mj-lt"/>
              <a:ea typeface="+mj-ea"/>
              <a:cs typeface="+mj-cs"/>
            </a:endParaRPr>
          </a:p>
        </p:txBody>
      </p:sp>
      <p:pic>
        <p:nvPicPr>
          <p:cNvPr id="4098" name="Picture 2" descr="C:\Доронина\бюджет для граждан\i5FEVVS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98" y="5301208"/>
            <a:ext cx="3672820" cy="14275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Доронина\бюджет для граждан\5-yamochnyy-remont-dorog_-frezerovani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281" y="2348880"/>
            <a:ext cx="3596640" cy="17008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Схема 6"/>
          <p:cNvGraphicFramePr/>
          <p:nvPr>
            <p:extLst>
              <p:ext uri="{D42A27DB-BD31-4B8C-83A1-F6EECF244321}">
                <p14:modId xmlns:p14="http://schemas.microsoft.com/office/powerpoint/2010/main" val="723161704"/>
              </p:ext>
            </p:extLst>
          </p:nvPr>
        </p:nvGraphicFramePr>
        <p:xfrm>
          <a:off x="-586812" y="2689608"/>
          <a:ext cx="5760640" cy="31493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9996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697760" y="115888"/>
            <a:ext cx="4339674" cy="1785104"/>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Создание условий для эффективного управления  муниципальными финансами в Первомайском муниципальном районе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p>
          <a:p>
            <a:pPr algn="ctr"/>
            <a:r>
              <a:rPr lang="ru-RU" sz="1400" b="1" dirty="0" smtClean="0"/>
              <a:t>(объем финансирования на 2024 г. </a:t>
            </a:r>
            <a:r>
              <a:rPr lang="ru-RU" sz="1400" b="1" u="sng" dirty="0" smtClean="0"/>
              <a:t>3158 </a:t>
            </a:r>
            <a:r>
              <a:rPr lang="ru-RU" sz="1400" b="1" u="sng" dirty="0" err="1" smtClean="0"/>
              <a:t>тыс.руб</a:t>
            </a:r>
            <a:r>
              <a:rPr lang="ru-RU" sz="1400" b="1" u="sng" dirty="0" smtClean="0"/>
              <a:t>.</a:t>
            </a:r>
          </a:p>
          <a:p>
            <a:pPr algn="ctr"/>
            <a:r>
              <a:rPr lang="ru-RU" sz="1400" b="1" dirty="0"/>
              <a:t>на 2025 г. </a:t>
            </a:r>
            <a:r>
              <a:rPr lang="ru-RU" sz="1400" b="1" dirty="0" smtClean="0"/>
              <a:t>2437  </a:t>
            </a:r>
            <a:r>
              <a:rPr lang="ru-RU" sz="1400" b="1" dirty="0" err="1"/>
              <a:t>тыс.руб</a:t>
            </a:r>
            <a:r>
              <a:rPr lang="ru-RU" sz="1400" b="1" dirty="0"/>
              <a:t>;</a:t>
            </a:r>
          </a:p>
          <a:p>
            <a:pPr algn="ctr"/>
            <a:r>
              <a:rPr lang="ru-RU" sz="1400" b="1" dirty="0"/>
              <a:t>на 2026 г. </a:t>
            </a:r>
            <a:r>
              <a:rPr lang="ru-RU" sz="1400" b="1" dirty="0" smtClean="0"/>
              <a:t>2298  </a:t>
            </a:r>
            <a:r>
              <a:rPr lang="ru-RU" sz="1400" b="1" dirty="0" err="1"/>
              <a:t>тыс.руб</a:t>
            </a:r>
            <a:r>
              <a:rPr lang="ru-RU" sz="1400" b="1" dirty="0"/>
              <a:t>)</a:t>
            </a:r>
          </a:p>
        </p:txBody>
      </p:sp>
      <p:sp>
        <p:nvSpPr>
          <p:cNvPr id="14" name="Прямоугольник 13"/>
          <p:cNvSpPr/>
          <p:nvPr/>
        </p:nvSpPr>
        <p:spPr>
          <a:xfrm>
            <a:off x="4697760" y="2264417"/>
            <a:ext cx="4304805" cy="646331"/>
          </a:xfrm>
          <a:prstGeom prst="rect">
            <a:avLst/>
          </a:prstGeom>
          <a:solidFill>
            <a:schemeClr val="accent6">
              <a:lumMod val="20000"/>
              <a:lumOff val="80000"/>
            </a:schemeClr>
          </a:solidFill>
        </p:spPr>
        <p:txBody>
          <a:bodyPr wrap="square">
            <a:spAutoFit/>
          </a:bodyPr>
          <a:lstStyle/>
          <a:p>
            <a:pPr algn="ctr"/>
            <a:r>
              <a:rPr lang="ru-RU" sz="1200" dirty="0"/>
              <a:t>создание условий для эффективного и ответственного управления муниципальными финансами, повышение устойчивости бюджетов поселений муниципального </a:t>
            </a:r>
            <a:r>
              <a:rPr lang="ru-RU" sz="1200" dirty="0" smtClean="0"/>
              <a:t>района</a:t>
            </a:r>
            <a:endParaRPr lang="ru-RU" sz="1200" dirty="0"/>
          </a:p>
        </p:txBody>
      </p:sp>
      <p:sp>
        <p:nvSpPr>
          <p:cNvPr id="15" name="Прямоугольник 14"/>
          <p:cNvSpPr/>
          <p:nvPr/>
        </p:nvSpPr>
        <p:spPr>
          <a:xfrm>
            <a:off x="4700746" y="3059104"/>
            <a:ext cx="4367685" cy="3798895"/>
          </a:xfrm>
          <a:prstGeom prst="rect">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tx1"/>
                </a:solidFill>
              </a:rPr>
              <a:t>     </a:t>
            </a:r>
            <a:r>
              <a:rPr lang="ru-RU" sz="1300" dirty="0">
                <a:solidFill>
                  <a:schemeClr val="tx1"/>
                </a:solidFill>
              </a:rPr>
              <a:t>Программой предусмотрено две задачи</a:t>
            </a:r>
            <a:r>
              <a:rPr lang="ru-RU" sz="1300" dirty="0" smtClean="0">
                <a:solidFill>
                  <a:schemeClr val="tx1"/>
                </a:solidFill>
              </a:rPr>
              <a:t>:</a:t>
            </a:r>
          </a:p>
          <a:p>
            <a:pPr marL="171450" indent="-171450" algn="just">
              <a:buFont typeface="Wingdings" panose="05000000000000000000" pitchFamily="2" charset="2"/>
              <a:buChar char="Ø"/>
            </a:pPr>
            <a:r>
              <a:rPr lang="ru-RU" sz="1300" dirty="0" smtClean="0">
                <a:solidFill>
                  <a:schemeClr val="tx1"/>
                </a:solidFill>
              </a:rPr>
              <a:t>выравнивание </a:t>
            </a:r>
            <a:r>
              <a:rPr lang="ru-RU" sz="1300" dirty="0">
                <a:solidFill>
                  <a:schemeClr val="tx1"/>
                </a:solidFill>
              </a:rPr>
              <a:t>бюджетной обеспеченности поселений муниципального района. В рамках данной подпрограммы предусмотрено предоставление  дотаций поселениям муниципального района  из бюджета Первомайского муниципального района  на выравнивание бюджетной обеспеченности поселений. На 2024 год размер дотации поселениям предусмотрен в сумме 2022,00 тыс. руб.,  на  2025 год </a:t>
            </a:r>
            <a:r>
              <a:rPr lang="ru-RU" sz="1300" dirty="0" smtClean="0">
                <a:solidFill>
                  <a:schemeClr val="tx1"/>
                </a:solidFill>
              </a:rPr>
              <a:t>- </a:t>
            </a:r>
            <a:r>
              <a:rPr lang="ru-RU" sz="1300" dirty="0">
                <a:solidFill>
                  <a:schemeClr val="tx1"/>
                </a:solidFill>
              </a:rPr>
              <a:t>1301,00 тыс. руб., на 2026 </a:t>
            </a:r>
            <a:r>
              <a:rPr lang="ru-RU" sz="1300" dirty="0" smtClean="0">
                <a:solidFill>
                  <a:schemeClr val="tx1"/>
                </a:solidFill>
              </a:rPr>
              <a:t>год - </a:t>
            </a:r>
            <a:r>
              <a:rPr lang="ru-RU" sz="1300" dirty="0">
                <a:solidFill>
                  <a:schemeClr val="tx1"/>
                </a:solidFill>
              </a:rPr>
              <a:t>1162,00 тыс. руб.; </a:t>
            </a:r>
            <a:endParaRPr lang="ru-RU" sz="1300" dirty="0" smtClean="0">
              <a:solidFill>
                <a:schemeClr val="tx1"/>
              </a:solidFill>
            </a:endParaRPr>
          </a:p>
          <a:p>
            <a:pPr marL="171450" indent="-171450" algn="just">
              <a:buFont typeface="Wingdings" panose="05000000000000000000" pitchFamily="2" charset="2"/>
              <a:buChar char="Ø"/>
            </a:pPr>
            <a:r>
              <a:rPr lang="ru-RU" sz="1300" dirty="0" smtClean="0">
                <a:solidFill>
                  <a:schemeClr val="tx1"/>
                </a:solidFill>
              </a:rPr>
              <a:t>повышение </a:t>
            </a:r>
            <a:r>
              <a:rPr lang="ru-RU" sz="1300" dirty="0">
                <a:solidFill>
                  <a:schemeClr val="tx1"/>
                </a:solidFill>
              </a:rPr>
              <a:t>эффективности управления муниципальными финансами. Средства на реализацию данной задачи </a:t>
            </a:r>
            <a:r>
              <a:rPr lang="ru-RU" sz="1300" dirty="0" smtClean="0">
                <a:solidFill>
                  <a:schemeClr val="tx1"/>
                </a:solidFill>
              </a:rPr>
              <a:t>предусмотрены на 2024 год в </a:t>
            </a:r>
            <a:r>
              <a:rPr lang="ru-RU" sz="1300" dirty="0">
                <a:solidFill>
                  <a:schemeClr val="tx1"/>
                </a:solidFill>
              </a:rPr>
              <a:t>размере </a:t>
            </a:r>
            <a:r>
              <a:rPr lang="ru-RU" sz="1300" dirty="0" smtClean="0">
                <a:solidFill>
                  <a:schemeClr val="tx1"/>
                </a:solidFill>
              </a:rPr>
              <a:t>1136 </a:t>
            </a:r>
            <a:r>
              <a:rPr lang="ru-RU" sz="1300" dirty="0">
                <a:solidFill>
                  <a:schemeClr val="tx1"/>
                </a:solidFill>
              </a:rPr>
              <a:t>тыс. руб. в год. Они будут использованы на услуги по техническому сопровождению программных продуктов  «АС Бюджет», АС «УРМ»,  а также дополнительных программных модулей и функционала к этим программам.</a:t>
            </a:r>
          </a:p>
        </p:txBody>
      </p:sp>
      <p:sp>
        <p:nvSpPr>
          <p:cNvPr id="21" name="Прямоугольник 20"/>
          <p:cNvSpPr/>
          <p:nvPr/>
        </p:nvSpPr>
        <p:spPr>
          <a:xfrm>
            <a:off x="116022" y="1952866"/>
            <a:ext cx="4282958" cy="954107"/>
          </a:xfrm>
          <a:prstGeom prst="rect">
            <a:avLst/>
          </a:prstGeom>
          <a:solidFill>
            <a:schemeClr val="accent6">
              <a:lumMod val="20000"/>
              <a:lumOff val="80000"/>
            </a:schemeClr>
          </a:solidFill>
        </p:spPr>
        <p:txBody>
          <a:bodyPr wrap="square">
            <a:spAutoFit/>
          </a:bodyPr>
          <a:lstStyle/>
          <a:p>
            <a:pPr algn="ctr"/>
            <a:r>
              <a:rPr lang="ru-RU" sz="1400" dirty="0" smtClean="0"/>
              <a:t>создание </a:t>
            </a:r>
            <a:r>
              <a:rPr lang="ru-RU" sz="1400" dirty="0"/>
              <a:t>условий для эффективного и устойчивого развития сельского хозяйства муниципального района, повышение конкурентоспособности продукции, производимой в муниципальном </a:t>
            </a:r>
            <a:r>
              <a:rPr lang="ru-RU" sz="1400" dirty="0" smtClean="0"/>
              <a:t>районе</a:t>
            </a:r>
            <a:endParaRPr lang="ru-RU" sz="1400" dirty="0"/>
          </a:p>
        </p:txBody>
      </p:sp>
      <p:sp>
        <p:nvSpPr>
          <p:cNvPr id="22" name="Овал 21"/>
          <p:cNvSpPr/>
          <p:nvPr/>
        </p:nvSpPr>
        <p:spPr>
          <a:xfrm>
            <a:off x="1259632" y="1516248"/>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20" name="Прямоугольник 19"/>
          <p:cNvSpPr/>
          <p:nvPr/>
        </p:nvSpPr>
        <p:spPr>
          <a:xfrm>
            <a:off x="0" y="69698"/>
            <a:ext cx="4507516" cy="193899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«Развитие сельского хозяйства в Первомайском муниципальном районе" </a:t>
            </a:r>
            <a:r>
              <a:rPr lang="ru-RU" dirty="0" smtClean="0">
                <a:ln>
                  <a:solidFill>
                    <a:schemeClr val="tx2">
                      <a:lumMod val="60000"/>
                      <a:lumOff val="40000"/>
                    </a:schemeClr>
                  </a:solidFill>
                </a:ln>
                <a:solidFill>
                  <a:srgbClr val="7030A0"/>
                </a:solidFill>
                <a:latin typeface="+mj-lt"/>
                <a:ea typeface="+mj-ea"/>
                <a:cs typeface="+mj-cs"/>
              </a:rPr>
              <a:t>в 2024-2026 годах»</a:t>
            </a:r>
          </a:p>
          <a:p>
            <a:pPr algn="ctr"/>
            <a:r>
              <a:rPr lang="ru-RU" sz="1600" b="1" dirty="0" smtClean="0"/>
              <a:t>(объем финансирования на 2024 г</a:t>
            </a:r>
            <a:r>
              <a:rPr lang="ru-RU" sz="1600" b="1" dirty="0"/>
              <a:t>. </a:t>
            </a:r>
            <a:r>
              <a:rPr lang="ru-RU" sz="1600" b="1" u="sng" dirty="0" smtClean="0"/>
              <a:t>1600 </a:t>
            </a:r>
            <a:r>
              <a:rPr lang="ru-RU" sz="1600" b="1" u="sng" dirty="0" err="1" smtClean="0"/>
              <a:t>тыс.руб</a:t>
            </a:r>
            <a:r>
              <a:rPr lang="ru-RU" sz="1600" b="1" u="sng" dirty="0" smtClean="0"/>
              <a:t>.</a:t>
            </a:r>
          </a:p>
          <a:p>
            <a:pPr algn="ctr"/>
            <a:r>
              <a:rPr lang="ru-RU" sz="1600" b="1" dirty="0"/>
              <a:t>на 2025 г. </a:t>
            </a:r>
            <a:r>
              <a:rPr lang="ru-RU" sz="1600" b="1" dirty="0" smtClean="0"/>
              <a:t>662  </a:t>
            </a:r>
            <a:r>
              <a:rPr lang="ru-RU" sz="1600" b="1" dirty="0" err="1"/>
              <a:t>тыс.руб</a:t>
            </a:r>
            <a:r>
              <a:rPr lang="ru-RU" sz="1600" b="1" dirty="0"/>
              <a:t>;</a:t>
            </a:r>
          </a:p>
          <a:p>
            <a:pPr algn="ctr"/>
            <a:r>
              <a:rPr lang="ru-RU" sz="1600" b="1" dirty="0"/>
              <a:t>на 2026 г. </a:t>
            </a:r>
            <a:r>
              <a:rPr lang="ru-RU" sz="1600" b="1" dirty="0" smtClean="0"/>
              <a:t>662  </a:t>
            </a:r>
            <a:r>
              <a:rPr lang="ru-RU" sz="1600" b="1" dirty="0" err="1" smtClean="0"/>
              <a:t>тыс.руб</a:t>
            </a:r>
            <a:r>
              <a:rPr lang="ru-RU" sz="1600" b="1" dirty="0" smtClean="0"/>
              <a:t>)</a:t>
            </a:r>
            <a:endParaRPr lang="ru-RU" sz="1600" dirty="0"/>
          </a:p>
        </p:txBody>
      </p:sp>
      <p:sp>
        <p:nvSpPr>
          <p:cNvPr id="23" name="Овал 22"/>
          <p:cNvSpPr/>
          <p:nvPr/>
        </p:nvSpPr>
        <p:spPr>
          <a:xfrm>
            <a:off x="5862927" y="1873195"/>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24" name="Прямоугольник 23"/>
          <p:cNvSpPr/>
          <p:nvPr/>
        </p:nvSpPr>
        <p:spPr>
          <a:xfrm>
            <a:off x="140991" y="3059105"/>
            <a:ext cx="4252893" cy="1584176"/>
          </a:xfrm>
          <a:prstGeom prst="rect">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rPr>
              <a:t>Средства в 2024 году будут </a:t>
            </a:r>
            <a:r>
              <a:rPr lang="ru-RU" sz="1200" dirty="0" smtClean="0">
                <a:solidFill>
                  <a:schemeClr val="tx1"/>
                </a:solidFill>
              </a:rPr>
              <a:t>направлены на:</a:t>
            </a:r>
            <a:endParaRPr lang="ru-RU" sz="1200" dirty="0">
              <a:solidFill>
                <a:schemeClr val="tx1"/>
              </a:solidFill>
            </a:endParaRPr>
          </a:p>
          <a:p>
            <a:pPr algn="just"/>
            <a:r>
              <a:rPr lang="ru-RU" sz="1200" dirty="0">
                <a:solidFill>
                  <a:schemeClr val="tx1"/>
                </a:solidFill>
              </a:rPr>
              <a:t>- </a:t>
            </a:r>
            <a:r>
              <a:rPr lang="ru-RU" sz="1200" dirty="0" smtClean="0">
                <a:solidFill>
                  <a:schemeClr val="tx1"/>
                </a:solidFill>
              </a:rPr>
              <a:t>реализацию </a:t>
            </a:r>
            <a:r>
              <a:rPr lang="ru-RU" sz="1200" dirty="0">
                <a:solidFill>
                  <a:schemeClr val="tx1"/>
                </a:solidFill>
              </a:rPr>
              <a:t>мероприятий по борьбе с борщевиком Сосновского в сумме </a:t>
            </a:r>
            <a:r>
              <a:rPr lang="ru-RU" sz="1200" dirty="0" smtClean="0">
                <a:solidFill>
                  <a:schemeClr val="tx1"/>
                </a:solidFill>
              </a:rPr>
              <a:t>1545 </a:t>
            </a:r>
            <a:r>
              <a:rPr lang="ru-RU" sz="1200" dirty="0">
                <a:solidFill>
                  <a:schemeClr val="tx1"/>
                </a:solidFill>
              </a:rPr>
              <a:t>тыс</a:t>
            </a:r>
            <a:r>
              <a:rPr lang="ru-RU" sz="1200" dirty="0" smtClean="0">
                <a:solidFill>
                  <a:schemeClr val="tx1"/>
                </a:solidFill>
              </a:rPr>
              <a:t>. руб</a:t>
            </a:r>
            <a:r>
              <a:rPr lang="ru-RU" sz="1200" dirty="0">
                <a:solidFill>
                  <a:schemeClr val="tx1"/>
                </a:solidFill>
              </a:rPr>
              <a:t>.;</a:t>
            </a:r>
          </a:p>
          <a:p>
            <a:pPr algn="just"/>
            <a:r>
              <a:rPr lang="ru-RU" sz="1200" dirty="0" smtClean="0">
                <a:solidFill>
                  <a:schemeClr val="tx1"/>
                </a:solidFill>
              </a:rPr>
              <a:t> </a:t>
            </a:r>
            <a:r>
              <a:rPr lang="ru-RU" sz="1200" dirty="0">
                <a:solidFill>
                  <a:schemeClr val="tx1"/>
                </a:solidFill>
              </a:rPr>
              <a:t>- отлов и </a:t>
            </a:r>
            <a:r>
              <a:rPr lang="ru-RU" sz="1200" dirty="0" smtClean="0">
                <a:solidFill>
                  <a:schemeClr val="tx1"/>
                </a:solidFill>
              </a:rPr>
              <a:t>передачу  </a:t>
            </a:r>
            <a:r>
              <a:rPr lang="ru-RU" sz="1200" dirty="0">
                <a:solidFill>
                  <a:schemeClr val="tx1"/>
                </a:solidFill>
              </a:rPr>
              <a:t>на содержание животных без владельцев за счет средств областного бюджета в сумме </a:t>
            </a:r>
            <a:r>
              <a:rPr lang="ru-RU" sz="1200" dirty="0" smtClean="0">
                <a:solidFill>
                  <a:schemeClr val="tx1"/>
                </a:solidFill>
              </a:rPr>
              <a:t>55 </a:t>
            </a:r>
            <a:r>
              <a:rPr lang="ru-RU" sz="1200" dirty="0">
                <a:solidFill>
                  <a:schemeClr val="tx1"/>
                </a:solidFill>
              </a:rPr>
              <a:t>тыс. руб.</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91" y="4643281"/>
            <a:ext cx="2538570" cy="210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643281"/>
            <a:ext cx="2422118" cy="210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29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3173"/>
            <a:ext cx="8604448" cy="1569660"/>
          </a:xfrm>
          <a:prstGeom prst="rect">
            <a:avLst/>
          </a:prstGeom>
          <a:solidFill>
            <a:schemeClr val="bg1"/>
          </a:solidFill>
        </p:spPr>
        <p:txBody>
          <a:bodyPr wrap="square">
            <a:spAutoFit/>
          </a:bodyPr>
          <a:lstStyle/>
          <a:p>
            <a:pPr algn="ctr"/>
            <a:r>
              <a:rPr lang="ru-RU" sz="20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2000" dirty="0">
                <a:ln>
                  <a:solidFill>
                    <a:schemeClr val="tx2">
                      <a:lumMod val="60000"/>
                      <a:lumOff val="40000"/>
                    </a:schemeClr>
                  </a:solidFill>
                </a:ln>
                <a:solidFill>
                  <a:srgbClr val="7030A0"/>
                </a:solidFill>
                <a:latin typeface="+mj-lt"/>
                <a:ea typeface="+mj-ea"/>
                <a:cs typeface="+mj-cs"/>
              </a:rPr>
              <a:t>«Газификация и модернизация жилищно-коммунального хозяйства Первомайского муниципального района" на </a:t>
            </a:r>
            <a:r>
              <a:rPr lang="ru-RU" sz="2000" dirty="0" smtClean="0">
                <a:ln>
                  <a:solidFill>
                    <a:schemeClr val="tx2">
                      <a:lumMod val="60000"/>
                      <a:lumOff val="40000"/>
                    </a:schemeClr>
                  </a:solidFill>
                </a:ln>
                <a:solidFill>
                  <a:srgbClr val="7030A0"/>
                </a:solidFill>
                <a:latin typeface="+mj-lt"/>
                <a:ea typeface="+mj-ea"/>
                <a:cs typeface="+mj-cs"/>
              </a:rPr>
              <a:t>2018-2026 </a:t>
            </a:r>
            <a:r>
              <a:rPr lang="ru-RU" sz="2000" dirty="0">
                <a:ln>
                  <a:solidFill>
                    <a:schemeClr val="tx2">
                      <a:lumMod val="60000"/>
                      <a:lumOff val="40000"/>
                    </a:schemeClr>
                  </a:solidFill>
                </a:ln>
                <a:solidFill>
                  <a:srgbClr val="7030A0"/>
                </a:solidFill>
                <a:latin typeface="+mj-lt"/>
                <a:ea typeface="+mj-ea"/>
                <a:cs typeface="+mj-cs"/>
              </a:rPr>
              <a:t>годы</a:t>
            </a:r>
            <a:r>
              <a:rPr lang="ru-RU" sz="2000" dirty="0" smtClean="0">
                <a:ln>
                  <a:solidFill>
                    <a:schemeClr val="tx2">
                      <a:lumMod val="60000"/>
                      <a:lumOff val="40000"/>
                    </a:schemeClr>
                  </a:solidFill>
                </a:ln>
                <a:solidFill>
                  <a:srgbClr val="7030A0"/>
                </a:solidFill>
                <a:latin typeface="+mj-lt"/>
                <a:ea typeface="+mj-ea"/>
                <a:cs typeface="+mj-cs"/>
              </a:rPr>
              <a:t>»</a:t>
            </a:r>
          </a:p>
          <a:p>
            <a:pPr algn="ctr"/>
            <a:r>
              <a:rPr lang="ru-RU" b="1" dirty="0" smtClean="0"/>
              <a:t>(</a:t>
            </a:r>
            <a:r>
              <a:rPr lang="ru-RU" b="1" dirty="0"/>
              <a:t>объем финансирования на 2025 г. </a:t>
            </a:r>
            <a:r>
              <a:rPr lang="ru-RU" b="1" dirty="0" smtClean="0"/>
              <a:t>18 368  </a:t>
            </a:r>
            <a:r>
              <a:rPr lang="ru-RU" b="1" dirty="0" err="1"/>
              <a:t>тыс.руб</a:t>
            </a:r>
            <a:r>
              <a:rPr lang="ru-RU" b="1" dirty="0"/>
              <a:t>;</a:t>
            </a:r>
          </a:p>
          <a:p>
            <a:pPr algn="ctr"/>
            <a:r>
              <a:rPr lang="ru-RU" b="1" dirty="0"/>
              <a:t>на 2026 г. </a:t>
            </a:r>
            <a:r>
              <a:rPr lang="ru-RU" b="1" dirty="0" smtClean="0"/>
              <a:t>19 000  </a:t>
            </a:r>
            <a:r>
              <a:rPr lang="ru-RU" b="1" dirty="0" err="1"/>
              <a:t>тыс.руб</a:t>
            </a:r>
            <a:r>
              <a:rPr lang="ru-RU" b="1" dirty="0"/>
              <a:t>)</a:t>
            </a:r>
            <a:endParaRPr lang="ru-RU" dirty="0"/>
          </a:p>
        </p:txBody>
      </p:sp>
      <p:sp>
        <p:nvSpPr>
          <p:cNvPr id="3" name="Овал 2"/>
          <p:cNvSpPr/>
          <p:nvPr/>
        </p:nvSpPr>
        <p:spPr>
          <a:xfrm>
            <a:off x="3660809" y="1916832"/>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4" name="Прямоугольник 3"/>
          <p:cNvSpPr/>
          <p:nvPr/>
        </p:nvSpPr>
        <p:spPr>
          <a:xfrm>
            <a:off x="225606" y="1712833"/>
            <a:ext cx="8522858" cy="1077218"/>
          </a:xfrm>
          <a:prstGeom prst="rect">
            <a:avLst/>
          </a:prstGeom>
          <a:solidFill>
            <a:schemeClr val="accent6">
              <a:lumMod val="20000"/>
              <a:lumOff val="80000"/>
            </a:schemeClr>
          </a:solidFill>
        </p:spPr>
        <p:txBody>
          <a:bodyPr wrap="square">
            <a:spAutoFit/>
          </a:bodyPr>
          <a:lstStyle/>
          <a:p>
            <a:pPr algn="ctr"/>
            <a:r>
              <a:rPr lang="ru-RU" sz="1600" dirty="0"/>
              <a:t>улучшение качества обеспечения коммунальными услугами населения Первомайского района путем газификации населённых пунктов Первомайского района (строительство распределительных  газовых сетей с вводом их в эксплуатацию) и путем модернизации объектов теплоснабжения (перевод котельных на газовое топливо)</a:t>
            </a:r>
          </a:p>
        </p:txBody>
      </p:sp>
      <p:sp>
        <p:nvSpPr>
          <p:cNvPr id="5" name="Прямоугольник 4"/>
          <p:cNvSpPr/>
          <p:nvPr/>
        </p:nvSpPr>
        <p:spPr>
          <a:xfrm>
            <a:off x="225606" y="3149967"/>
            <a:ext cx="5406548" cy="2031325"/>
          </a:xfrm>
          <a:prstGeom prst="rect">
            <a:avLst/>
          </a:prstGeom>
          <a:solidFill>
            <a:schemeClr val="accent1">
              <a:lumMod val="20000"/>
              <a:lumOff val="80000"/>
            </a:schemeClr>
          </a:solidFill>
        </p:spPr>
        <p:txBody>
          <a:bodyPr wrap="square">
            <a:spAutoFit/>
          </a:bodyPr>
          <a:lstStyle/>
          <a:p>
            <a:pPr algn="just"/>
            <a:r>
              <a:rPr lang="ru-RU" dirty="0" smtClean="0"/>
              <a:t>    В </a:t>
            </a:r>
            <a:r>
              <a:rPr lang="ru-RU" dirty="0"/>
              <a:t>результате реализации </a:t>
            </a:r>
            <a:r>
              <a:rPr lang="ru-RU" dirty="0" smtClean="0"/>
              <a:t>Программы планируется  </a:t>
            </a:r>
            <a:r>
              <a:rPr lang="ru-RU" dirty="0"/>
              <a:t>достичь следующих конечных </a:t>
            </a:r>
            <a:r>
              <a:rPr lang="ru-RU" dirty="0" smtClean="0"/>
              <a:t>результатов:</a:t>
            </a:r>
            <a:endParaRPr lang="ru-RU" dirty="0"/>
          </a:p>
          <a:p>
            <a:pPr algn="just"/>
            <a:r>
              <a:rPr lang="ru-RU" dirty="0" smtClean="0"/>
              <a:t>- </a:t>
            </a:r>
            <a:r>
              <a:rPr lang="ru-RU" dirty="0"/>
              <a:t>протяжённость построенных газопроводов-6,5 км;</a:t>
            </a:r>
          </a:p>
          <a:p>
            <a:pPr algn="just"/>
            <a:r>
              <a:rPr lang="ru-RU" dirty="0" smtClean="0"/>
              <a:t>- количество  </a:t>
            </a:r>
            <a:r>
              <a:rPr lang="ru-RU" dirty="0"/>
              <a:t>построенных, реконструированных и введенных </a:t>
            </a:r>
            <a:r>
              <a:rPr lang="ru-RU" dirty="0" smtClean="0"/>
              <a:t>в эксплуатацию </a:t>
            </a:r>
            <a:r>
              <a:rPr lang="ru-RU" dirty="0"/>
              <a:t>котельных </a:t>
            </a:r>
            <a:r>
              <a:rPr lang="ru-RU" dirty="0" smtClean="0"/>
              <a:t>- 5 единиц;</a:t>
            </a:r>
            <a:endParaRPr lang="ru-RU" dirty="0"/>
          </a:p>
          <a:p>
            <a:pPr algn="just"/>
            <a:r>
              <a:rPr lang="ru-RU" dirty="0" smtClean="0"/>
              <a:t>- количество </a:t>
            </a:r>
            <a:r>
              <a:rPr lang="ru-RU" dirty="0"/>
              <a:t>поставленных на кадастровый учет объектов </a:t>
            </a:r>
            <a:r>
              <a:rPr lang="ru-RU" dirty="0" smtClean="0"/>
              <a:t>газораспределения - 44 </a:t>
            </a:r>
            <a:r>
              <a:rPr lang="ru-RU" dirty="0"/>
              <a:t>единицы.</a:t>
            </a:r>
            <a:endParaRPr lang="ru-RU" dirty="0" smtClean="0"/>
          </a:p>
        </p:txBody>
      </p:sp>
      <p:pic>
        <p:nvPicPr>
          <p:cNvPr id="6" name="Picture 2" descr="C:\Доронина\бюджет для граждан\фото\ge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878" y="3160774"/>
            <a:ext cx="317238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385900" y="1374296"/>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3" name="Прямоугольник 12"/>
          <p:cNvSpPr/>
          <p:nvPr/>
        </p:nvSpPr>
        <p:spPr>
          <a:xfrm>
            <a:off x="179512" y="52854"/>
            <a:ext cx="4140968" cy="1292662"/>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«Повышение эффективности использования муниципального имущества Первомайского муниципального района на 2022-2024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13 593 </a:t>
            </a:r>
            <a:r>
              <a:rPr lang="ru-RU" sz="1400" b="1" u="sng" dirty="0" err="1" smtClean="0"/>
              <a:t>тыс.руб</a:t>
            </a:r>
            <a:r>
              <a:rPr lang="ru-RU" sz="1400" b="1" u="sng" dirty="0"/>
              <a:t>.</a:t>
            </a:r>
            <a:r>
              <a:rPr lang="ru-RU" sz="1400" b="1" dirty="0" smtClean="0"/>
              <a:t>)</a:t>
            </a:r>
            <a:endParaRPr lang="ru-RU" sz="1400" dirty="0"/>
          </a:p>
        </p:txBody>
      </p:sp>
      <p:sp>
        <p:nvSpPr>
          <p:cNvPr id="14" name="Прямоугольник 13"/>
          <p:cNvSpPr/>
          <p:nvPr/>
        </p:nvSpPr>
        <p:spPr>
          <a:xfrm>
            <a:off x="179512" y="1758564"/>
            <a:ext cx="4140968" cy="584775"/>
          </a:xfrm>
          <a:prstGeom prst="rect">
            <a:avLst/>
          </a:prstGeom>
          <a:solidFill>
            <a:schemeClr val="accent6">
              <a:lumMod val="20000"/>
              <a:lumOff val="80000"/>
            </a:schemeClr>
          </a:solidFill>
        </p:spPr>
        <p:txBody>
          <a:bodyPr wrap="square">
            <a:spAutoFit/>
          </a:bodyPr>
          <a:lstStyle/>
          <a:p>
            <a:pPr algn="ctr"/>
            <a:r>
              <a:rPr lang="ru-RU" sz="1600" dirty="0" smtClean="0"/>
              <a:t>Развитие </a:t>
            </a:r>
            <a:r>
              <a:rPr lang="ru-RU" sz="1600" dirty="0" err="1" smtClean="0"/>
              <a:t>имущественно</a:t>
            </a:r>
            <a:r>
              <a:rPr lang="ru-RU" sz="1600" dirty="0" smtClean="0"/>
              <a:t>-земельных отношений в Первомайском районе</a:t>
            </a:r>
            <a:endParaRPr lang="ru-RU" sz="1600" dirty="0"/>
          </a:p>
        </p:txBody>
      </p:sp>
      <p:sp>
        <p:nvSpPr>
          <p:cNvPr id="2" name="Прямоугольник 1"/>
          <p:cNvSpPr/>
          <p:nvPr/>
        </p:nvSpPr>
        <p:spPr>
          <a:xfrm>
            <a:off x="126936" y="2564904"/>
            <a:ext cx="4246120" cy="3970318"/>
          </a:xfrm>
          <a:prstGeom prst="rect">
            <a:avLst/>
          </a:prstGeom>
          <a:solidFill>
            <a:schemeClr val="accent1">
              <a:lumMod val="20000"/>
              <a:lumOff val="80000"/>
            </a:schemeClr>
          </a:solidFill>
        </p:spPr>
        <p:txBody>
          <a:bodyPr wrap="square">
            <a:spAutoFit/>
          </a:bodyPr>
          <a:lstStyle/>
          <a:p>
            <a:pPr algn="just"/>
            <a:r>
              <a:rPr lang="ru-RU" sz="1200" dirty="0" smtClean="0"/>
              <a:t>      Источником </a:t>
            </a:r>
            <a:r>
              <a:rPr lang="ru-RU" sz="1200" dirty="0"/>
              <a:t>финансирования муниципальной программы является бюджет Первомайского муниципального района. В 2024 году на реализацию программы выделено 530,0 тыс</a:t>
            </a:r>
            <a:r>
              <a:rPr lang="ru-RU" sz="1200" dirty="0" smtClean="0"/>
              <a:t>. руб</a:t>
            </a:r>
            <a:r>
              <a:rPr lang="ru-RU" sz="1200" dirty="0"/>
              <a:t>.</a:t>
            </a:r>
          </a:p>
          <a:p>
            <a:pPr algn="just"/>
            <a:r>
              <a:rPr lang="ru-RU" sz="1200" dirty="0"/>
              <a:t>Средства, предусмотренные в программе, будут направлены на реализации следующих мероприятий:</a:t>
            </a:r>
          </a:p>
          <a:p>
            <a:pPr algn="just"/>
            <a:r>
              <a:rPr lang="ru-RU" sz="1200" dirty="0"/>
              <a:t>- проведение технической инвентаризации, постановка на кадастровый учет, оформление прав собственности на объекты недвижимого имущества, составляющие казну муниципального района;</a:t>
            </a:r>
          </a:p>
          <a:p>
            <a:pPr algn="just"/>
            <a:r>
              <a:rPr lang="ru-RU" sz="1200" dirty="0"/>
              <a:t>- проведение кадастровых работ по формированию земельных участков с постановкой на кадастровый учет, оформление прав собственности на них;</a:t>
            </a:r>
          </a:p>
          <a:p>
            <a:pPr algn="just"/>
            <a:r>
              <a:rPr lang="ru-RU" sz="1200" dirty="0"/>
              <a:t>- проведение мероприятий по обеспечению приватизации и проведению предпродажной подготовки объектов приватизации (оценка рыночной стоимости объектов);</a:t>
            </a:r>
          </a:p>
          <a:p>
            <a:pPr algn="just"/>
            <a:r>
              <a:rPr lang="ru-RU" sz="1200" dirty="0"/>
              <a:t>- приобретение права доступа к геоинформационному Интернет-сервису «</a:t>
            </a:r>
            <a:r>
              <a:rPr lang="ru-RU" sz="1200" dirty="0" err="1"/>
              <a:t>ТехноКад</a:t>
            </a:r>
            <a:r>
              <a:rPr lang="ru-RU" sz="1200" dirty="0"/>
              <a:t>-Муниципалитет»;</a:t>
            </a:r>
          </a:p>
          <a:p>
            <a:pPr algn="just"/>
            <a:r>
              <a:rPr lang="ru-RU" sz="1200" dirty="0"/>
              <a:t>- содержание имущества казны (капитальный ремонт, взносы на капитальный ремонт многоквартирных домов в части муниципального имущества казны).</a:t>
            </a:r>
          </a:p>
        </p:txBody>
      </p:sp>
      <p:sp>
        <p:nvSpPr>
          <p:cNvPr id="17" name="Овал 16"/>
          <p:cNvSpPr/>
          <p:nvPr/>
        </p:nvSpPr>
        <p:spPr>
          <a:xfrm>
            <a:off x="5891662" y="1513598"/>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6" name="Прямоугольник 15"/>
          <p:cNvSpPr/>
          <p:nvPr/>
        </p:nvSpPr>
        <p:spPr>
          <a:xfrm>
            <a:off x="4543639" y="81634"/>
            <a:ext cx="4403101"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«Разработка и актуализация градостроительной документации Первомайского района Ярославской области» на </a:t>
            </a:r>
            <a:r>
              <a:rPr lang="ru-RU" dirty="0" smtClean="0">
                <a:ln>
                  <a:solidFill>
                    <a:schemeClr val="tx2">
                      <a:lumMod val="60000"/>
                      <a:lumOff val="40000"/>
                    </a:schemeClr>
                  </a:solidFill>
                </a:ln>
                <a:solidFill>
                  <a:srgbClr val="7030A0"/>
                </a:solidFill>
                <a:latin typeface="+mj-lt"/>
                <a:ea typeface="+mj-ea"/>
                <a:cs typeface="+mj-cs"/>
              </a:rPr>
              <a:t>2021-2024 </a:t>
            </a:r>
            <a:r>
              <a:rPr lang="ru-RU" dirty="0">
                <a:ln>
                  <a:solidFill>
                    <a:schemeClr val="tx2">
                      <a:lumMod val="60000"/>
                      <a:lumOff val="40000"/>
                    </a:schemeClr>
                  </a:solidFill>
                </a:ln>
                <a:solidFill>
                  <a:srgbClr val="7030A0"/>
                </a:solidFill>
                <a:latin typeface="+mj-lt"/>
                <a:ea typeface="+mj-ea"/>
                <a:cs typeface="+mj-cs"/>
              </a:rPr>
              <a:t>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dirty="0" smtClean="0"/>
              <a:t>870 </a:t>
            </a:r>
            <a:r>
              <a:rPr lang="ru-RU" sz="1400" b="1" dirty="0" err="1"/>
              <a:t>тыс.руб</a:t>
            </a:r>
            <a:r>
              <a:rPr lang="ru-RU" sz="1400" b="1" dirty="0" smtClean="0"/>
              <a:t>)</a:t>
            </a:r>
            <a:endParaRPr lang="ru-RU" sz="1400" dirty="0"/>
          </a:p>
        </p:txBody>
      </p:sp>
      <p:sp>
        <p:nvSpPr>
          <p:cNvPr id="18" name="Прямоугольник 17"/>
          <p:cNvSpPr/>
          <p:nvPr/>
        </p:nvSpPr>
        <p:spPr>
          <a:xfrm>
            <a:off x="4598979" y="1916832"/>
            <a:ext cx="4302732" cy="1292662"/>
          </a:xfrm>
          <a:prstGeom prst="rect">
            <a:avLst/>
          </a:prstGeom>
          <a:solidFill>
            <a:schemeClr val="accent6">
              <a:lumMod val="20000"/>
              <a:lumOff val="80000"/>
            </a:schemeClr>
          </a:solidFill>
        </p:spPr>
        <p:txBody>
          <a:bodyPr wrap="square">
            <a:spAutoFit/>
          </a:bodyPr>
          <a:lstStyle/>
          <a:p>
            <a:pPr algn="ctr"/>
            <a:r>
              <a:rPr lang="ru-RU" sz="1300" dirty="0" smtClean="0"/>
              <a:t>Обеспечение </a:t>
            </a:r>
            <a:r>
              <a:rPr lang="ru-RU" sz="1300" dirty="0"/>
              <a:t>Первомайского муниципального района качественной градостроительной документацией, выполнение требований законодательства в части установления границ населенных пунктов и территориальных зон, установленных  документами градостроительного зонирования.</a:t>
            </a:r>
          </a:p>
        </p:txBody>
      </p:sp>
      <p:sp>
        <p:nvSpPr>
          <p:cNvPr id="3" name="Прямоугольник 2"/>
          <p:cNvSpPr/>
          <p:nvPr/>
        </p:nvSpPr>
        <p:spPr>
          <a:xfrm>
            <a:off x="4598979" y="3211235"/>
            <a:ext cx="4367785" cy="3554819"/>
          </a:xfrm>
          <a:prstGeom prst="rect">
            <a:avLst/>
          </a:prstGeom>
          <a:solidFill>
            <a:schemeClr val="accent1">
              <a:lumMod val="20000"/>
              <a:lumOff val="80000"/>
            </a:schemeClr>
          </a:solidFill>
        </p:spPr>
        <p:txBody>
          <a:bodyPr wrap="square">
            <a:spAutoFit/>
          </a:bodyPr>
          <a:lstStyle/>
          <a:p>
            <a:pPr algn="just"/>
            <a:r>
              <a:rPr lang="ru-RU" sz="1500" dirty="0" smtClean="0"/>
              <a:t>      Расходы </a:t>
            </a:r>
            <a:r>
              <a:rPr lang="ru-RU" sz="1500" dirty="0"/>
              <a:t>по программе на 2024 год предусмотрены в сумме-  </a:t>
            </a:r>
            <a:r>
              <a:rPr lang="ru-RU" sz="1500" dirty="0" smtClean="0"/>
              <a:t>870 </a:t>
            </a:r>
            <a:r>
              <a:rPr lang="ru-RU" sz="1500" dirty="0"/>
              <a:t>тыс. руб. </a:t>
            </a:r>
          </a:p>
          <a:p>
            <a:pPr algn="just"/>
            <a:r>
              <a:rPr lang="ru-RU" sz="1500" dirty="0" smtClean="0"/>
              <a:t>     Конечные </a:t>
            </a:r>
            <a:r>
              <a:rPr lang="ru-RU" sz="1500" dirty="0"/>
              <a:t>результаты муниципальной программы:</a:t>
            </a:r>
          </a:p>
          <a:p>
            <a:pPr algn="just"/>
            <a:r>
              <a:rPr lang="ru-RU" sz="1500" dirty="0"/>
              <a:t>- актуализированные Генеральные планы и Правила землепользования и застройки сельских поселений Первомайского района Ярославской области – 4 документа;</a:t>
            </a:r>
          </a:p>
          <a:p>
            <a:pPr algn="just"/>
            <a:r>
              <a:rPr lang="ru-RU" sz="1500" dirty="0"/>
              <a:t>- актуализированная Схема территориального планирования Первомайского муниципального района – 1 документ;</a:t>
            </a:r>
          </a:p>
          <a:p>
            <a:pPr algn="just"/>
            <a:r>
              <a:rPr lang="ru-RU" sz="1500" dirty="0"/>
              <a:t>- внесённые сведения о границах территориальных зон в ЕГРН, установленные документами градостроительного зонирования – в полном объеме.</a:t>
            </a:r>
          </a:p>
        </p:txBody>
      </p:sp>
    </p:spTree>
    <p:extLst>
      <p:ext uri="{BB962C8B-B14F-4D97-AF65-F5344CB8AC3E}">
        <p14:creationId xmlns:p14="http://schemas.microsoft.com/office/powerpoint/2010/main" val="3930014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2854"/>
            <a:ext cx="4140968" cy="1292662"/>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«Формирование современной городской среды в Первомайском муниципальном районе на </a:t>
            </a:r>
            <a:r>
              <a:rPr lang="ru-RU" sz="1600" dirty="0" smtClean="0">
                <a:ln>
                  <a:solidFill>
                    <a:schemeClr val="tx2">
                      <a:lumMod val="60000"/>
                      <a:lumOff val="40000"/>
                    </a:schemeClr>
                  </a:solidFill>
                </a:ln>
                <a:solidFill>
                  <a:srgbClr val="7030A0"/>
                </a:solidFill>
                <a:latin typeface="+mj-lt"/>
                <a:ea typeface="+mj-ea"/>
                <a:cs typeface="+mj-cs"/>
              </a:rPr>
              <a:t>2024 год»</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7780 </a:t>
            </a:r>
            <a:r>
              <a:rPr lang="ru-RU" sz="1400" b="1" u="sng" dirty="0" err="1"/>
              <a:t>тыс.руб</a:t>
            </a:r>
            <a:r>
              <a:rPr lang="ru-RU" sz="1400" b="1" dirty="0" smtClean="0"/>
              <a:t>)</a:t>
            </a:r>
            <a:endParaRPr lang="ru-RU" sz="1400" dirty="0"/>
          </a:p>
        </p:txBody>
      </p:sp>
      <p:sp>
        <p:nvSpPr>
          <p:cNvPr id="3" name="Овал 2"/>
          <p:cNvSpPr/>
          <p:nvPr/>
        </p:nvSpPr>
        <p:spPr>
          <a:xfrm>
            <a:off x="1385900" y="1334632"/>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4" name="Прямоугольник 3"/>
          <p:cNvSpPr/>
          <p:nvPr/>
        </p:nvSpPr>
        <p:spPr>
          <a:xfrm>
            <a:off x="179512" y="1758564"/>
            <a:ext cx="4140968" cy="738664"/>
          </a:xfrm>
          <a:prstGeom prst="rect">
            <a:avLst/>
          </a:prstGeom>
          <a:solidFill>
            <a:schemeClr val="accent6">
              <a:lumMod val="20000"/>
              <a:lumOff val="80000"/>
            </a:schemeClr>
          </a:solidFill>
        </p:spPr>
        <p:txBody>
          <a:bodyPr wrap="square">
            <a:spAutoFit/>
          </a:bodyPr>
          <a:lstStyle/>
          <a:p>
            <a:pPr algn="ctr"/>
            <a:r>
              <a:rPr lang="ru-RU" sz="1400" dirty="0"/>
              <a:t>повышение уровня благоустройства, качества и комфорта городской среды на территории Первомайского муниципального района</a:t>
            </a:r>
          </a:p>
        </p:txBody>
      </p:sp>
      <p:sp>
        <p:nvSpPr>
          <p:cNvPr id="5" name="Прямоугольник 4"/>
          <p:cNvSpPr/>
          <p:nvPr/>
        </p:nvSpPr>
        <p:spPr>
          <a:xfrm>
            <a:off x="114886" y="2636912"/>
            <a:ext cx="4246120" cy="1200329"/>
          </a:xfrm>
          <a:prstGeom prst="rect">
            <a:avLst/>
          </a:prstGeom>
          <a:solidFill>
            <a:schemeClr val="accent1">
              <a:lumMod val="20000"/>
              <a:lumOff val="80000"/>
            </a:schemeClr>
          </a:solidFill>
        </p:spPr>
        <p:txBody>
          <a:bodyPr wrap="square">
            <a:spAutoFit/>
          </a:bodyPr>
          <a:lstStyle/>
          <a:p>
            <a:pPr algn="just"/>
            <a:r>
              <a:rPr lang="ru-RU" sz="1200" dirty="0" smtClean="0"/>
              <a:t>      </a:t>
            </a:r>
            <a:r>
              <a:rPr lang="ru-RU" sz="1200" dirty="0"/>
              <a:t>Расходы по программе на 2024 год предусмотрены в сумме 7 780,4 тыс. руб.</a:t>
            </a:r>
          </a:p>
          <a:p>
            <a:pPr algn="just"/>
            <a:r>
              <a:rPr lang="ru-RU" sz="1200" dirty="0" smtClean="0"/>
              <a:t>      Конечные </a:t>
            </a:r>
            <a:r>
              <a:rPr lang="ru-RU" sz="1200" dirty="0"/>
              <a:t>результаты муниципальной программы:</a:t>
            </a:r>
          </a:p>
          <a:p>
            <a:pPr algn="just"/>
            <a:r>
              <a:rPr lang="ru-RU" sz="1200" dirty="0"/>
              <a:t>- увеличение количества реализованных проектов по благоустройству общественных и дворовых территорий до 4 единиц.</a:t>
            </a:r>
          </a:p>
        </p:txBody>
      </p:sp>
      <p:sp>
        <p:nvSpPr>
          <p:cNvPr id="7" name="Прямоугольник 6"/>
          <p:cNvSpPr/>
          <p:nvPr/>
        </p:nvSpPr>
        <p:spPr>
          <a:xfrm>
            <a:off x="4491178" y="-19574"/>
            <a:ext cx="4212976" cy="677108"/>
          </a:xfrm>
          <a:prstGeom prst="rect">
            <a:avLst/>
          </a:prstGeom>
          <a:solidFill>
            <a:schemeClr val="bg1"/>
          </a:solidFill>
        </p:spPr>
        <p:txBody>
          <a:bodyPr wrap="square">
            <a:spAutoFit/>
          </a:bodyPr>
          <a:lstStyle/>
          <a:p>
            <a:pPr algn="ctr"/>
            <a:r>
              <a:rPr lang="ru-RU" sz="2400" dirty="0" smtClean="0">
                <a:ln>
                  <a:solidFill>
                    <a:schemeClr val="tx2">
                      <a:lumMod val="60000"/>
                      <a:lumOff val="40000"/>
                    </a:schemeClr>
                  </a:solidFill>
                </a:ln>
                <a:solidFill>
                  <a:srgbClr val="7030A0"/>
                </a:solidFill>
                <a:latin typeface="+mj-lt"/>
                <a:ea typeface="+mj-ea"/>
                <a:cs typeface="+mj-cs"/>
              </a:rPr>
              <a:t>Непрограммные расходы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44 648 тыс. руб</a:t>
            </a:r>
            <a:r>
              <a:rPr lang="ru-RU" sz="1400" b="1" dirty="0" smtClean="0"/>
              <a:t>.)</a:t>
            </a:r>
            <a:endParaRPr lang="ru-RU" sz="1400" dirty="0"/>
          </a:p>
        </p:txBody>
      </p:sp>
      <p:sp>
        <p:nvSpPr>
          <p:cNvPr id="8" name="Прямоугольник 7"/>
          <p:cNvSpPr/>
          <p:nvPr/>
        </p:nvSpPr>
        <p:spPr>
          <a:xfrm>
            <a:off x="4545181" y="688571"/>
            <a:ext cx="4408336" cy="3985706"/>
          </a:xfrm>
          <a:prstGeom prst="rect">
            <a:avLst/>
          </a:prstGeom>
          <a:solidFill>
            <a:schemeClr val="accent1">
              <a:lumMod val="20000"/>
              <a:lumOff val="80000"/>
            </a:schemeClr>
          </a:solidFill>
        </p:spPr>
        <p:txBody>
          <a:bodyPr wrap="square">
            <a:spAutoFit/>
          </a:bodyPr>
          <a:lstStyle/>
          <a:p>
            <a:pPr algn="just"/>
            <a:r>
              <a:rPr lang="ru-RU" sz="1100" dirty="0" smtClean="0"/>
              <a:t>      </a:t>
            </a:r>
            <a:r>
              <a:rPr lang="ru-RU" sz="1100" dirty="0"/>
              <a:t>В проекте бюджета муниципального района на 2024-2026 годы в составе непрограммных расходов предусмотрены бюджетные ассигнования на обеспечение деятельности органов местного самоуправления.</a:t>
            </a:r>
          </a:p>
          <a:p>
            <a:pPr algn="just"/>
            <a:r>
              <a:rPr lang="ru-RU" sz="1100" dirty="0" smtClean="0"/>
              <a:t>     В </a:t>
            </a:r>
            <a:r>
              <a:rPr lang="ru-RU" sz="1100" dirty="0"/>
              <a:t>целом непрограммные расходы на 2024 год предусмотрены в сумме: </a:t>
            </a:r>
            <a:r>
              <a:rPr lang="ru-RU" sz="1100" dirty="0" smtClean="0"/>
              <a:t>44 648  </a:t>
            </a:r>
            <a:r>
              <a:rPr lang="ru-RU" sz="1100" dirty="0"/>
              <a:t>тыс. руб. из них: </a:t>
            </a:r>
          </a:p>
          <a:p>
            <a:pPr algn="just"/>
            <a:r>
              <a:rPr lang="ru-RU" sz="1100" dirty="0"/>
              <a:t>- за счет субвенции на обеспечение деятельности органов местного самоуправления в сфере социальной защиты населения – 4 </a:t>
            </a:r>
            <a:r>
              <a:rPr lang="ru-RU" sz="1100" dirty="0" smtClean="0"/>
              <a:t>432 </a:t>
            </a:r>
            <a:r>
              <a:rPr lang="ru-RU" sz="1100" dirty="0"/>
              <a:t>тыс. руб.,</a:t>
            </a:r>
          </a:p>
          <a:p>
            <a:pPr algn="just"/>
            <a:r>
              <a:rPr lang="ru-RU" sz="1100" dirty="0"/>
              <a:t>-   за счет субвенции  на обеспечение деятельности опеки и попечительства – </a:t>
            </a:r>
            <a:r>
              <a:rPr lang="ru-RU" sz="1100" dirty="0" smtClean="0"/>
              <a:t>539 </a:t>
            </a:r>
            <a:r>
              <a:rPr lang="ru-RU" sz="1100" dirty="0"/>
              <a:t>тыс. руб.,</a:t>
            </a:r>
          </a:p>
          <a:p>
            <a:pPr algn="just"/>
            <a:r>
              <a:rPr lang="ru-RU" sz="1100" dirty="0"/>
              <a:t>- за счет субвенции на обеспечение государственных полномочий по организации деятельности территориальных комиссий по делам несовершеннолетних и защите их прав – </a:t>
            </a:r>
            <a:r>
              <a:rPr lang="ru-RU" sz="1100" dirty="0" smtClean="0"/>
              <a:t>1 007 </a:t>
            </a:r>
            <a:r>
              <a:rPr lang="ru-RU" sz="1100" dirty="0"/>
              <a:t>тыс. руб.,</a:t>
            </a:r>
          </a:p>
          <a:p>
            <a:pPr algn="just"/>
            <a:r>
              <a:rPr lang="ru-RU" sz="1100" dirty="0"/>
              <a:t>- за счет субвенции на реализацию отдельных полномочий в сфере законодательства об административных правонарушениях – </a:t>
            </a:r>
            <a:r>
              <a:rPr lang="ru-RU" sz="1100" dirty="0" smtClean="0"/>
              <a:t>26 </a:t>
            </a:r>
            <a:r>
              <a:rPr lang="ru-RU" sz="1100" dirty="0"/>
              <a:t>тыс. руб.,</a:t>
            </a:r>
          </a:p>
          <a:p>
            <a:pPr algn="just"/>
            <a:r>
              <a:rPr lang="ru-RU" sz="1100" dirty="0"/>
              <a:t>- за счет субвенции на составление (изменений и дополнение) списков кандидатов в присяжные заседатели федеральных судов общей юрисдикции – 1,1 тыс</a:t>
            </a:r>
            <a:r>
              <a:rPr lang="ru-RU" sz="1100" dirty="0" smtClean="0"/>
              <a:t>. руб</a:t>
            </a:r>
            <a:r>
              <a:rPr lang="ru-RU" sz="1100" dirty="0"/>
              <a:t>.,</a:t>
            </a:r>
          </a:p>
          <a:p>
            <a:pPr algn="just"/>
            <a:r>
              <a:rPr lang="ru-RU" sz="1100" dirty="0"/>
              <a:t>- на содержание  органов местного самоуправления за счет средств  бюджета муниципального района – </a:t>
            </a:r>
            <a:r>
              <a:rPr lang="ru-RU" sz="1100" dirty="0" smtClean="0"/>
              <a:t>36 586,6 </a:t>
            </a:r>
            <a:r>
              <a:rPr lang="ru-RU" sz="1100" dirty="0"/>
              <a:t>тыс. руб. (норматив </a:t>
            </a:r>
            <a:r>
              <a:rPr lang="ru-RU" sz="1100" dirty="0" smtClean="0"/>
              <a:t>38 642,9 </a:t>
            </a:r>
            <a:r>
              <a:rPr lang="ru-RU" sz="1100" dirty="0"/>
              <a:t>тыс. руб.).</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264751"/>
            <a:ext cx="3528392" cy="24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545180" y="5364137"/>
            <a:ext cx="4495693" cy="1200329"/>
          </a:xfrm>
          <a:prstGeom prst="rect">
            <a:avLst/>
          </a:prstGeom>
          <a:solidFill>
            <a:schemeClr val="accent1">
              <a:lumMod val="20000"/>
              <a:lumOff val="80000"/>
            </a:schemeClr>
          </a:solidFill>
        </p:spPr>
        <p:txBody>
          <a:bodyPr wrap="square">
            <a:spAutoFit/>
          </a:bodyPr>
          <a:lstStyle/>
          <a:p>
            <a:pPr algn="just"/>
            <a:r>
              <a:rPr lang="ru-RU" sz="1200" dirty="0"/>
              <a:t>На основании статьи 81 Бюджетного кодекса Российской Федерации в проекте бюджета предусмотрен резервный фонд администрации муниципального района. Средства предполагается направлять на финансирование непредвиденных расходов и мероприятий, не носящих регулярного характера и не включенных в  бюджет на соответствующий финансовый год.</a:t>
            </a:r>
          </a:p>
        </p:txBody>
      </p:sp>
      <p:sp>
        <p:nvSpPr>
          <p:cNvPr id="11" name="Прямоугольник 10"/>
          <p:cNvSpPr/>
          <p:nvPr/>
        </p:nvSpPr>
        <p:spPr>
          <a:xfrm>
            <a:off x="4642861" y="4674277"/>
            <a:ext cx="4212976" cy="677108"/>
          </a:xfrm>
          <a:prstGeom prst="rect">
            <a:avLst/>
          </a:prstGeom>
          <a:solidFill>
            <a:schemeClr val="bg1"/>
          </a:solidFill>
        </p:spPr>
        <p:txBody>
          <a:bodyPr wrap="square">
            <a:spAutoFit/>
          </a:bodyPr>
          <a:lstStyle/>
          <a:p>
            <a:pPr algn="ctr"/>
            <a:r>
              <a:rPr lang="ru-RU" sz="2400" dirty="0" smtClean="0">
                <a:ln>
                  <a:solidFill>
                    <a:schemeClr val="tx2">
                      <a:lumMod val="60000"/>
                      <a:lumOff val="40000"/>
                    </a:schemeClr>
                  </a:solidFill>
                </a:ln>
                <a:solidFill>
                  <a:srgbClr val="7030A0"/>
                </a:solidFill>
                <a:latin typeface="+mj-lt"/>
                <a:ea typeface="+mj-ea"/>
                <a:cs typeface="+mj-cs"/>
              </a:rPr>
              <a:t>Резервный фонд</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1000 тыс. руб</a:t>
            </a:r>
            <a:r>
              <a:rPr lang="ru-RU" sz="1400" b="1" dirty="0" smtClean="0"/>
              <a:t>.)</a:t>
            </a:r>
            <a:endParaRPr lang="ru-RU" sz="1400" dirty="0"/>
          </a:p>
        </p:txBody>
      </p:sp>
    </p:spTree>
    <p:extLst>
      <p:ext uri="{BB962C8B-B14F-4D97-AF65-F5344CB8AC3E}">
        <p14:creationId xmlns:p14="http://schemas.microsoft.com/office/powerpoint/2010/main" val="17208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panose="020B0604020202020204" pitchFamily="34" charset="0"/>
              </a:rPr>
              <a:t>СПАСИБО ЗА ВНИМАНИЕ</a:t>
            </a:r>
          </a:p>
        </p:txBody>
      </p:sp>
      <p:sp>
        <p:nvSpPr>
          <p:cNvPr id="3" name="Подзаголовок 2"/>
          <p:cNvSpPr>
            <a:spLocks noGrp="1"/>
          </p:cNvSpPr>
          <p:nvPr>
            <p:ph type="subTitle" idx="1"/>
          </p:nvPr>
        </p:nvSpPr>
        <p:spPr>
          <a:xfrm>
            <a:off x="1331640" y="6021288"/>
            <a:ext cx="6400800" cy="481608"/>
          </a:xfrm>
        </p:spPr>
        <p:txBody>
          <a:bodyPr>
            <a:noAutofit/>
          </a:bodyPr>
          <a:lstStyle/>
          <a:p>
            <a:r>
              <a:rPr lang="ru-RU" sz="2800" b="1" dirty="0">
                <a:ln>
                  <a:solidFill>
                    <a:schemeClr val="tx2">
                      <a:lumMod val="60000"/>
                      <a:lumOff val="40000"/>
                    </a:schemeClr>
                  </a:solidFill>
                </a:ln>
                <a:solidFill>
                  <a:srgbClr val="7030A0"/>
                </a:solidFill>
                <a:latin typeface="+mj-lt"/>
                <a:ea typeface="+mj-ea"/>
                <a:cs typeface="+mj-cs"/>
              </a:rPr>
              <a:t>Пречистое </a:t>
            </a:r>
            <a:r>
              <a:rPr lang="ru-RU" sz="2800" b="1" dirty="0" smtClean="0">
                <a:ln>
                  <a:solidFill>
                    <a:schemeClr val="tx2">
                      <a:lumMod val="60000"/>
                      <a:lumOff val="40000"/>
                    </a:schemeClr>
                  </a:solidFill>
                </a:ln>
                <a:solidFill>
                  <a:srgbClr val="7030A0"/>
                </a:solidFill>
                <a:latin typeface="+mj-lt"/>
                <a:ea typeface="+mj-ea"/>
                <a:cs typeface="+mj-cs"/>
              </a:rPr>
              <a:t>2023</a:t>
            </a:r>
            <a:endParaRPr lang="ru-RU" sz="2800" b="1" dirty="0">
              <a:ln>
                <a:solidFill>
                  <a:schemeClr val="tx2">
                    <a:lumMod val="60000"/>
                    <a:lumOff val="40000"/>
                  </a:schemeClr>
                </a:solidFill>
              </a:ln>
              <a:solidFill>
                <a:srgbClr val="7030A0"/>
              </a:solidFill>
              <a:latin typeface="+mj-lt"/>
              <a:ea typeface="+mj-ea"/>
              <a:cs typeface="+mj-cs"/>
            </a:endParaRPr>
          </a:p>
        </p:txBody>
      </p:sp>
    </p:spTree>
    <p:extLst>
      <p:ext uri="{BB962C8B-B14F-4D97-AF65-F5344CB8AC3E}">
        <p14:creationId xmlns:p14="http://schemas.microsoft.com/office/powerpoint/2010/main" val="364176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698" y="116632"/>
            <a:ext cx="8604416" cy="792088"/>
          </a:xfrm>
          <a:solidFill>
            <a:schemeClr val="bg1"/>
          </a:solidFill>
        </p:spPr>
        <p:txBody>
          <a:bodyPr>
            <a:noAutofit/>
          </a:bodyPr>
          <a:lstStyle/>
          <a:p>
            <a:r>
              <a:rPr lang="ru-RU" sz="3200" b="1" dirty="0" smtClean="0">
                <a:ln>
                  <a:solidFill>
                    <a:schemeClr val="tx2">
                      <a:lumMod val="60000"/>
                      <a:lumOff val="40000"/>
                    </a:schemeClr>
                  </a:solidFill>
                </a:ln>
                <a:solidFill>
                  <a:srgbClr val="7030A0"/>
                </a:solidFill>
              </a:rPr>
              <a:t>Основные понятия, используемые в бюджетном процессе</a:t>
            </a:r>
            <a:endParaRPr lang="ru-RU" sz="3200" b="1" dirty="0">
              <a:ln>
                <a:solidFill>
                  <a:schemeClr val="tx2">
                    <a:lumMod val="60000"/>
                    <a:lumOff val="40000"/>
                  </a:schemeClr>
                </a:solidFill>
              </a:ln>
              <a:solidFill>
                <a:srgbClr val="7030A0"/>
              </a:solidFill>
            </a:endParaRPr>
          </a:p>
        </p:txBody>
      </p:sp>
      <p:sp>
        <p:nvSpPr>
          <p:cNvPr id="5" name="Прямоугольник 4"/>
          <p:cNvSpPr/>
          <p:nvPr/>
        </p:nvSpPr>
        <p:spPr>
          <a:xfrm>
            <a:off x="66613" y="1045430"/>
            <a:ext cx="8897875" cy="677108"/>
          </a:xfrm>
          <a:prstGeom prst="rect">
            <a:avLst/>
          </a:prstGeom>
        </p:spPr>
        <p:txBody>
          <a:bodyPr wrap="square">
            <a:spAutoFit/>
          </a:bodyPr>
          <a:lstStyle/>
          <a:p>
            <a:pPr algn="ctr"/>
            <a:r>
              <a:rPr lang="ru-RU" altLang="ru-RU" sz="2000" b="1" dirty="0" smtClean="0">
                <a:solidFill>
                  <a:srgbClr val="C00000"/>
                </a:solidFill>
                <a:latin typeface="Times New Roman" panose="02020603050405020304" pitchFamily="18" charset="0"/>
                <a:cs typeface="Times New Roman" panose="02020603050405020304" pitchFamily="18" charset="0"/>
              </a:rPr>
              <a:t>БЮДЖЕТ</a:t>
            </a:r>
            <a:r>
              <a:rPr lang="ru-RU" altLang="ru-RU" dirty="0" smtClean="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форма образования и расходования денежных средств, предназначенных для финансового обеспечения задач и функций государства и </a:t>
            </a:r>
            <a:r>
              <a:rPr lang="ru-RU" altLang="ru-RU" dirty="0" smtClean="0">
                <a:latin typeface="Times New Roman" panose="02020603050405020304" pitchFamily="18" charset="0"/>
                <a:cs typeface="Times New Roman" panose="02020603050405020304" pitchFamily="18" charset="0"/>
              </a:rPr>
              <a:t>местного </a:t>
            </a:r>
            <a:r>
              <a:rPr lang="ru-RU" altLang="ru-RU" dirty="0">
                <a:latin typeface="Times New Roman" panose="02020603050405020304" pitchFamily="18" charset="0"/>
                <a:cs typeface="Times New Roman" panose="02020603050405020304" pitchFamily="18" charset="0"/>
              </a:rPr>
              <a:t>самоуправления.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150" y="3933056"/>
            <a:ext cx="1917700" cy="214471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0542" y="2194238"/>
            <a:ext cx="2808312" cy="1846659"/>
          </a:xfrm>
          <a:prstGeom prst="rect">
            <a:avLst/>
          </a:prstGeom>
        </p:spPr>
        <p:txBody>
          <a:bodyPr wrap="square">
            <a:spAutoFit/>
          </a:bodyPr>
          <a:lstStyle/>
          <a:p>
            <a:pPr algn="ctr"/>
            <a:r>
              <a:rPr lang="ru-RU" altLang="ru-RU" b="1" dirty="0">
                <a:solidFill>
                  <a:srgbClr val="C00000"/>
                </a:solidFill>
                <a:latin typeface="Times New Roman" panose="02020603050405020304" pitchFamily="18" charset="0"/>
                <a:cs typeface="Times New Roman" panose="02020603050405020304" pitchFamily="18" charset="0"/>
              </a:rPr>
              <a:t>ДОХОДЫ</a:t>
            </a:r>
            <a:r>
              <a:rPr lang="en-US" altLang="ru-RU" b="1" dirty="0">
                <a:solidFill>
                  <a:srgbClr val="C00000"/>
                </a:solidFill>
                <a:latin typeface="Times New Roman" panose="02020603050405020304" pitchFamily="18" charset="0"/>
                <a:cs typeface="Times New Roman" panose="02020603050405020304" pitchFamily="18" charset="0"/>
              </a:rPr>
              <a:t> </a:t>
            </a:r>
            <a:r>
              <a:rPr lang="ru-RU" altLang="ru-RU" b="1" dirty="0">
                <a:solidFill>
                  <a:srgbClr val="C00000"/>
                </a:solidFill>
                <a:latin typeface="Times New Roman" panose="02020603050405020304" pitchFamily="18" charset="0"/>
                <a:cs typeface="Times New Roman" panose="02020603050405020304" pitchFamily="18" charset="0"/>
              </a:rPr>
              <a:t>БЮДЖЕТА</a:t>
            </a:r>
            <a:r>
              <a:rPr lang="ru-RU" altLang="ru-RU" b="1" dirty="0">
                <a:latin typeface="Times New Roman" panose="02020603050405020304" pitchFamily="18" charset="0"/>
                <a:cs typeface="Times New Roman" panose="02020603050405020304" pitchFamily="18" charset="0"/>
              </a:rPr>
              <a:t> </a:t>
            </a:r>
          </a:p>
          <a:p>
            <a:pPr algn="ctr"/>
            <a:r>
              <a:rPr lang="ru-RU" altLang="ru-RU" sz="1600" dirty="0">
                <a:latin typeface="Times New Roman" panose="02020603050405020304" pitchFamily="18" charset="0"/>
                <a:cs typeface="Times New Roman" panose="02020603050405020304" pitchFamily="18" charset="0"/>
              </a:rPr>
              <a:t>поступающие в бюджет денежные средства (налоги юридических и физических лиц, административные платежи и сборы, безвозмездные поступления)</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70575" y="2043386"/>
            <a:ext cx="3044539" cy="2215991"/>
          </a:xfrm>
          <a:prstGeom prst="rect">
            <a:avLst/>
          </a:prstGeom>
        </p:spPr>
        <p:txBody>
          <a:bodyPr wrap="square">
            <a:spAutoFit/>
          </a:bodyPr>
          <a:lstStyle/>
          <a:p>
            <a:pPr algn="ctr"/>
            <a:r>
              <a:rPr lang="ru-RU" altLang="ru-RU" b="1" dirty="0">
                <a:solidFill>
                  <a:srgbClr val="C00000"/>
                </a:solidFill>
                <a:latin typeface="Times New Roman" panose="02020603050405020304" pitchFamily="18" charset="0"/>
                <a:cs typeface="Times New Roman" panose="02020603050405020304" pitchFamily="18" charset="0"/>
              </a:rPr>
              <a:t>РАСХОДЫ БЮДЖЕТА</a:t>
            </a:r>
          </a:p>
          <a:p>
            <a:pPr algn="ctr"/>
            <a:r>
              <a:rPr lang="ru-RU" altLang="ru-RU" sz="1500" dirty="0">
                <a:latin typeface="Times New Roman" panose="02020603050405020304" pitchFamily="18" charset="0"/>
                <a:cs typeface="Times New Roman" panose="02020603050405020304" pitchFamily="18" charset="0"/>
              </a:rPr>
              <a:t>выплачиваемые из бюджета денежные средства (социальные выплаты населению, содержание государственных (муниципальных) учреждений (образование, ЖКХ, культура и другие) капитальное строительство и другие)</a:t>
            </a:r>
          </a:p>
        </p:txBody>
      </p:sp>
      <p:sp>
        <p:nvSpPr>
          <p:cNvPr id="9" name="Прямоугольник 8"/>
          <p:cNvSpPr/>
          <p:nvPr/>
        </p:nvSpPr>
        <p:spPr>
          <a:xfrm>
            <a:off x="6057" y="4282332"/>
            <a:ext cx="3001293" cy="1415772"/>
          </a:xfrm>
          <a:prstGeom prst="rect">
            <a:avLst/>
          </a:prstGeom>
        </p:spPr>
        <p:txBody>
          <a:bodyPr wrap="square">
            <a:spAutoFit/>
          </a:bodyPr>
          <a:lstStyle/>
          <a:p>
            <a:pPr algn="ctr"/>
            <a:r>
              <a:rPr lang="ru-RU" alt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r>
              <a:rPr lang="ru-RU" altLang="ru-RU" sz="1600" dirty="0">
                <a:latin typeface="Trebuchet MS" pitchFamily="34" charset="0"/>
              </a:rPr>
              <a:t> </a:t>
            </a:r>
            <a:r>
              <a:rPr lang="ru-RU" altLang="ru-RU" sz="2000" b="1" dirty="0">
                <a:solidFill>
                  <a:srgbClr val="C00000"/>
                </a:solidFill>
                <a:latin typeface="Times New Roman" panose="02020603050405020304" pitchFamily="18" charset="0"/>
                <a:cs typeface="Times New Roman" panose="02020603050405020304" pitchFamily="18" charset="0"/>
              </a:rPr>
              <a:t>ПРОФИЦИТ</a:t>
            </a:r>
          </a:p>
          <a:p>
            <a:pPr algn="ctr"/>
            <a:endParaRPr lang="ru-RU" altLang="ru-RU" dirty="0">
              <a:latin typeface="Trebuchet MS" pitchFamily="34" charset="0"/>
            </a:endParaRPr>
          </a:p>
        </p:txBody>
      </p:sp>
      <p:sp>
        <p:nvSpPr>
          <p:cNvPr id="11" name="Прямоугольник 10"/>
          <p:cNvSpPr/>
          <p:nvPr/>
        </p:nvSpPr>
        <p:spPr>
          <a:xfrm>
            <a:off x="6156175" y="4343692"/>
            <a:ext cx="2699761" cy="1384995"/>
          </a:xfrm>
          <a:prstGeom prst="rect">
            <a:avLst/>
          </a:prstGeom>
        </p:spPr>
        <p:txBody>
          <a:bodyPr wrap="square">
            <a:spAutoFit/>
          </a:bodyPr>
          <a:lstStyle/>
          <a:p>
            <a:pPr algn="ctr"/>
            <a:r>
              <a:rPr lang="ru-RU" altLang="ru-RU" sz="1600" dirty="0">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a:t>
            </a:r>
            <a:r>
              <a:rPr lang="ru-RU" altLang="ru-RU" sz="2000" b="1" dirty="0">
                <a:solidFill>
                  <a:srgbClr val="C00000"/>
                </a:solidFill>
                <a:latin typeface="Times New Roman" panose="02020603050405020304" pitchFamily="18" charset="0"/>
                <a:cs typeface="Times New Roman" panose="02020603050405020304" pitchFamily="18" charset="0"/>
              </a:rPr>
              <a:t>ДЕФИЦИТОМ</a:t>
            </a:r>
          </a:p>
        </p:txBody>
      </p:sp>
      <p:sp>
        <p:nvSpPr>
          <p:cNvPr id="12" name="Прямоугольник 11"/>
          <p:cNvSpPr/>
          <p:nvPr/>
        </p:nvSpPr>
        <p:spPr>
          <a:xfrm>
            <a:off x="66613" y="6077769"/>
            <a:ext cx="9010774" cy="646331"/>
          </a:xfrm>
          <a:prstGeom prst="rect">
            <a:avLst/>
          </a:prstGeom>
        </p:spPr>
        <p:txBody>
          <a:bodyPr wrap="square">
            <a:spAutoFit/>
          </a:bodyPr>
          <a:lstStyle/>
          <a:p>
            <a:pPr algn="ctr"/>
            <a:r>
              <a:rPr lang="ru-RU" altLang="ru-RU" dirty="0">
                <a:solidFill>
                  <a:srgbClr val="C00000"/>
                </a:solidFill>
                <a:latin typeface="Times New Roman" panose="02020603050405020304" pitchFamily="18" charset="0"/>
                <a:cs typeface="Times New Roman" panose="02020603050405020304" pitchFamily="18" charset="0"/>
              </a:rPr>
              <a:t>Сбалансированность</a:t>
            </a:r>
            <a:r>
              <a:rPr lang="ru-RU" altLang="ru-RU" dirty="0">
                <a:latin typeface="Times New Roman" panose="02020603050405020304" pitchFamily="18" charset="0"/>
                <a:cs typeface="Times New Roman" panose="02020603050405020304" pitchFamily="18" charset="0"/>
              </a:rPr>
              <a:t> бюджета по доходам и расходам – основополагающее требование, предъявляемое к органам, составляющим и утверждающим бюджет.</a:t>
            </a:r>
            <a:endParaRPr lang="ru-RU"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5652120" y="4797152"/>
            <a:ext cx="720080" cy="7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Стрелка влево 13"/>
          <p:cNvSpPr/>
          <p:nvPr/>
        </p:nvSpPr>
        <p:spPr>
          <a:xfrm>
            <a:off x="2774479" y="4797151"/>
            <a:ext cx="720080" cy="772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988369"/>
            <a:ext cx="25971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61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a:solidFill>
            <a:schemeClr val="bg1"/>
          </a:solidFill>
        </p:spPr>
        <p:txBody>
          <a:bodyPr vert="horz" lIns="91440" tIns="45720" rIns="91440" bIns="45720" rtlCol="0" anchor="ctr">
            <a:noAutofit/>
          </a:bodyPr>
          <a:lstStyle/>
          <a:p>
            <a:r>
              <a:rPr lang="ru-RU" sz="3200" b="1" dirty="0">
                <a:ln>
                  <a:solidFill>
                    <a:schemeClr val="tx2">
                      <a:lumMod val="60000"/>
                      <a:lumOff val="40000"/>
                    </a:schemeClr>
                  </a:solidFill>
                </a:ln>
                <a:solidFill>
                  <a:srgbClr val="7030A0"/>
                </a:solidFill>
              </a:rPr>
              <a:t>Какие бывают бюджеты?</a:t>
            </a:r>
          </a:p>
        </p:txBody>
      </p:sp>
      <p:pic>
        <p:nvPicPr>
          <p:cNvPr id="3" name="Picture 3" descr="C:\Users\econ11\Desktop\Для презентации\1923c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2401631" cy="1603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107504" y="3140968"/>
            <a:ext cx="3654152" cy="692497"/>
          </a:xfrm>
          <a:prstGeom prst="rect">
            <a:avLst/>
          </a:prstGeom>
        </p:spPr>
        <p:txBody>
          <a:bodyPr wrap="square">
            <a:spAutoFit/>
          </a:bodyPr>
          <a:lstStyle/>
          <a:p>
            <a:r>
              <a:rPr lang="ru-RU" sz="1300" b="1" dirty="0">
                <a:latin typeface="Times New Roman" panose="02020603050405020304" pitchFamily="18" charset="0"/>
                <a:cs typeface="Times New Roman" panose="02020603050405020304" pitchFamily="18" charset="0"/>
              </a:rPr>
              <a:t>Доходы</a:t>
            </a:r>
            <a:r>
              <a:rPr lang="ru-RU" sz="1300" dirty="0">
                <a:latin typeface="Times New Roman" panose="02020603050405020304" pitchFamily="18" charset="0"/>
                <a:cs typeface="Times New Roman" panose="02020603050405020304" pitchFamily="18" charset="0"/>
              </a:rPr>
              <a:t>: заработная плата, премии и т.п. </a:t>
            </a:r>
          </a:p>
          <a:p>
            <a:r>
              <a:rPr lang="ru-RU" sz="1300" b="1" dirty="0">
                <a:latin typeface="Times New Roman" panose="02020603050405020304" pitchFamily="18" charset="0"/>
                <a:cs typeface="Times New Roman" panose="02020603050405020304" pitchFamily="18" charset="0"/>
              </a:rPr>
              <a:t>Расходы</a:t>
            </a:r>
            <a:r>
              <a:rPr lang="ru-RU" sz="1300" dirty="0">
                <a:latin typeface="Times New Roman" panose="02020603050405020304" pitchFamily="18" charset="0"/>
                <a:cs typeface="Times New Roman" panose="02020603050405020304" pitchFamily="18" charset="0"/>
              </a:rPr>
              <a:t>: оплата коммунальных услуг, расходы </a:t>
            </a:r>
          </a:p>
          <a:p>
            <a:r>
              <a:rPr lang="ru-RU" sz="1300" dirty="0">
                <a:latin typeface="Times New Roman" panose="02020603050405020304" pitchFamily="18" charset="0"/>
                <a:cs typeface="Times New Roman" panose="02020603050405020304" pitchFamily="18" charset="0"/>
              </a:rPr>
              <a:t>на питание, транспорт и т.п.</a:t>
            </a:r>
          </a:p>
        </p:txBody>
      </p:sp>
      <p:sp>
        <p:nvSpPr>
          <p:cNvPr id="5" name="Прямоугольник 4"/>
          <p:cNvSpPr/>
          <p:nvPr/>
        </p:nvSpPr>
        <p:spPr>
          <a:xfrm>
            <a:off x="675295" y="725050"/>
            <a:ext cx="1835182" cy="369332"/>
          </a:xfrm>
          <a:prstGeom prst="rect">
            <a:avLst/>
          </a:prstGeom>
        </p:spPr>
        <p:txBody>
          <a:bodyPr wrap="non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семей</a:t>
            </a:r>
          </a:p>
        </p:txBody>
      </p:sp>
      <p:sp>
        <p:nvSpPr>
          <p:cNvPr id="6" name="Прямоугольник 5"/>
          <p:cNvSpPr/>
          <p:nvPr/>
        </p:nvSpPr>
        <p:spPr>
          <a:xfrm>
            <a:off x="353831" y="3925798"/>
            <a:ext cx="2629053" cy="369332"/>
          </a:xfrm>
          <a:prstGeom prst="rect">
            <a:avLst/>
          </a:prstGeom>
        </p:spPr>
        <p:txBody>
          <a:bodyPr wrap="non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организаций </a:t>
            </a:r>
          </a:p>
        </p:txBody>
      </p:sp>
      <p:pic>
        <p:nvPicPr>
          <p:cNvPr id="7" name="Picture 6" descr="C:\Users\Public\Pictures\Sample Pictures\socgran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95" y="4365104"/>
            <a:ext cx="1822450" cy="144462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13486" y="5921530"/>
            <a:ext cx="3548170" cy="692497"/>
          </a:xfrm>
          <a:prstGeom prst="rect">
            <a:avLst/>
          </a:prstGeom>
        </p:spPr>
        <p:txBody>
          <a:bodyPr wrap="square">
            <a:spAutoFit/>
          </a:bodyPr>
          <a:lstStyle/>
          <a:p>
            <a:r>
              <a:rPr lang="ru-RU" sz="1300" b="1" dirty="0">
                <a:latin typeface="Times New Roman" panose="02020603050405020304" pitchFamily="18" charset="0"/>
                <a:cs typeface="Times New Roman" panose="02020603050405020304" pitchFamily="18" charset="0"/>
              </a:rPr>
              <a:t>Доходы</a:t>
            </a:r>
            <a:r>
              <a:rPr lang="ru-RU" sz="1300" dirty="0">
                <a:latin typeface="Times New Roman" panose="02020603050405020304" pitchFamily="18" charset="0"/>
                <a:cs typeface="Times New Roman" panose="02020603050405020304" pitchFamily="18" charset="0"/>
              </a:rPr>
              <a:t>: выручка от реализации и т.п.</a:t>
            </a:r>
          </a:p>
          <a:p>
            <a:r>
              <a:rPr lang="ru-RU" sz="1300" b="1" dirty="0">
                <a:latin typeface="Times New Roman" panose="02020603050405020304" pitchFamily="18" charset="0"/>
                <a:cs typeface="Times New Roman" panose="02020603050405020304" pitchFamily="18" charset="0"/>
              </a:rPr>
              <a:t>Расходы</a:t>
            </a:r>
            <a:r>
              <a:rPr lang="ru-RU" sz="1300" dirty="0">
                <a:latin typeface="Times New Roman" panose="02020603050405020304" pitchFamily="18" charset="0"/>
                <a:cs typeface="Times New Roman" panose="02020603050405020304" pitchFamily="18" charset="0"/>
              </a:rPr>
              <a:t>: выплата заработной платы рабочим, закупка материалов.</a:t>
            </a:r>
          </a:p>
        </p:txBody>
      </p:sp>
      <p:sp>
        <p:nvSpPr>
          <p:cNvPr id="9" name="Прямоугольник 8"/>
          <p:cNvSpPr/>
          <p:nvPr/>
        </p:nvSpPr>
        <p:spPr>
          <a:xfrm>
            <a:off x="3635896" y="873586"/>
            <a:ext cx="4731456" cy="369332"/>
          </a:xfrm>
          <a:prstGeom prst="rect">
            <a:avLst/>
          </a:prstGeom>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публично-правовых образований</a:t>
            </a:r>
          </a:p>
        </p:txBody>
      </p:sp>
      <p:pic>
        <p:nvPicPr>
          <p:cNvPr id="10" name="Picture 5" descr="C:\Users\econ11\Desktop\Для презентации\iCDB3IG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791" y="1395883"/>
            <a:ext cx="2808312" cy="197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Прямоугольник 10"/>
          <p:cNvSpPr/>
          <p:nvPr/>
        </p:nvSpPr>
        <p:spPr>
          <a:xfrm>
            <a:off x="7066140" y="1556792"/>
            <a:ext cx="2069705" cy="1015663"/>
          </a:xfrm>
          <a:prstGeom prst="rect">
            <a:avLst/>
          </a:prstGeom>
        </p:spPr>
        <p:txBody>
          <a:bodyPr wrap="square">
            <a:spAutoFit/>
          </a:bodyPr>
          <a:lstStyle/>
          <a:p>
            <a:r>
              <a:rPr lang="ru-RU" sz="1200" b="1" dirty="0">
                <a:latin typeface="Times New Roman" panose="02020603050405020304" pitchFamily="18" charset="0"/>
                <a:cs typeface="Times New Roman" panose="02020603050405020304" pitchFamily="18" charset="0"/>
              </a:rPr>
              <a:t>Доходы</a:t>
            </a:r>
            <a:r>
              <a:rPr lang="ru-RU" sz="1200" dirty="0">
                <a:latin typeface="Times New Roman" panose="02020603050405020304" pitchFamily="18" charset="0"/>
                <a:cs typeface="Times New Roman" panose="02020603050405020304" pitchFamily="18" charset="0"/>
              </a:rPr>
              <a:t>: налоговые и неналоговые доходы </a:t>
            </a:r>
          </a:p>
          <a:p>
            <a:r>
              <a:rPr lang="ru-RU" sz="1200" b="1" dirty="0">
                <a:latin typeface="Times New Roman" panose="02020603050405020304" pitchFamily="18" charset="0"/>
                <a:cs typeface="Times New Roman" panose="02020603050405020304" pitchFamily="18" charset="0"/>
              </a:rPr>
              <a:t>Расходы</a:t>
            </a:r>
            <a:r>
              <a:rPr lang="ru-RU" sz="1200" dirty="0">
                <a:latin typeface="Times New Roman" panose="02020603050405020304" pitchFamily="18" charset="0"/>
                <a:cs typeface="Times New Roman" panose="02020603050405020304" pitchFamily="18" charset="0"/>
              </a:rPr>
              <a:t>: социальная сфера, образование, </a:t>
            </a:r>
            <a:r>
              <a:rPr lang="ru-RU" sz="1200" dirty="0" smtClean="0">
                <a:latin typeface="Times New Roman" panose="02020603050405020304" pitchFamily="18" charset="0"/>
                <a:cs typeface="Times New Roman" panose="02020603050405020304" pitchFamily="18" charset="0"/>
              </a:rPr>
              <a:t>культура, спорт и т.д.</a:t>
            </a:r>
            <a:endParaRPr lang="ru-RU" sz="12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978298" y="43528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Российской Федерации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(федеральный бюджет, бюджеты государственных внебюджетных фондов РФ)</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5030474" y="43266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Субъектов Российской Федерации</a:t>
            </a:r>
          </a:p>
          <a:p>
            <a:pPr algn="ct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(региональные бюджеты, бюджеты  территориальных фондов обязательного медицинского образования)</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7091680" y="43528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образований</a:t>
            </a:r>
          </a:p>
          <a:p>
            <a:pPr algn="ct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 (местные бюджеты муниципальных районов, городских округов, городских и сельских поселений)</a:t>
            </a:r>
          </a:p>
        </p:txBody>
      </p:sp>
      <p:cxnSp>
        <p:nvCxnSpPr>
          <p:cNvPr id="21" name="Прямая со стрелкой 20"/>
          <p:cNvCxnSpPr>
            <a:stCxn id="10" idx="2"/>
            <a:endCxn id="12" idx="0"/>
          </p:cNvCxnSpPr>
          <p:nvPr/>
        </p:nvCxnSpPr>
        <p:spPr>
          <a:xfrm flipH="1">
            <a:off x="3949447" y="3371457"/>
            <a:ext cx="1679500" cy="9813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a:stCxn id="10" idx="2"/>
            <a:endCxn id="18" idx="0"/>
          </p:cNvCxnSpPr>
          <p:nvPr/>
        </p:nvCxnSpPr>
        <p:spPr>
          <a:xfrm>
            <a:off x="5628947" y="3371457"/>
            <a:ext cx="372676" cy="9551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stCxn id="10" idx="2"/>
            <a:endCxn id="19" idx="0"/>
          </p:cNvCxnSpPr>
          <p:nvPr/>
        </p:nvCxnSpPr>
        <p:spPr>
          <a:xfrm>
            <a:off x="5628947" y="3371457"/>
            <a:ext cx="2433882" cy="9813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432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116632"/>
            <a:ext cx="9108504" cy="792088"/>
          </a:xfrm>
          <a:solidFill>
            <a:schemeClr val="bg1"/>
          </a:solidFill>
        </p:spPr>
        <p:txBody>
          <a:bodyPr>
            <a:noAutofit/>
          </a:bodyPr>
          <a:lstStyle/>
          <a:p>
            <a:r>
              <a:rPr lang="ru-RU" sz="2800" b="1" dirty="0" smtClean="0">
                <a:ln>
                  <a:solidFill>
                    <a:schemeClr val="tx2">
                      <a:lumMod val="60000"/>
                      <a:lumOff val="40000"/>
                    </a:schemeClr>
                  </a:solidFill>
                </a:ln>
                <a:solidFill>
                  <a:srgbClr val="7030A0"/>
                </a:solidFill>
              </a:rPr>
              <a:t>Этапы бюджетного процесса </a:t>
            </a:r>
            <a:r>
              <a:rPr lang="ru-RU" sz="2800" b="1" dirty="0">
                <a:ln>
                  <a:solidFill>
                    <a:schemeClr val="tx2">
                      <a:lumMod val="60000"/>
                      <a:lumOff val="40000"/>
                    </a:schemeClr>
                  </a:solidFill>
                </a:ln>
                <a:solidFill>
                  <a:srgbClr val="7030A0"/>
                </a:solidFill>
              </a:rPr>
              <a:t>в Первомайском муниципальном районе</a:t>
            </a:r>
          </a:p>
        </p:txBody>
      </p:sp>
      <p:sp>
        <p:nvSpPr>
          <p:cNvPr id="3" name="Прямоугольник 2"/>
          <p:cNvSpPr/>
          <p:nvPr/>
        </p:nvSpPr>
        <p:spPr>
          <a:xfrm>
            <a:off x="110717" y="4149080"/>
            <a:ext cx="8929580" cy="2800767"/>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Бюджет Первомайского муниципального района составляется и утверждается сроком на </a:t>
            </a:r>
            <a:r>
              <a:rPr lang="ru-RU" sz="1600" b="1" u="sng" dirty="0" smtClean="0">
                <a:latin typeface="Times New Roman" panose="02020603050405020304" pitchFamily="18" charset="0"/>
                <a:cs typeface="Times New Roman" panose="02020603050405020304" pitchFamily="18" charset="0"/>
              </a:rPr>
              <a:t>три года</a:t>
            </a:r>
            <a:r>
              <a:rPr lang="ru-RU" sz="1600" dirty="0" smtClean="0">
                <a:latin typeface="Times New Roman" panose="02020603050405020304" pitchFamily="18" charset="0"/>
                <a:cs typeface="Times New Roman" panose="02020603050405020304" pitchFamily="18" charset="0"/>
              </a:rPr>
              <a:t> – очередной финансовый год и плановый период. Составление </a:t>
            </a:r>
            <a:r>
              <a:rPr lang="ru-RU" sz="1600" dirty="0">
                <a:latin typeface="Times New Roman" panose="02020603050405020304" pitchFamily="18" charset="0"/>
                <a:cs typeface="Times New Roman" panose="02020603050405020304" pitchFamily="18" charset="0"/>
              </a:rPr>
              <a:t>проекта бюджета Первомайского муниципального района основывается на</a:t>
            </a:r>
            <a:r>
              <a:rPr lang="ru-RU"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Послании Президента Российской Федерации Федеральному Собранию Российской Федерации;</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Прогнозе социально-экономического развития Первомайского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Основных направлениях бюджетной и налоговой политики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Первомайского 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Муниципальных программах </a:t>
            </a:r>
            <a:r>
              <a:rPr lang="ru-RU" sz="1600" dirty="0" smtClean="0">
                <a:latin typeface="Times New Roman" panose="02020603050405020304" pitchFamily="18" charset="0"/>
                <a:cs typeface="Times New Roman" panose="02020603050405020304" pitchFamily="18" charset="0"/>
              </a:rPr>
              <a:t>Первомайского 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6915" y="2607258"/>
            <a:ext cx="1440749"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Составление бюджета</a:t>
            </a:r>
          </a:p>
        </p:txBody>
      </p:sp>
      <p:sp>
        <p:nvSpPr>
          <p:cNvPr id="7" name="Скругленный прямоугольник 6"/>
          <p:cNvSpPr/>
          <p:nvPr/>
        </p:nvSpPr>
        <p:spPr>
          <a:xfrm>
            <a:off x="1666862" y="2559273"/>
            <a:ext cx="1728192"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rgbClr val="3C0DB3"/>
                </a:solidFill>
              </a:rPr>
              <a:t>Рассмотрение и утверждение</a:t>
            </a:r>
            <a:r>
              <a:rPr lang="ru-RU" sz="1600" dirty="0" smtClean="0"/>
              <a:t> </a:t>
            </a:r>
            <a:r>
              <a:rPr lang="ru-RU" sz="1600" b="1" dirty="0">
                <a:solidFill>
                  <a:srgbClr val="3C0DB3"/>
                </a:solidFill>
              </a:rPr>
              <a:t>бюджета</a:t>
            </a:r>
          </a:p>
        </p:txBody>
      </p:sp>
      <p:sp>
        <p:nvSpPr>
          <p:cNvPr id="9" name="Скругленный прямоугольник 8"/>
          <p:cNvSpPr/>
          <p:nvPr/>
        </p:nvSpPr>
        <p:spPr>
          <a:xfrm>
            <a:off x="3491880" y="2559273"/>
            <a:ext cx="1512168"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Исполнение бюджета</a:t>
            </a:r>
          </a:p>
        </p:txBody>
      </p:sp>
      <p:sp>
        <p:nvSpPr>
          <p:cNvPr id="10" name="Скругленный прямоугольник 9"/>
          <p:cNvSpPr/>
          <p:nvPr/>
        </p:nvSpPr>
        <p:spPr>
          <a:xfrm>
            <a:off x="5100620" y="2559273"/>
            <a:ext cx="1994654"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Формирование отчета об исполнении бюджета</a:t>
            </a:r>
          </a:p>
        </p:txBody>
      </p:sp>
      <p:sp>
        <p:nvSpPr>
          <p:cNvPr id="11" name="Скругленный прямоугольник 10"/>
          <p:cNvSpPr/>
          <p:nvPr/>
        </p:nvSpPr>
        <p:spPr>
          <a:xfrm>
            <a:off x="7164288" y="2562644"/>
            <a:ext cx="1872207" cy="114352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Муниципальный финансовый контроль</a:t>
            </a:r>
          </a:p>
        </p:txBody>
      </p:sp>
      <p:sp>
        <p:nvSpPr>
          <p:cNvPr id="12" name="Прямоугольник 11"/>
          <p:cNvSpPr/>
          <p:nvPr/>
        </p:nvSpPr>
        <p:spPr>
          <a:xfrm>
            <a:off x="395536" y="913856"/>
            <a:ext cx="8359942" cy="1661993"/>
          </a:xfrm>
          <a:prstGeom prst="rect">
            <a:avLst/>
          </a:prstGeom>
        </p:spPr>
        <p:txBody>
          <a:bodyPr wrap="square">
            <a:spAutoFit/>
          </a:bodyPr>
          <a:lstStyle/>
          <a:p>
            <a:pPr algn="just"/>
            <a:r>
              <a:rPr lang="ru-RU" dirty="0" smtClean="0">
                <a:solidFill>
                  <a:srgbClr val="FF0000"/>
                </a:solidFill>
                <a:latin typeface="Times New Roman" panose="02020603050405020304" pitchFamily="18" charset="0"/>
                <a:cs typeface="Times New Roman" panose="02020603050405020304" pitchFamily="18" charset="0"/>
              </a:rPr>
              <a:t>Бюджетный процесс</a:t>
            </a:r>
            <a:r>
              <a:rPr lang="ru-RU" sz="1600" dirty="0" smtClean="0">
                <a:latin typeface="Times New Roman" panose="02020603050405020304" pitchFamily="18" charset="0"/>
                <a:cs typeface="Times New Roman" panose="02020603050405020304" pitchFamily="18" charset="0"/>
              </a:rPr>
              <a:t> – регламентируемая законодательством Российской Федерации деятельность </a:t>
            </a:r>
            <a:r>
              <a:rPr lang="ru-RU" sz="1600" dirty="0">
                <a:latin typeface="Times New Roman" panose="02020603050405020304" pitchFamily="18" charset="0"/>
                <a:cs typeface="Times New Roman" panose="02020603050405020304" pitchFamily="18" charset="0"/>
              </a:rPr>
              <a:t>органов местного самоуправления и иных </a:t>
            </a:r>
            <a:r>
              <a:rPr lang="ru-RU" sz="1600" dirty="0" smtClean="0">
                <a:latin typeface="Times New Roman" panose="02020603050405020304" pitchFamily="18" charset="0"/>
                <a:cs typeface="Times New Roman" panose="02020603050405020304" pitchFamily="18" charset="0"/>
              </a:rPr>
              <a:t>участников бюджетного процесса </a:t>
            </a:r>
            <a:r>
              <a:rPr lang="ru-RU" sz="1600" dirty="0">
                <a:latin typeface="Times New Roman" panose="02020603050405020304" pitchFamily="18" charset="0"/>
                <a:cs typeface="Times New Roman" panose="02020603050405020304" pitchFamily="18" charset="0"/>
              </a:rPr>
              <a:t>по </a:t>
            </a:r>
            <a:r>
              <a:rPr lang="ru-RU" sz="1600" dirty="0" smtClean="0">
                <a:latin typeface="Times New Roman" panose="02020603050405020304" pitchFamily="18" charset="0"/>
                <a:cs typeface="Times New Roman" panose="02020603050405020304" pitchFamily="18" charset="0"/>
              </a:rPr>
              <a:t>составлению и рассмотрению проектов бюджетов, </a:t>
            </a:r>
            <a:r>
              <a:rPr lang="ru-RU" sz="1600" dirty="0">
                <a:latin typeface="Times New Roman" panose="02020603050405020304" pitchFamily="18" charset="0"/>
                <a:cs typeface="Times New Roman" panose="02020603050405020304" pitchFamily="18" charset="0"/>
              </a:rPr>
              <a:t>утверждению и исполнению </a:t>
            </a:r>
            <a:r>
              <a:rPr lang="ru-RU" sz="1600" dirty="0" smtClean="0">
                <a:latin typeface="Times New Roman" panose="02020603050405020304" pitchFamily="18" charset="0"/>
                <a:cs typeface="Times New Roman" panose="02020603050405020304" pitchFamily="18" charset="0"/>
              </a:rPr>
              <a:t>бюджетов, контролю </a:t>
            </a:r>
            <a:r>
              <a:rPr lang="ru-RU" sz="1600" dirty="0">
                <a:latin typeface="Times New Roman" panose="02020603050405020304" pitchFamily="18" charset="0"/>
                <a:cs typeface="Times New Roman" panose="02020603050405020304" pitchFamily="18" charset="0"/>
              </a:rPr>
              <a:t>за </a:t>
            </a:r>
            <a:r>
              <a:rPr lang="ru-RU" sz="1600" dirty="0" smtClean="0">
                <a:latin typeface="Times New Roman" panose="02020603050405020304" pitchFamily="18" charset="0"/>
                <a:cs typeface="Times New Roman" panose="02020603050405020304" pitchFamily="18" charset="0"/>
              </a:rPr>
              <a:t>их исполнением, </a:t>
            </a:r>
            <a:r>
              <a:rPr lang="ru-RU" sz="1600" dirty="0">
                <a:latin typeface="Times New Roman" panose="02020603050405020304" pitchFamily="18" charset="0"/>
                <a:cs typeface="Times New Roman" panose="02020603050405020304" pitchFamily="18" charset="0"/>
              </a:rPr>
              <a:t>осуществлению бюджетного учета, составлению, внешней проверке, рассмотрению и утверждению бюджетной </a:t>
            </a:r>
            <a:r>
              <a:rPr lang="ru-RU" sz="1600" dirty="0" smtClean="0">
                <a:latin typeface="Times New Roman" panose="02020603050405020304" pitchFamily="18" charset="0"/>
                <a:cs typeface="Times New Roman" panose="02020603050405020304" pitchFamily="18" charset="0"/>
              </a:rPr>
              <a:t>отчетности.</a:t>
            </a:r>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cxnSp>
        <p:nvCxnSpPr>
          <p:cNvPr id="18" name="Скругленная соединительная линия 17"/>
          <p:cNvCxnSpPr>
            <a:stCxn id="4" idx="0"/>
            <a:endCxn id="7" idx="0"/>
          </p:cNvCxnSpPr>
          <p:nvPr/>
        </p:nvCxnSpPr>
        <p:spPr>
          <a:xfrm rot="5400000" flipH="1" flipV="1">
            <a:off x="1655132" y="1731432"/>
            <a:ext cx="47985" cy="1703668"/>
          </a:xfrm>
          <a:prstGeom prst="curvedConnector3">
            <a:avLst>
              <a:gd name="adj1" fmla="val 576399"/>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a:stCxn id="7" idx="2"/>
            <a:endCxn id="9" idx="2"/>
          </p:cNvCxnSpPr>
          <p:nvPr/>
        </p:nvCxnSpPr>
        <p:spPr>
          <a:xfrm rot="16200000" flipH="1">
            <a:off x="3389461" y="2636874"/>
            <a:ext cx="12700" cy="1717006"/>
          </a:xfrm>
          <a:prstGeom prst="curvedConnector3">
            <a:avLst>
              <a:gd name="adj1" fmla="val 180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Скругленная соединительная линия 23"/>
          <p:cNvCxnSpPr>
            <a:stCxn id="9" idx="0"/>
            <a:endCxn id="10" idx="0"/>
          </p:cNvCxnSpPr>
          <p:nvPr/>
        </p:nvCxnSpPr>
        <p:spPr>
          <a:xfrm rot="5400000" flipH="1" flipV="1">
            <a:off x="5172955" y="1634282"/>
            <a:ext cx="12700" cy="1849983"/>
          </a:xfrm>
          <a:prstGeom prst="curvedConnector3">
            <a:avLst>
              <a:gd name="adj1" fmla="val 180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Скругленная соединительная линия 28"/>
          <p:cNvCxnSpPr>
            <a:stCxn id="10" idx="2"/>
            <a:endCxn id="11" idx="2"/>
          </p:cNvCxnSpPr>
          <p:nvPr/>
        </p:nvCxnSpPr>
        <p:spPr>
          <a:xfrm rot="5400000" flipH="1" flipV="1">
            <a:off x="7024545" y="2779571"/>
            <a:ext cx="149247" cy="2002445"/>
          </a:xfrm>
          <a:prstGeom prst="curvedConnector3">
            <a:avLst>
              <a:gd name="adj1" fmla="val -153169"/>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2" descr="C:\Users\Public\Pictures\Sample Pictures\диаг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145" y="5229200"/>
            <a:ext cx="2292350" cy="158152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00" y="188640"/>
            <a:ext cx="8229600" cy="1008112"/>
          </a:xfrm>
          <a:solidFill>
            <a:schemeClr val="bg1"/>
          </a:solidFill>
        </p:spPr>
        <p:txBody>
          <a:bodyPr>
            <a:noAutofit/>
          </a:bodyPr>
          <a:lstStyle/>
          <a:p>
            <a:r>
              <a:rPr lang="ru-RU" sz="3200" b="1" dirty="0">
                <a:ln>
                  <a:solidFill>
                    <a:schemeClr val="tx2">
                      <a:lumMod val="60000"/>
                      <a:lumOff val="40000"/>
                    </a:schemeClr>
                  </a:solidFill>
                </a:ln>
                <a:solidFill>
                  <a:srgbClr val="7030A0"/>
                </a:solidFill>
              </a:rPr>
              <a:t>Участники бюджетного процесса в Первомайском муниципальном  районе</a:t>
            </a:r>
          </a:p>
        </p:txBody>
      </p:sp>
      <p:sp>
        <p:nvSpPr>
          <p:cNvPr id="16" name="Объект 15"/>
          <p:cNvSpPr>
            <a:spLocks noGrp="1"/>
          </p:cNvSpPr>
          <p:nvPr>
            <p:ph idx="1"/>
          </p:nvPr>
        </p:nvSpPr>
        <p:spPr/>
        <p:txBody>
          <a:bodyPr>
            <a:normAutofit/>
          </a:bodyPr>
          <a:lstStyle/>
          <a:p>
            <a:r>
              <a:rPr lang="ru-RU" sz="1800" b="1" i="1" dirty="0" smtClean="0">
                <a:solidFill>
                  <a:srgbClr val="3C0DB3"/>
                </a:solidFill>
              </a:rPr>
              <a:t>Собрание Представителей </a:t>
            </a:r>
            <a:r>
              <a:rPr lang="ru-RU" sz="1800" b="1" i="1" dirty="0">
                <a:solidFill>
                  <a:srgbClr val="3C0DB3"/>
                </a:solidFill>
              </a:rPr>
              <a:t>Первомайского муниципального </a:t>
            </a:r>
            <a:r>
              <a:rPr lang="ru-RU" sz="1800" b="1" i="1" dirty="0" smtClean="0">
                <a:solidFill>
                  <a:srgbClr val="3C0DB3"/>
                </a:solidFill>
              </a:rPr>
              <a:t>района</a:t>
            </a:r>
          </a:p>
          <a:p>
            <a:r>
              <a:rPr lang="ru-RU" sz="1800" b="1" i="1" dirty="0" smtClean="0">
                <a:solidFill>
                  <a:srgbClr val="3C0DB3"/>
                </a:solidFill>
              </a:rPr>
              <a:t>Глава </a:t>
            </a:r>
            <a:r>
              <a:rPr lang="ru-RU" sz="1800" b="1" i="1" dirty="0">
                <a:solidFill>
                  <a:srgbClr val="3C0DB3"/>
                </a:solidFill>
              </a:rPr>
              <a:t>Первомайского муниципального района</a:t>
            </a:r>
          </a:p>
          <a:p>
            <a:r>
              <a:rPr lang="ru-RU" sz="1800" b="1" i="1" dirty="0">
                <a:solidFill>
                  <a:srgbClr val="3C0DB3"/>
                </a:solidFill>
              </a:rPr>
              <a:t>Администрация Первомайского муниципального района</a:t>
            </a:r>
          </a:p>
          <a:p>
            <a:r>
              <a:rPr lang="ru-RU" sz="1800" b="1" i="1" dirty="0">
                <a:solidFill>
                  <a:srgbClr val="3C0DB3"/>
                </a:solidFill>
              </a:rPr>
              <a:t>Контрольно-счетная палата  Первомайского муниципального района</a:t>
            </a:r>
          </a:p>
          <a:p>
            <a:r>
              <a:rPr lang="ru-RU" sz="1800" b="1" i="1" dirty="0">
                <a:solidFill>
                  <a:srgbClr val="3C0DB3"/>
                </a:solidFill>
              </a:rPr>
              <a:t>Финансовый орган администрации муниципального района</a:t>
            </a:r>
          </a:p>
          <a:p>
            <a:r>
              <a:rPr lang="ru-RU" sz="1800" b="1" i="1" dirty="0">
                <a:solidFill>
                  <a:srgbClr val="3C0DB3"/>
                </a:solidFill>
              </a:rPr>
              <a:t>Главные распорядители (распорядители) бюджетных </a:t>
            </a:r>
            <a:r>
              <a:rPr lang="ru-RU" sz="1800" b="1" i="1" dirty="0" smtClean="0">
                <a:solidFill>
                  <a:srgbClr val="3C0DB3"/>
                </a:solidFill>
              </a:rPr>
              <a:t>средств</a:t>
            </a:r>
          </a:p>
          <a:p>
            <a:r>
              <a:rPr lang="ru-RU" sz="1800" b="1" i="1" dirty="0">
                <a:solidFill>
                  <a:srgbClr val="3C0DB3"/>
                </a:solidFill>
              </a:rPr>
              <a:t>Главные администраторы  источников финансирования дефицита бюджета муниципального района</a:t>
            </a:r>
          </a:p>
          <a:p>
            <a:r>
              <a:rPr lang="ru-RU" sz="1800" b="1" i="1" dirty="0">
                <a:solidFill>
                  <a:srgbClr val="3C0DB3"/>
                </a:solidFill>
              </a:rPr>
              <a:t>Главные администраторы (администраторы) доходов бюджета муниципального района</a:t>
            </a:r>
          </a:p>
          <a:p>
            <a:r>
              <a:rPr lang="ru-RU" sz="1800" b="1" i="1" dirty="0">
                <a:solidFill>
                  <a:srgbClr val="3C0DB3"/>
                </a:solidFill>
              </a:rPr>
              <a:t>Получатели бюджетных средств</a:t>
            </a:r>
          </a:p>
          <a:p>
            <a:r>
              <a:rPr lang="ru-RU" sz="1800" b="1" i="1" dirty="0">
                <a:solidFill>
                  <a:srgbClr val="3C0DB3"/>
                </a:solidFill>
              </a:rPr>
              <a:t>Гражданин</a:t>
            </a:r>
          </a:p>
          <a:p>
            <a:endParaRPr lang="ru-RU" sz="1800" b="1" i="1" dirty="0">
              <a:solidFill>
                <a:srgbClr val="3C0DB3"/>
              </a:solidFill>
            </a:endParaRPr>
          </a:p>
          <a:p>
            <a:endParaRPr lang="ru-RU" sz="1800" dirty="0"/>
          </a:p>
        </p:txBody>
      </p:sp>
      <p:sp>
        <p:nvSpPr>
          <p:cNvPr id="6" name="TextBox 5"/>
          <p:cNvSpPr txBox="1"/>
          <p:nvPr/>
        </p:nvSpPr>
        <p:spPr>
          <a:xfrm>
            <a:off x="251520" y="1798331"/>
            <a:ext cx="3629071" cy="369332"/>
          </a:xfrm>
          <a:prstGeom prst="rect">
            <a:avLst/>
          </a:prstGeom>
          <a:noFill/>
        </p:spPr>
        <p:txBody>
          <a:bodyPr wrap="square" rtlCol="0">
            <a:spAutoFit/>
          </a:bodyPr>
          <a:lstStyle/>
          <a:p>
            <a:pPr algn="ctr"/>
            <a:endParaRPr lang="ru-RU" b="1" i="1" dirty="0">
              <a:solidFill>
                <a:srgbClr val="3C0DB3"/>
              </a:solidFill>
            </a:endParaRPr>
          </a:p>
        </p:txBody>
      </p:sp>
      <p:sp>
        <p:nvSpPr>
          <p:cNvPr id="7" name="TextBox 6"/>
          <p:cNvSpPr txBox="1"/>
          <p:nvPr/>
        </p:nvSpPr>
        <p:spPr>
          <a:xfrm>
            <a:off x="1923571" y="620688"/>
            <a:ext cx="3168352" cy="369332"/>
          </a:xfrm>
          <a:prstGeom prst="rect">
            <a:avLst/>
          </a:prstGeom>
          <a:noFill/>
        </p:spPr>
        <p:txBody>
          <a:bodyPr wrap="square" rtlCol="0">
            <a:spAutoFit/>
          </a:bodyPr>
          <a:lstStyle/>
          <a:p>
            <a:pPr algn="ctr"/>
            <a:endParaRPr lang="ru-RU" b="1" i="1" dirty="0">
              <a:solidFill>
                <a:srgbClr val="3C0DB3"/>
              </a:solidFill>
            </a:endParaRPr>
          </a:p>
        </p:txBody>
      </p:sp>
      <p:pic>
        <p:nvPicPr>
          <p:cNvPr id="17" name="Picture 2" descr="C:\Users\User\Documents\Фото ремонт учреждений и обелисков\Административные здания\16032015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77005"/>
            <a:ext cx="3120888" cy="2016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9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07288" cy="732410"/>
          </a:xfrm>
          <a:solidFill>
            <a:schemeClr val="bg1"/>
          </a:solidFill>
        </p:spPr>
        <p:txBody>
          <a:bodyPr>
            <a:noAutofit/>
          </a:bodyPr>
          <a:lstStyle/>
          <a:p>
            <a:r>
              <a:rPr lang="ru-RU" sz="3000" b="1" dirty="0" smtClean="0">
                <a:ln>
                  <a:solidFill>
                    <a:schemeClr val="tx2">
                      <a:lumMod val="60000"/>
                      <a:lumOff val="40000"/>
                    </a:schemeClr>
                  </a:solidFill>
                </a:ln>
                <a:solidFill>
                  <a:srgbClr val="7030A0"/>
                </a:solidFill>
              </a:rPr>
              <a:t>Участие гражданина в бюджетном процессе</a:t>
            </a:r>
            <a:endParaRPr lang="ru-RU" sz="3000" b="1" dirty="0">
              <a:ln>
                <a:solidFill>
                  <a:schemeClr val="tx2">
                    <a:lumMod val="60000"/>
                    <a:lumOff val="40000"/>
                  </a:schemeClr>
                </a:solidFill>
              </a:ln>
              <a:solidFill>
                <a:srgbClr val="7030A0"/>
              </a:solidFill>
            </a:endParaRPr>
          </a:p>
        </p:txBody>
      </p:sp>
      <p:pic>
        <p:nvPicPr>
          <p:cNvPr id="4" name="Picture 2" descr="C:\Users\User\Desktop\2017-2019\Бюджет для граждан\mosgorduma-odobrila-sotsialno_orientirovannyy-gorodskoy-byudzhet-na-2016-g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89" y="2460843"/>
            <a:ext cx="2650310" cy="1184181"/>
          </a:xfrm>
          <a:prstGeom prst="rect">
            <a:avLst/>
          </a:prstGeom>
          <a:noFill/>
          <a:extLst>
            <a:ext uri="{909E8E84-426E-40DD-AFC4-6F175D3DCCD1}">
              <a14:hiddenFill xmlns:a14="http://schemas.microsoft.com/office/drawing/2010/main">
                <a:solidFill>
                  <a:srgbClr val="FFFFFF"/>
                </a:solidFill>
              </a14:hiddenFill>
            </a:ext>
          </a:extLst>
        </p:spPr>
      </p:pic>
      <p:sp>
        <p:nvSpPr>
          <p:cNvPr id="5" name="Выноска со стрелкой вниз 4"/>
          <p:cNvSpPr/>
          <p:nvPr/>
        </p:nvSpPr>
        <p:spPr>
          <a:xfrm>
            <a:off x="286258" y="1075236"/>
            <a:ext cx="4249737" cy="1047053"/>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налогоплательщик</a:t>
            </a:r>
          </a:p>
        </p:txBody>
      </p:sp>
      <p:sp>
        <p:nvSpPr>
          <p:cNvPr id="7" name="TextBox 6"/>
          <p:cNvSpPr txBox="1"/>
          <p:nvPr/>
        </p:nvSpPr>
        <p:spPr>
          <a:xfrm>
            <a:off x="618181" y="2122289"/>
            <a:ext cx="3524747" cy="338554"/>
          </a:xfrm>
          <a:prstGeom prst="rect">
            <a:avLst/>
          </a:prstGeom>
          <a:noFill/>
        </p:spPr>
        <p:txBody>
          <a:bodyPr wrap="none" rtlCol="0">
            <a:spAutoFit/>
          </a:bodyPr>
          <a:lstStyle/>
          <a:p>
            <a:r>
              <a:rPr lang="ru-RU" sz="1600" b="1" dirty="0">
                <a:solidFill>
                  <a:srgbClr val="3C0DB3"/>
                </a:solidFill>
              </a:rPr>
              <a:t>Формирует доходную часть бюджета</a:t>
            </a:r>
          </a:p>
        </p:txBody>
      </p:sp>
      <p:sp>
        <p:nvSpPr>
          <p:cNvPr id="8" name="Выноска со стрелкой вниз 7"/>
          <p:cNvSpPr/>
          <p:nvPr/>
        </p:nvSpPr>
        <p:spPr>
          <a:xfrm>
            <a:off x="286258" y="3782313"/>
            <a:ext cx="4536503" cy="1051542"/>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a:t>
            </a:r>
            <a:r>
              <a:rPr lang="ru-RU" sz="2000" b="1" dirty="0" smtClean="0">
                <a:solidFill>
                  <a:srgbClr val="3C0DB3"/>
                </a:solidFill>
              </a:rPr>
              <a:t>получатель социальных гарантий</a:t>
            </a:r>
            <a:endParaRPr lang="ru-RU" sz="2000" b="1" dirty="0">
              <a:solidFill>
                <a:srgbClr val="3C0DB3"/>
              </a:solidFill>
            </a:endParaRPr>
          </a:p>
        </p:txBody>
      </p:sp>
      <p:sp>
        <p:nvSpPr>
          <p:cNvPr id="9" name="TextBox 8"/>
          <p:cNvSpPr txBox="1"/>
          <p:nvPr/>
        </p:nvSpPr>
        <p:spPr>
          <a:xfrm>
            <a:off x="396618" y="4904082"/>
            <a:ext cx="4599422" cy="1569660"/>
          </a:xfrm>
          <a:prstGeom prst="rect">
            <a:avLst/>
          </a:prstGeom>
          <a:noFill/>
        </p:spPr>
        <p:txBody>
          <a:bodyPr wrap="square" rtlCol="0">
            <a:spAutoFit/>
          </a:bodyPr>
          <a:lstStyle/>
          <a:p>
            <a:pPr algn="ctr"/>
            <a:r>
              <a:rPr lang="ru-RU" altLang="ru-RU" sz="1600" b="1" dirty="0">
                <a:solidFill>
                  <a:srgbClr val="3C0DB3"/>
                </a:solidFill>
              </a:rPr>
              <a:t>Получает социальные гарантии (образование, здравоохранение, жилищно-коммунальное хозяйство, культура, физическая культура и спорт, социальные льготы и другие направления социальных гарантий населению) – расходная часть бюджета</a:t>
            </a:r>
            <a:endParaRPr lang="ru-RU" sz="1600" b="1" dirty="0">
              <a:solidFill>
                <a:srgbClr val="3C0DB3"/>
              </a:solidFill>
            </a:endParaRPr>
          </a:p>
        </p:txBody>
      </p:sp>
      <p:sp>
        <p:nvSpPr>
          <p:cNvPr id="16" name="Выноска со стрелкой вниз 15"/>
          <p:cNvSpPr/>
          <p:nvPr/>
        </p:nvSpPr>
        <p:spPr>
          <a:xfrm>
            <a:off x="4734789" y="1075235"/>
            <a:ext cx="4249737" cy="1385607"/>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a:t>
            </a:r>
            <a:r>
              <a:rPr lang="ru-RU" sz="2000" b="1" dirty="0" smtClean="0">
                <a:solidFill>
                  <a:srgbClr val="3C0DB3"/>
                </a:solidFill>
              </a:rPr>
              <a:t>участник публичных слушаний</a:t>
            </a:r>
            <a:endParaRPr lang="ru-RU" sz="2000" b="1" dirty="0">
              <a:solidFill>
                <a:srgbClr val="3C0DB3"/>
              </a:solidFill>
            </a:endParaRPr>
          </a:p>
        </p:txBody>
      </p:sp>
      <p:sp>
        <p:nvSpPr>
          <p:cNvPr id="17" name="TextBox 16"/>
          <p:cNvSpPr txBox="1"/>
          <p:nvPr/>
        </p:nvSpPr>
        <p:spPr>
          <a:xfrm>
            <a:off x="4729045" y="2485057"/>
            <a:ext cx="4249737" cy="584775"/>
          </a:xfrm>
          <a:prstGeom prst="rect">
            <a:avLst/>
          </a:prstGeom>
          <a:noFill/>
        </p:spPr>
        <p:txBody>
          <a:bodyPr wrap="square" rtlCol="0">
            <a:spAutoFit/>
          </a:bodyPr>
          <a:lstStyle/>
          <a:p>
            <a:pPr algn="ctr"/>
            <a:r>
              <a:rPr lang="ru-RU" sz="1600" b="1" dirty="0" smtClean="0">
                <a:solidFill>
                  <a:srgbClr val="3C0DB3"/>
                </a:solidFill>
              </a:rPr>
              <a:t>Участвует в публичных слушаниях по проекту бюджета и отчету об исполнении бюджета</a:t>
            </a:r>
            <a:endParaRPr lang="ru-RU" sz="1600" b="1" dirty="0">
              <a:solidFill>
                <a:srgbClr val="3C0DB3"/>
              </a:solidFill>
            </a:endParaRPr>
          </a:p>
        </p:txBody>
      </p:sp>
      <p:sp>
        <p:nvSpPr>
          <p:cNvPr id="18" name="Овал 17"/>
          <p:cNvSpPr/>
          <p:nvPr/>
        </p:nvSpPr>
        <p:spPr bwMode="auto">
          <a:xfrm>
            <a:off x="5724128" y="4730833"/>
            <a:ext cx="3155748" cy="2010535"/>
          </a:xfrm>
          <a:prstGeom prst="ellipse">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a:p>
        </p:txBody>
      </p:sp>
      <p:sp>
        <p:nvSpPr>
          <p:cNvPr id="19" name="Прямоугольник 18"/>
          <p:cNvSpPr/>
          <p:nvPr/>
        </p:nvSpPr>
        <p:spPr>
          <a:xfrm>
            <a:off x="4996040" y="3140968"/>
            <a:ext cx="3816424" cy="1440160"/>
          </a:xfrm>
          <a:prstGeom prst="rect">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smtClean="0">
                <a:ln w="18000">
                  <a:noFill/>
                  <a:prstDash val="solid"/>
                  <a:miter lim="800000"/>
                </a:ln>
                <a:solidFill>
                  <a:srgbClr val="7030A0"/>
                </a:solidFill>
                <a:effectLst>
                  <a:outerShdw blurRad="25500" dist="23000" dir="7020000" algn="tl">
                    <a:srgbClr val="000000">
                      <a:alpha val="50000"/>
                    </a:srgbClr>
                  </a:outerShdw>
                </a:effectLst>
              </a:rPr>
              <a:t>Информация о времени и проведении публичных слушаний размещается в районной газете «Призыв»</a:t>
            </a:r>
            <a:endParaRPr lang="ru-RU" sz="2000" b="1" dirty="0">
              <a:ln w="18000">
                <a:no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6946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40960" cy="778098"/>
          </a:xfrm>
          <a:solidFill>
            <a:schemeClr val="bg1"/>
          </a:solidFill>
        </p:spPr>
        <p:txBody>
          <a:bodyPr>
            <a:noAutofit/>
          </a:bodyPr>
          <a:lstStyle/>
          <a:p>
            <a:r>
              <a:rPr lang="ru-RU" sz="2500" b="1" dirty="0">
                <a:ln>
                  <a:solidFill>
                    <a:schemeClr val="tx2">
                      <a:lumMod val="60000"/>
                      <a:lumOff val="40000"/>
                    </a:schemeClr>
                  </a:solidFill>
                </a:ln>
                <a:solidFill>
                  <a:srgbClr val="7030A0"/>
                </a:solidFill>
              </a:rPr>
              <a:t>Прогноз социально-экономического развития Первомайского муниципального района на </a:t>
            </a:r>
            <a:r>
              <a:rPr lang="ru-RU" sz="2500" b="1" dirty="0" smtClean="0">
                <a:ln>
                  <a:solidFill>
                    <a:schemeClr val="tx2">
                      <a:lumMod val="60000"/>
                      <a:lumOff val="40000"/>
                    </a:schemeClr>
                  </a:solidFill>
                </a:ln>
                <a:solidFill>
                  <a:srgbClr val="7030A0"/>
                </a:solidFill>
              </a:rPr>
              <a:t>2024-2026 </a:t>
            </a:r>
            <a:r>
              <a:rPr lang="ru-RU" sz="2500" b="1" dirty="0">
                <a:ln>
                  <a:solidFill>
                    <a:schemeClr val="tx2">
                      <a:lumMod val="60000"/>
                      <a:lumOff val="40000"/>
                    </a:schemeClr>
                  </a:solidFill>
                </a:ln>
                <a:solidFill>
                  <a:srgbClr val="7030A0"/>
                </a:solidFill>
              </a:rPr>
              <a:t>годы</a:t>
            </a:r>
          </a:p>
        </p:txBody>
      </p:sp>
      <p:sp>
        <p:nvSpPr>
          <p:cNvPr id="3" name="Скругленный прямоугольник 2"/>
          <p:cNvSpPr/>
          <p:nvPr/>
        </p:nvSpPr>
        <p:spPr>
          <a:xfrm>
            <a:off x="160144" y="988720"/>
            <a:ext cx="4483864" cy="57606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Промышленное производство</a:t>
            </a:r>
          </a:p>
          <a:p>
            <a:pPr algn="just"/>
            <a:r>
              <a:rPr lang="ru-RU" sz="1100" dirty="0" smtClean="0">
                <a:latin typeface="Times New Roman" panose="02020603050405020304" pitchFamily="18" charset="0"/>
                <a:cs typeface="Times New Roman" panose="02020603050405020304" pitchFamily="18" charset="0"/>
              </a:rPr>
              <a:t>     Исторически </a:t>
            </a:r>
            <a:r>
              <a:rPr lang="ru-RU" sz="1100" dirty="0">
                <a:latin typeface="Times New Roman" panose="02020603050405020304" pitchFamily="18" charset="0"/>
                <a:cs typeface="Times New Roman" panose="02020603050405020304" pitchFamily="18" charset="0"/>
              </a:rPr>
              <a:t>сложившаяся индустриальная структура экономики Первомайского района обуславливает тот факт, что большая часть отгруженных товаров приходится на обрабатывающие производства.</a:t>
            </a:r>
          </a:p>
          <a:p>
            <a:pPr algn="just"/>
            <a:r>
              <a:rPr lang="ru-RU" sz="1100" dirty="0" smtClean="0">
                <a:latin typeface="Times New Roman" panose="02020603050405020304" pitchFamily="18" charset="0"/>
                <a:cs typeface="Times New Roman" panose="02020603050405020304" pitchFamily="18" charset="0"/>
              </a:rPr>
              <a:t>      По </a:t>
            </a:r>
            <a:r>
              <a:rPr lang="ru-RU" sz="1100" dirty="0">
                <a:latin typeface="Times New Roman" panose="02020603050405020304" pitchFamily="18" charset="0"/>
                <a:cs typeface="Times New Roman" panose="02020603050405020304" pitchFamily="18" charset="0"/>
              </a:rPr>
              <a:t>итогам 2022 года индекс промышленного производства в Первомайском муниципальном районе составил 113,3 процента.</a:t>
            </a:r>
          </a:p>
          <a:p>
            <a:pPr algn="just"/>
            <a:r>
              <a:rPr lang="ru-RU" sz="1100" dirty="0" smtClean="0">
                <a:latin typeface="Times New Roman" panose="02020603050405020304" pitchFamily="18" charset="0"/>
                <a:cs typeface="Times New Roman" panose="02020603050405020304" pitchFamily="18" charset="0"/>
              </a:rPr>
              <a:t>     По </a:t>
            </a:r>
            <a:r>
              <a:rPr lang="ru-RU" sz="1100" dirty="0">
                <a:latin typeface="Times New Roman" panose="02020603050405020304" pitchFamily="18" charset="0"/>
                <a:cs typeface="Times New Roman" panose="02020603050405020304" pitchFamily="18" charset="0"/>
              </a:rPr>
              <a:t>итогам 6 месяцев 2023 года произошло снижение индекса промышленного производства  на 2,5 процента за счет снижения производства и распределения газообразного топлива. </a:t>
            </a:r>
          </a:p>
          <a:p>
            <a:pPr algn="just"/>
            <a:r>
              <a:rPr lang="ru-RU" sz="1100" dirty="0" smtClean="0">
                <a:latin typeface="Times New Roman" panose="02020603050405020304" pitchFamily="18" charset="0"/>
                <a:cs typeface="Times New Roman" panose="02020603050405020304" pitchFamily="18" charset="0"/>
              </a:rPr>
              <a:t>     Основное </a:t>
            </a:r>
            <a:r>
              <a:rPr lang="ru-RU" sz="1100" dirty="0">
                <a:latin typeface="Times New Roman" panose="02020603050405020304" pitchFamily="18" charset="0"/>
                <a:cs typeface="Times New Roman" panose="02020603050405020304" pitchFamily="18" charset="0"/>
              </a:rPr>
              <a:t>позитивное влияние на развитие промышленности района продолжает оказывать перерабатывающее предприятие ООО «Пречистенский молочный продукт». Данное предприятие обеспечивает более 80 процентов от общего объема промышленного производства по району. За последние три года объем инвестиций в реконструкцию и установку современного импортного оборудования по производству полутвердых сыров на сыродельном заводе составил более двухсот миллионов рублей. </a:t>
            </a:r>
            <a:r>
              <a:rPr lang="ru-RU" sz="1100" dirty="0" smtClean="0">
                <a:latin typeface="Times New Roman" panose="02020603050405020304" pitchFamily="18" charset="0"/>
                <a:cs typeface="Times New Roman" panose="02020603050405020304" pitchFamily="18" charset="0"/>
              </a:rPr>
              <a:t>Производство </a:t>
            </a:r>
            <a:r>
              <a:rPr lang="ru-RU" sz="1100" dirty="0">
                <a:latin typeface="Times New Roman" panose="02020603050405020304" pitchFamily="18" charset="0"/>
                <a:cs typeface="Times New Roman" panose="02020603050405020304" pitchFamily="18" charset="0"/>
              </a:rPr>
              <a:t>сыров ежегодно увеличивается. Выручка за 2022 год увеличилась на 56% и составила 4,2 </a:t>
            </a:r>
            <a:r>
              <a:rPr lang="ru-RU" sz="1100" dirty="0" err="1">
                <a:latin typeface="Times New Roman" panose="02020603050405020304" pitchFamily="18" charset="0"/>
                <a:cs typeface="Times New Roman" panose="02020603050405020304" pitchFamily="18" charset="0"/>
              </a:rPr>
              <a:t>млрд.руб</a:t>
            </a:r>
            <a:r>
              <a:rPr lang="ru-RU" sz="1100" dirty="0">
                <a:latin typeface="Times New Roman" panose="02020603050405020304" pitchFamily="18" charset="0"/>
                <a:cs typeface="Times New Roman" panose="02020603050405020304" pitchFamily="18" charset="0"/>
              </a:rPr>
              <a:t>.  Предприятие является прибыльным. В настоящее время  предприятие работает в три смены. Численность работающих – 77 человек. </a:t>
            </a:r>
          </a:p>
          <a:p>
            <a:pPr algn="just"/>
            <a:r>
              <a:rPr lang="ru-RU" sz="1100" dirty="0" smtClean="0">
                <a:latin typeface="Times New Roman" panose="02020603050405020304" pitchFamily="18" charset="0"/>
                <a:cs typeface="Times New Roman" panose="02020603050405020304" pitchFamily="18" charset="0"/>
              </a:rPr>
              <a:t>      Кроме </a:t>
            </a:r>
            <a:r>
              <a:rPr lang="ru-RU" sz="1100" dirty="0">
                <a:latin typeface="Times New Roman" panose="02020603050405020304" pitchFamily="18" charset="0"/>
                <a:cs typeface="Times New Roman" panose="02020603050405020304" pitchFamily="18" charset="0"/>
              </a:rPr>
              <a:t>ООО «Пречистенский молочный продукт» промышленность района представлена акционерным обществом «Первомайское коммунальное хозяйство», а также малыми предприятиями по заготовке и переработке древесины. </a:t>
            </a:r>
          </a:p>
          <a:p>
            <a:pPr algn="just"/>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консервативном варианте прогноза ожидается снижение темпов промышленного производства: 97,8 процента – в 2024 году, 98,0 процента – в 2025 году и 98,2 процента – в 2026 году.</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716016" y="988720"/>
            <a:ext cx="4320480" cy="57526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Сельское хозяйство</a:t>
            </a:r>
          </a:p>
          <a:p>
            <a:pPr algn="just"/>
            <a:r>
              <a:rPr lang="ru-RU" sz="1050" dirty="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На территории Первомайского муниципального района осуществляют свою деятельность  8 сельскохозяйственных предприятий, 1 сбытовой сельскохозяйственный потребительский кооператив и 4 крестьянско-фермерских хозяйства.  Среднесписочная численность в 2023 году - 85 человек.</a:t>
            </a:r>
          </a:p>
          <a:p>
            <a:pPr algn="just"/>
            <a:r>
              <a:rPr lang="ru-RU" sz="1100" dirty="0" smtClean="0">
                <a:solidFill>
                  <a:schemeClr val="tx1"/>
                </a:solidFill>
                <a:latin typeface="Times New Roman" panose="02020603050405020304" pitchFamily="18" charset="0"/>
                <a:cs typeface="Times New Roman" panose="02020603050405020304" pitchFamily="18" charset="0"/>
              </a:rPr>
              <a:t>     Поголовье </a:t>
            </a:r>
            <a:r>
              <a:rPr lang="ru-RU" sz="1100" dirty="0">
                <a:solidFill>
                  <a:schemeClr val="tx1"/>
                </a:solidFill>
                <a:latin typeface="Times New Roman" panose="02020603050405020304" pitchFamily="18" charset="0"/>
                <a:cs typeface="Times New Roman" panose="02020603050405020304" pitchFamily="18" charset="0"/>
              </a:rPr>
              <a:t>крупного рогатого скота в хозяйствах района в 2022 году увеличилось по сравнению с 2021 годом на 43 головы или на 4,1 процент. Надой на 1 фуражную корову хотя снизился на 3,6 процента и продолжает оставаться низким – 2589 кг. Одновременно произошло снижение поголовья коров на 66 голов (85,7 процентов к уровню прошлого года</a:t>
            </a:r>
            <a:r>
              <a:rPr lang="ru-RU" sz="1100" dirty="0" smtClean="0">
                <a:solidFill>
                  <a:schemeClr val="tx1"/>
                </a:solidFill>
                <a:latin typeface="Times New Roman" panose="02020603050405020304" pitchFamily="18" charset="0"/>
                <a:cs typeface="Times New Roman" panose="02020603050405020304" pitchFamily="18" charset="0"/>
              </a:rPr>
              <a:t>). Произведено </a:t>
            </a:r>
            <a:r>
              <a:rPr lang="ru-RU" sz="1100" dirty="0">
                <a:solidFill>
                  <a:schemeClr val="tx1"/>
                </a:solidFill>
                <a:latin typeface="Times New Roman" panose="02020603050405020304" pitchFamily="18" charset="0"/>
                <a:cs typeface="Times New Roman" panose="02020603050405020304" pitchFamily="18" charset="0"/>
              </a:rPr>
              <a:t>мяса на убой в живом весе 159,6 тонн, что на 64,5 процентов больше, чем в 2021 </a:t>
            </a:r>
            <a:r>
              <a:rPr lang="ru-RU" sz="1100" dirty="0" smtClean="0">
                <a:solidFill>
                  <a:schemeClr val="tx1"/>
                </a:solidFill>
                <a:latin typeface="Times New Roman" panose="02020603050405020304" pitchFamily="18" charset="0"/>
                <a:cs typeface="Times New Roman" panose="02020603050405020304" pitchFamily="18" charset="0"/>
              </a:rPr>
              <a:t>году. Валовое </a:t>
            </a:r>
            <a:r>
              <a:rPr lang="ru-RU" sz="1100" dirty="0">
                <a:solidFill>
                  <a:schemeClr val="tx1"/>
                </a:solidFill>
                <a:latin typeface="Times New Roman" panose="02020603050405020304" pitchFamily="18" charset="0"/>
                <a:cs typeface="Times New Roman" panose="02020603050405020304" pitchFamily="18" charset="0"/>
              </a:rPr>
              <a:t>производство продукции в хозяйствах всех категорий увеличилось на 8,0 процентов и составило 415,5 млн. рублей.</a:t>
            </a:r>
          </a:p>
          <a:p>
            <a:pPr algn="just"/>
            <a:r>
              <a:rPr lang="ru-RU" sz="1100" dirty="0" smtClean="0">
                <a:solidFill>
                  <a:schemeClr val="tx1"/>
                </a:solidFill>
                <a:latin typeface="Times New Roman" panose="02020603050405020304" pitchFamily="18" charset="0"/>
                <a:cs typeface="Times New Roman" panose="02020603050405020304" pitchFamily="18" charset="0"/>
              </a:rPr>
              <a:t>     Успешно </a:t>
            </a:r>
            <a:r>
              <a:rPr lang="ru-RU" sz="1100" dirty="0">
                <a:solidFill>
                  <a:schemeClr val="tx1"/>
                </a:solidFill>
                <a:latin typeface="Times New Roman" panose="02020603050405020304" pitchFamily="18" charset="0"/>
                <a:cs typeface="Times New Roman" panose="02020603050405020304" pitchFamily="18" charset="0"/>
              </a:rPr>
              <a:t>развивается СП «Юрьевское», которое имеет статус племенного хозяйства по разведению романовской породы овец, поголовье которых на сегодняшний день составляет более 1500 голов. </a:t>
            </a:r>
          </a:p>
          <a:p>
            <a:pPr algn="just"/>
            <a:r>
              <a:rPr lang="ru-RU" sz="1100" dirty="0" smtClean="0">
                <a:solidFill>
                  <a:schemeClr val="tx1"/>
                </a:solidFill>
                <a:latin typeface="Times New Roman" panose="02020603050405020304" pitchFamily="18" charset="0"/>
                <a:cs typeface="Times New Roman" panose="02020603050405020304" pitchFamily="18" charset="0"/>
              </a:rPr>
              <a:t>     В </a:t>
            </a:r>
            <a:r>
              <a:rPr lang="ru-RU" sz="1100" dirty="0">
                <a:solidFill>
                  <a:schemeClr val="tx1"/>
                </a:solidFill>
                <a:latin typeface="Times New Roman" panose="02020603050405020304" pitchFamily="18" charset="0"/>
                <a:cs typeface="Times New Roman" panose="02020603050405020304" pitchFamily="18" charset="0"/>
              </a:rPr>
              <a:t>ООО «</a:t>
            </a:r>
            <a:r>
              <a:rPr lang="ru-RU" sz="1100" dirty="0" err="1">
                <a:solidFill>
                  <a:schemeClr val="tx1"/>
                </a:solidFill>
                <a:latin typeface="Times New Roman" panose="02020603050405020304" pitchFamily="18" charset="0"/>
                <a:cs typeface="Times New Roman" panose="02020603050405020304" pitchFamily="18" charset="0"/>
              </a:rPr>
              <a:t>Скалинский</a:t>
            </a:r>
            <a:r>
              <a:rPr lang="ru-RU" sz="1100" dirty="0">
                <a:solidFill>
                  <a:schemeClr val="tx1"/>
                </a:solidFill>
                <a:latin typeface="Times New Roman" panose="02020603050405020304" pitchFamily="18" charset="0"/>
                <a:cs typeface="Times New Roman" panose="02020603050405020304" pitchFamily="18" charset="0"/>
              </a:rPr>
              <a:t>» ведется обновление стада, закупается племенной скот. Для обработки почвы и заготовки кормов приобретено 2 единицы техники. Построен новый сенной навес. Введен в </a:t>
            </a:r>
            <a:r>
              <a:rPr lang="ru-RU" sz="1100" dirty="0" err="1">
                <a:solidFill>
                  <a:schemeClr val="tx1"/>
                </a:solidFill>
                <a:latin typeface="Times New Roman" panose="02020603050405020304" pitchFamily="18" charset="0"/>
                <a:cs typeface="Times New Roman" panose="02020603050405020304" pitchFamily="18" charset="0"/>
              </a:rPr>
              <a:t>экплуатацию</a:t>
            </a:r>
            <a:r>
              <a:rPr lang="ru-RU" sz="1100" dirty="0">
                <a:solidFill>
                  <a:schemeClr val="tx1"/>
                </a:solidFill>
                <a:latin typeface="Times New Roman" panose="02020603050405020304" pitchFamily="18" charset="0"/>
                <a:cs typeface="Times New Roman" panose="02020603050405020304" pitchFamily="18" charset="0"/>
              </a:rPr>
              <a:t> жилой дом на 4 семьи. </a:t>
            </a:r>
          </a:p>
          <a:p>
            <a:pPr algn="just"/>
            <a:r>
              <a:rPr lang="ru-RU" sz="1100" dirty="0" smtClean="0">
                <a:solidFill>
                  <a:schemeClr val="tx1"/>
                </a:solidFill>
                <a:latin typeface="Times New Roman" panose="02020603050405020304" pitchFamily="18" charset="0"/>
                <a:cs typeface="Times New Roman" panose="02020603050405020304" pitchFamily="18" charset="0"/>
              </a:rPr>
              <a:t>     В </a:t>
            </a:r>
            <a:r>
              <a:rPr lang="ru-RU" sz="1100" dirty="0">
                <a:solidFill>
                  <a:schemeClr val="tx1"/>
                </a:solidFill>
                <a:latin typeface="Times New Roman" panose="02020603050405020304" pitchFamily="18" charset="0"/>
                <a:cs typeface="Times New Roman" panose="02020603050405020304" pitchFamily="18" charset="0"/>
              </a:rPr>
              <a:t>ООО «Пречистенский», занимающийся растениеводством (выращиванием льна-долгунца), проводится комплекс мероприятий по окультуриванию и возрождению заброшенных сельхозугодий. За 2022-2023 введено в оборот более 300 га земли</a:t>
            </a: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62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20275</TotalTime>
  <Words>6871</Words>
  <Application>Microsoft Office PowerPoint</Application>
  <PresentationFormat>Экран (4:3)</PresentationFormat>
  <Paragraphs>970</Paragraphs>
  <Slides>39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БЮДЖЕТ ДЛЯ ГРАЖДАН</vt:lpstr>
      <vt:lpstr>«Бюджет для граждан». Что это?</vt:lpstr>
      <vt:lpstr>Основные социально-экономические показатели Первомайского муниципального района</vt:lpstr>
      <vt:lpstr>Основные понятия, используемые в бюджетном процессе</vt:lpstr>
      <vt:lpstr>Какие бывают бюджеты?</vt:lpstr>
      <vt:lpstr>Этапы бюджетного процесса в Первомайском муниципальном районе</vt:lpstr>
      <vt:lpstr>Участники бюджетного процесса в Первомайском муниципальном  районе</vt:lpstr>
      <vt:lpstr>Участие гражданина в бюджетном процессе</vt:lpstr>
      <vt:lpstr>Прогноз социально-экономического развития Первомайского муниципального района на 2024-2026 годы</vt:lpstr>
      <vt:lpstr>Прогноз социально-экономического развития Первомайского муниципального района на 2024-2026 годы</vt:lpstr>
      <vt:lpstr>Основные задачи бюджетной политики планируемые  на 2024 год и на плановый период 2025 и 2026 годов</vt:lpstr>
      <vt:lpstr>Основные параметры бюджета Первомайского района за 2022-2026 годы </vt:lpstr>
      <vt:lpstr>Доходы бюджета Первомайского муниципального района</vt:lpstr>
      <vt:lpstr>Презентация PowerPoint</vt:lpstr>
      <vt:lpstr>Структура налоговых доходов в 2024 году, %</vt:lpstr>
      <vt:lpstr>Структура неналоговых доходов в 2024 году, %</vt:lpstr>
      <vt:lpstr>Структура безвозмездных поступлений в бюджет района в 2024 году, %</vt:lpstr>
      <vt:lpstr>Расходы бюджета Первомайского муниципального района</vt:lpstr>
      <vt:lpstr>Расходы бюджета района по разделам бюджетной классификации на 2022-2026 годы, тыс.руб. (ОТРАСЛЕВАЯ СТРУКТУРА)</vt:lpstr>
      <vt:lpstr>Структура расходов бюджета района  по отраслям на 2024 год, %</vt:lpstr>
      <vt:lpstr>Расходы бюджета района в разрезе главных распорядителей бюджетных средств на 2022-2026 годы, тыс.руб.</vt:lpstr>
      <vt:lpstr>Презентация PowerPoint</vt:lpstr>
      <vt:lpstr>Расходы бюджета района в разрезе муниципальных программ в 2022-2026 годах, тыс.руб</vt:lpstr>
      <vt:lpstr>Презентация PowerPoint</vt:lpstr>
      <vt:lpstr>Муниципальная программа «Развитие образования в Первомайском муниципальном районе на 2024-2026 годы»</vt:lpstr>
      <vt:lpstr>Муниципальная программа «Социальная поддержка населения Первомайского муниципального района на 2024-2026 годы»</vt:lpstr>
      <vt:lpstr>Презентация PowerPoint</vt:lpstr>
      <vt:lpstr>Презентация PowerPoint</vt:lpstr>
      <vt:lpstr>Муниципальная программа «Развитие культуры в Первомайском муниципальном районе на 2022-2026 годы»</vt:lpstr>
      <vt:lpstr>Презентация PowerPoint</vt:lpstr>
      <vt:lpstr>Муниципальная программа «Развитие физической культуры и спорта в Первомайском муниципальном районе на 2024-2026 годы»</vt:lpstr>
      <vt:lpstr>Презентация PowerPoint</vt:lpstr>
      <vt:lpstr>Презентация PowerPoint</vt:lpstr>
      <vt:lpstr>Муниципальная программа «Развитие дорожного хозяйства и транспорта в Первомайском муниципальном районе на 2024-2026 годы»</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казначейство</dc:creator>
  <cp:lastModifiedBy>IRU</cp:lastModifiedBy>
  <cp:revision>1463</cp:revision>
  <cp:lastPrinted>2023-12-21T05:03:19Z</cp:lastPrinted>
  <dcterms:created xsi:type="dcterms:W3CDTF">2017-11-08T13:00:37Z</dcterms:created>
  <dcterms:modified xsi:type="dcterms:W3CDTF">2023-12-28T06:01:58Z</dcterms:modified>
</cp:coreProperties>
</file>