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6" r:id="rId13"/>
    <p:sldId id="269" r:id="rId14"/>
    <p:sldId id="270" r:id="rId15"/>
    <p:sldId id="295" r:id="rId16"/>
    <p:sldId id="271" r:id="rId17"/>
    <p:sldId id="273" r:id="rId18"/>
    <p:sldId id="274" r:id="rId19"/>
    <p:sldId id="275" r:id="rId20"/>
    <p:sldId id="296" r:id="rId21"/>
    <p:sldId id="297" r:id="rId22"/>
    <p:sldId id="289" r:id="rId23"/>
    <p:sldId id="290" r:id="rId24"/>
    <p:sldId id="277" r:id="rId25"/>
    <p:sldId id="298" r:id="rId26"/>
    <p:sldId id="299" r:id="rId27"/>
    <p:sldId id="280" r:id="rId28"/>
    <p:sldId id="281" r:id="rId29"/>
    <p:sldId id="282" r:id="rId30"/>
    <p:sldId id="287" r:id="rId31"/>
    <p:sldId id="291" r:id="rId32"/>
    <p:sldId id="283" r:id="rId33"/>
    <p:sldId id="300" r:id="rId34"/>
    <p:sldId id="284" r:id="rId35"/>
    <p:sldId id="292" r:id="rId36"/>
    <p:sldId id="303" r:id="rId37"/>
    <p:sldId id="285" r:id="rId38"/>
    <p:sldId id="302" r:id="rId39"/>
    <p:sldId id="286" r:id="rId40"/>
    <p:sldId id="288" r:id="rId41"/>
    <p:sldId id="29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CCFF99"/>
    <a:srgbClr val="CCFFFF"/>
    <a:srgbClr val="A5EDF9"/>
    <a:srgbClr val="99FFCC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4585" autoAdjust="0"/>
  </p:normalViewPr>
  <p:slideViewPr>
    <p:cSldViewPr>
      <p:cViewPr varScale="1">
        <p:scale>
          <a:sx n="84" d="100"/>
          <a:sy n="84" d="100"/>
        </p:scale>
        <p:origin x="-134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7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2020-2022\&#1050;%20&#1087;&#1088;&#1077;&#1079;&#1077;&#1085;&#1090;&#1072;&#1094;&#1080;&#1080;2020-2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2020-2022\&#1050;%20&#1087;&#1088;&#1077;&#1079;&#1077;&#1085;&#1090;&#1072;&#1094;&#1080;&#1080;2020-2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2020-2022\&#1050;%20&#1087;&#1088;&#1077;&#1079;&#1077;&#1085;&#1090;&#1072;&#1094;&#1080;&#1080;2020-2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2020-2022\&#1050;%20&#1087;&#1088;&#1077;&#1079;&#1077;&#1085;&#1090;&#1072;&#1094;&#1080;&#1080;2020-2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2020-2022\&#1050;%20&#1087;&#1088;&#1077;&#1079;&#1077;&#1085;&#1090;&#1072;&#1094;&#1080;&#1080;2020-2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2020-2022\&#1050;%20&#1087;&#1088;&#1077;&#1079;&#1077;&#1085;&#1090;&#1072;&#1094;&#1080;&#1080;2020-2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2020-2022\&#1050;%20&#1087;&#1088;&#1077;&#1079;&#1077;&#1085;&#1090;&#1072;&#1094;&#1080;&#1080;2020-2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2020-2022\&#1050;%20&#1087;&#1088;&#1077;&#1079;&#1077;&#1085;&#1090;&#1072;&#1094;&#1080;&#1080;2020-2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2020-2022\&#1050;%20&#1087;&#1088;&#1077;&#1079;&#1077;&#1085;&#1090;&#1072;&#1094;&#1080;&#1080;2020-2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2020-2022\&#1050;%20&#1087;&#1088;&#1077;&#1079;&#1077;&#1085;&#1090;&#1072;&#1094;&#1080;&#1080;2020-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209366391184574E-2"/>
          <c:y val="5.1892551892551896E-2"/>
          <c:w val="0.70420964295785338"/>
          <c:h val="0.932844932844932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'Доходы расходы'!$A$3</c:f>
              <c:strCache>
                <c:ptCount val="1"/>
                <c:pt idx="0">
                  <c:v>Доходы, тыс.руб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3.4717197622299668E-2"/>
                  <c:y val="9.15750915750915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956832994279787E-2"/>
                  <c:y val="6.1050061050061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338854039560496E-2"/>
                  <c:y val="9.15750915750915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661103014697712E-2"/>
                  <c:y val="1.52622749079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167452983666297E-2"/>
                  <c:y val="3.0525030525030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расходы'!$B$2:$F$2</c:f>
              <c:strCache>
                <c:ptCount val="5"/>
                <c:pt idx="0">
                  <c:v>2018 (факт)</c:v>
                </c:pt>
                <c:pt idx="1">
                  <c:v>2019 (ожидание)</c:v>
                </c:pt>
                <c:pt idx="2">
                  <c:v>2020 (план)</c:v>
                </c:pt>
                <c:pt idx="3">
                  <c:v>2021 (план)</c:v>
                </c:pt>
                <c:pt idx="4">
                  <c:v>2022 (план)</c:v>
                </c:pt>
              </c:strCache>
            </c:strRef>
          </c:cat>
          <c:val>
            <c:numRef>
              <c:f>'Доходы расходы'!$B$3:$F$3</c:f>
              <c:numCache>
                <c:formatCode>General</c:formatCode>
                <c:ptCount val="5"/>
                <c:pt idx="0">
                  <c:v>540959</c:v>
                </c:pt>
                <c:pt idx="1">
                  <c:v>527826</c:v>
                </c:pt>
                <c:pt idx="2">
                  <c:v>531192</c:v>
                </c:pt>
                <c:pt idx="3">
                  <c:v>475555</c:v>
                </c:pt>
                <c:pt idx="4">
                  <c:v>433981</c:v>
                </c:pt>
              </c:numCache>
            </c:numRef>
          </c:val>
        </c:ser>
        <c:ser>
          <c:idx val="1"/>
          <c:order val="1"/>
          <c:tx>
            <c:strRef>
              <c:f>'Доходы расходы'!$A$4</c:f>
              <c:strCache>
                <c:ptCount val="1"/>
                <c:pt idx="0">
                  <c:v>Расходы, тыс.руб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2.6014568158168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86544760417344E-2"/>
                  <c:y val="3.0525030525030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1421980190809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826446280991736E-2"/>
                  <c:y val="3.0525030525030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054533623248212E-2"/>
                  <c:y val="-6.1050061050061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расходы'!$B$2:$F$2</c:f>
              <c:strCache>
                <c:ptCount val="5"/>
                <c:pt idx="0">
                  <c:v>2018 (факт)</c:v>
                </c:pt>
                <c:pt idx="1">
                  <c:v>2019 (ожидание)</c:v>
                </c:pt>
                <c:pt idx="2">
                  <c:v>2020 (план)</c:v>
                </c:pt>
                <c:pt idx="3">
                  <c:v>2021 (план)</c:v>
                </c:pt>
                <c:pt idx="4">
                  <c:v>2022 (план)</c:v>
                </c:pt>
              </c:strCache>
            </c:strRef>
          </c:cat>
          <c:val>
            <c:numRef>
              <c:f>'Доходы расходы'!$B$4:$F$4</c:f>
              <c:numCache>
                <c:formatCode>General</c:formatCode>
                <c:ptCount val="5"/>
                <c:pt idx="0">
                  <c:v>582786</c:v>
                </c:pt>
                <c:pt idx="1">
                  <c:v>562190</c:v>
                </c:pt>
                <c:pt idx="2">
                  <c:v>534284</c:v>
                </c:pt>
                <c:pt idx="3">
                  <c:v>529169</c:v>
                </c:pt>
                <c:pt idx="4">
                  <c:v>454839</c:v>
                </c:pt>
              </c:numCache>
            </c:numRef>
          </c:val>
        </c:ser>
        <c:ser>
          <c:idx val="2"/>
          <c:order val="2"/>
          <c:tx>
            <c:strRef>
              <c:f>'Доходы расходы'!$A$5</c:f>
              <c:strCache>
                <c:ptCount val="1"/>
                <c:pt idx="0">
                  <c:v>Дефицит/профицит (-/+)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2.0661157024793389E-2"/>
                  <c:y val="-3.0525030525030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85884294835587E-2"/>
                  <c:y val="-1.6005931950813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279907274541861E-3"/>
                  <c:y val="-5.1891830828838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869740897136547E-2"/>
                  <c:y val="6.1052464595770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130805260666648E-2"/>
                  <c:y val="-3.0524790170459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расходы'!$B$2:$F$2</c:f>
              <c:strCache>
                <c:ptCount val="5"/>
                <c:pt idx="0">
                  <c:v>2018 (факт)</c:v>
                </c:pt>
                <c:pt idx="1">
                  <c:v>2019 (ожидание)</c:v>
                </c:pt>
                <c:pt idx="2">
                  <c:v>2020 (план)</c:v>
                </c:pt>
                <c:pt idx="3">
                  <c:v>2021 (план)</c:v>
                </c:pt>
                <c:pt idx="4">
                  <c:v>2022 (план)</c:v>
                </c:pt>
              </c:strCache>
            </c:strRef>
          </c:cat>
          <c:val>
            <c:numRef>
              <c:f>'Доходы расходы'!$B$5:$F$5</c:f>
              <c:numCache>
                <c:formatCode>General</c:formatCode>
                <c:ptCount val="5"/>
                <c:pt idx="0">
                  <c:v>-41827</c:v>
                </c:pt>
                <c:pt idx="1">
                  <c:v>-34364</c:v>
                </c:pt>
                <c:pt idx="2">
                  <c:v>-3092</c:v>
                </c:pt>
                <c:pt idx="3">
                  <c:v>-53614</c:v>
                </c:pt>
                <c:pt idx="4">
                  <c:v>-20858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2408448"/>
        <c:axId val="72754304"/>
      </c:barChart>
      <c:catAx>
        <c:axId val="72408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2754304"/>
        <c:crosses val="autoZero"/>
        <c:auto val="1"/>
        <c:lblAlgn val="ctr"/>
        <c:lblOffset val="100"/>
        <c:noMultiLvlLbl val="0"/>
      </c:catAx>
      <c:valAx>
        <c:axId val="7275430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72408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005465107704405"/>
          <c:y val="0.3653101054675858"/>
          <c:w val="0.24758099065096201"/>
          <c:h val="0.2304964283310739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13436176386444"/>
          <c:y val="0.18944442762171676"/>
          <c:w val="0.26580837555665848"/>
          <c:h val="0.7107191186902889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МП!$I$2:$I$7</c:f>
              <c:strCache>
                <c:ptCount val="6"/>
                <c:pt idx="0">
                  <c:v>МП "Развитие образования в Первомайском муниципальном районе"</c:v>
                </c:pt>
                <c:pt idx="1">
                  <c:v>МП "Социальная поддержка населения Первомайского муниципального района"</c:v>
                </c:pt>
                <c:pt idx="2">
                  <c:v>МП "Развитие культуры и молодежной политики в Первомайском муниципальном районе</c:v>
                </c:pt>
                <c:pt idx="3">
                  <c:v>МП "Развитие физической культуры и спорта в Первомайском муниципальном районе"</c:v>
                </c:pt>
                <c:pt idx="4">
                  <c:v>МП "Развитие дорожного хозяйства и транспорта в Первомайском муниципальном районе"</c:v>
                </c:pt>
                <c:pt idx="5">
                  <c:v>Другие, в том числе непрограммные расходы</c:v>
                </c:pt>
              </c:strCache>
            </c:strRef>
          </c:cat>
          <c:val>
            <c:numRef>
              <c:f>МП!$J$2:$J$7</c:f>
              <c:numCache>
                <c:formatCode>0.0%</c:formatCode>
                <c:ptCount val="6"/>
                <c:pt idx="0">
                  <c:v>0.47399999999999998</c:v>
                </c:pt>
                <c:pt idx="1">
                  <c:v>0.245</c:v>
                </c:pt>
                <c:pt idx="2">
                  <c:v>8.6999999999999994E-2</c:v>
                </c:pt>
                <c:pt idx="3">
                  <c:v>2.4E-2</c:v>
                </c:pt>
                <c:pt idx="4">
                  <c:v>5.0999999999999997E-2</c:v>
                </c:pt>
                <c:pt idx="5">
                  <c:v>0.11899999999999999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7848623634316132"/>
          <c:y val="0.16990589104811049"/>
          <c:w val="0.33876260679893577"/>
          <c:h val="0.7199268671929273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384618589342994E-2"/>
          <c:y val="0.15752071754998698"/>
          <c:w val="0.46962016652680322"/>
          <c:h val="0.70396274581982843"/>
        </c:manualLayout>
      </c:layout>
      <c:pie3DChart>
        <c:varyColors val="1"/>
        <c:ser>
          <c:idx val="2"/>
          <c:order val="2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99FFCC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3.5326386742072946E-2"/>
                  <c:y val="0.1125053571202150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555551514490253E-2"/>
                  <c:y val="-0.1921630086094310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7123468688815745E-3"/>
                  <c:y val="-5.704286964129484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'налог дох'!$A$3:$A$7</c:f>
              <c:strCache>
                <c:ptCount val="5"/>
                <c:pt idx="0">
                  <c:v>Налоги на прибыль, доходы</c:v>
                </c:pt>
                <c:pt idx="1">
                  <c:v>Акцизы по подакцизным товарам (продукции), производимым на территории РФ</c:v>
                </c:pt>
                <c:pt idx="2">
                  <c:v>Налоги на совокупный доход</c:v>
                </c:pt>
                <c:pt idx="3">
                  <c:v>Налоги, сборы и регулярные платежи за пользование природными ресурсами</c:v>
                </c:pt>
                <c:pt idx="4">
                  <c:v>Госпошлины</c:v>
                </c:pt>
              </c:strCache>
            </c:strRef>
          </c:cat>
          <c:val>
            <c:numRef>
              <c:f>'налог дох'!$D$3:$D$7</c:f>
              <c:numCache>
                <c:formatCode>0.0%</c:formatCode>
                <c:ptCount val="5"/>
                <c:pt idx="0">
                  <c:v>0.57433091823155402</c:v>
                </c:pt>
                <c:pt idx="1">
                  <c:v>0.28741682685198877</c:v>
                </c:pt>
                <c:pt idx="2">
                  <c:v>0.11598403075558185</c:v>
                </c:pt>
                <c:pt idx="3">
                  <c:v>1.4786337424220022E-3</c:v>
                </c:pt>
                <c:pt idx="4">
                  <c:v>2.0789590418453349E-2</c:v>
                </c:pt>
              </c:numCache>
            </c:numRef>
          </c:val>
        </c:ser>
        <c:ser>
          <c:idx val="1"/>
          <c:order val="1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'налог дох'!$A$3:$A$7</c:f>
              <c:strCache>
                <c:ptCount val="5"/>
                <c:pt idx="0">
                  <c:v>Налоги на прибыль, доходы</c:v>
                </c:pt>
                <c:pt idx="1">
                  <c:v>Акцизы по подакцизным товарам (продукции), производимым на территории РФ</c:v>
                </c:pt>
                <c:pt idx="2">
                  <c:v>Налоги на совокупный доход</c:v>
                </c:pt>
                <c:pt idx="3">
                  <c:v>Налоги, сборы и регулярные платежи за пользование природными ресурсами</c:v>
                </c:pt>
                <c:pt idx="4">
                  <c:v>Госпошлины</c:v>
                </c:pt>
              </c:strCache>
            </c:strRef>
          </c:cat>
          <c:val>
            <c:numRef>
              <c:f>'налог дох'!$C$3:$C$7</c:f>
            </c:numRef>
          </c:val>
        </c:ser>
        <c:ser>
          <c:idx val="0"/>
          <c:order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'налог дох'!$A$3:$A$7</c:f>
              <c:strCache>
                <c:ptCount val="5"/>
                <c:pt idx="0">
                  <c:v>Налоги на прибыль, доходы</c:v>
                </c:pt>
                <c:pt idx="1">
                  <c:v>Акцизы по подакцизным товарам (продукции), производимым на территории РФ</c:v>
                </c:pt>
                <c:pt idx="2">
                  <c:v>Налоги на совокупный доход</c:v>
                </c:pt>
                <c:pt idx="3">
                  <c:v>Налоги, сборы и регулярные платежи за пользование природными ресурсами</c:v>
                </c:pt>
                <c:pt idx="4">
                  <c:v>Госпошлины</c:v>
                </c:pt>
              </c:strCache>
            </c:strRef>
          </c:cat>
          <c:val>
            <c:numRef>
              <c:f>'налог дох'!$B$3:$B$7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61800013093601"/>
          <c:y val="7.0033848391528028E-2"/>
          <c:w val="0.40227263258759322"/>
          <c:h val="0.76047100440837145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1711196159555117"/>
          <c:y val="2.5089748526024438E-2"/>
          <c:w val="0.45040870204719435"/>
          <c:h val="0.9033279274387067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Доходы!$A$3</c:f>
              <c:strCache>
                <c:ptCount val="1"/>
                <c:pt idx="0">
                  <c:v>1.1. Налоги на прибыль, доходы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Доходы!$C$2:$G$2</c:f>
              <c:strCache>
                <c:ptCount val="5"/>
                <c:pt idx="0">
                  <c:v>2018 (факт)</c:v>
                </c:pt>
                <c:pt idx="1">
                  <c:v>2019 (ожидание)</c:v>
                </c:pt>
                <c:pt idx="2">
                  <c:v>2020 (план)</c:v>
                </c:pt>
                <c:pt idx="3">
                  <c:v>2021 (план)</c:v>
                </c:pt>
                <c:pt idx="4">
                  <c:v>2022 (план)</c:v>
                </c:pt>
              </c:strCache>
            </c:strRef>
          </c:cat>
          <c:val>
            <c:numRef>
              <c:f>Доходы!$C$3:$G$3</c:f>
              <c:numCache>
                <c:formatCode>General</c:formatCode>
                <c:ptCount val="5"/>
                <c:pt idx="0" formatCode="0">
                  <c:v>18105</c:v>
                </c:pt>
                <c:pt idx="1">
                  <c:v>18644</c:v>
                </c:pt>
                <c:pt idx="2">
                  <c:v>19421</c:v>
                </c:pt>
                <c:pt idx="3">
                  <c:v>20740</c:v>
                </c:pt>
                <c:pt idx="4">
                  <c:v>22420</c:v>
                </c:pt>
              </c:numCache>
            </c:numRef>
          </c:val>
        </c:ser>
        <c:ser>
          <c:idx val="1"/>
          <c:order val="1"/>
          <c:tx>
            <c:strRef>
              <c:f>Доходы!$A$4</c:f>
              <c:strCache>
                <c:ptCount val="1"/>
                <c:pt idx="0">
                  <c:v>1.2. Акцизы по подакцизным товарам (продукции), производимым на территории РФ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Доходы!$C$2:$G$2</c:f>
              <c:strCache>
                <c:ptCount val="5"/>
                <c:pt idx="0">
                  <c:v>2018 (факт)</c:v>
                </c:pt>
                <c:pt idx="1">
                  <c:v>2019 (ожидание)</c:v>
                </c:pt>
                <c:pt idx="2">
                  <c:v>2020 (план)</c:v>
                </c:pt>
                <c:pt idx="3">
                  <c:v>2021 (план)</c:v>
                </c:pt>
                <c:pt idx="4">
                  <c:v>2022 (план)</c:v>
                </c:pt>
              </c:strCache>
            </c:strRef>
          </c:cat>
          <c:val>
            <c:numRef>
              <c:f>Доходы!$C$4:$G$4</c:f>
              <c:numCache>
                <c:formatCode>General</c:formatCode>
                <c:ptCount val="5"/>
                <c:pt idx="0" formatCode="0">
                  <c:v>9154</c:v>
                </c:pt>
                <c:pt idx="1">
                  <c:v>9278</c:v>
                </c:pt>
                <c:pt idx="2">
                  <c:v>9719</c:v>
                </c:pt>
                <c:pt idx="3">
                  <c:v>10000</c:v>
                </c:pt>
                <c:pt idx="4">
                  <c:v>10000</c:v>
                </c:pt>
              </c:numCache>
            </c:numRef>
          </c:val>
        </c:ser>
        <c:ser>
          <c:idx val="2"/>
          <c:order val="2"/>
          <c:tx>
            <c:strRef>
              <c:f>Доходы!$A$5</c:f>
              <c:strCache>
                <c:ptCount val="1"/>
                <c:pt idx="0">
                  <c:v>1.3. Налоги на совокупный доход</c:v>
                </c:pt>
              </c:strCache>
            </c:strRef>
          </c:tx>
          <c:spPr>
            <a:solidFill>
              <a:srgbClr val="99FFCC"/>
            </a:solidFill>
          </c:spPr>
          <c:invertIfNegative val="0"/>
          <c:dLbls>
            <c:dLbl>
              <c:idx val="3"/>
              <c:layout>
                <c:manualLayout>
                  <c:x val="2.9426362035080856E-3"/>
                  <c:y val="-5.79911500329986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713181017541508E-3"/>
                  <c:y val="-5.02589966952654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Доходы!$C$2:$G$2</c:f>
              <c:strCache>
                <c:ptCount val="5"/>
                <c:pt idx="0">
                  <c:v>2018 (факт)</c:v>
                </c:pt>
                <c:pt idx="1">
                  <c:v>2019 (ожидание)</c:v>
                </c:pt>
                <c:pt idx="2">
                  <c:v>2020 (план)</c:v>
                </c:pt>
                <c:pt idx="3">
                  <c:v>2021 (план)</c:v>
                </c:pt>
                <c:pt idx="4">
                  <c:v>2022 (план)</c:v>
                </c:pt>
              </c:strCache>
            </c:strRef>
          </c:cat>
          <c:val>
            <c:numRef>
              <c:f>Доходы!$C$5:$G$5</c:f>
              <c:numCache>
                <c:formatCode>General</c:formatCode>
                <c:ptCount val="5"/>
                <c:pt idx="0" formatCode="0">
                  <c:v>3353</c:v>
                </c:pt>
                <c:pt idx="1">
                  <c:v>3886</c:v>
                </c:pt>
                <c:pt idx="2">
                  <c:v>3922</c:v>
                </c:pt>
                <c:pt idx="3">
                  <c:v>1183</c:v>
                </c:pt>
                <c:pt idx="4">
                  <c:v>228</c:v>
                </c:pt>
              </c:numCache>
            </c:numRef>
          </c:val>
        </c:ser>
        <c:ser>
          <c:idx val="3"/>
          <c:order val="3"/>
          <c:tx>
            <c:strRef>
              <c:f>Доходы!$A$6</c:f>
              <c:strCache>
                <c:ptCount val="1"/>
                <c:pt idx="0">
                  <c:v>1.4. Налоги, сборы и регулярные платежи за пользование природными ресурсами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elete val="1"/>
          </c:dLbls>
          <c:cat>
            <c:strRef>
              <c:f>Доходы!$C$2:$G$2</c:f>
              <c:strCache>
                <c:ptCount val="5"/>
                <c:pt idx="0">
                  <c:v>2018 (факт)</c:v>
                </c:pt>
                <c:pt idx="1">
                  <c:v>2019 (ожидание)</c:v>
                </c:pt>
                <c:pt idx="2">
                  <c:v>2020 (план)</c:v>
                </c:pt>
                <c:pt idx="3">
                  <c:v>2021 (план)</c:v>
                </c:pt>
                <c:pt idx="4">
                  <c:v>2022 (план)</c:v>
                </c:pt>
              </c:strCache>
            </c:strRef>
          </c:cat>
          <c:val>
            <c:numRef>
              <c:f>Доходы!$C$6:$G$6</c:f>
              <c:numCache>
                <c:formatCode>General</c:formatCode>
                <c:ptCount val="5"/>
                <c:pt idx="0" formatCode="0">
                  <c:v>332</c:v>
                </c:pt>
                <c:pt idx="1">
                  <c:v>45</c:v>
                </c:pt>
                <c:pt idx="2">
                  <c:v>50</c:v>
                </c:pt>
                <c:pt idx="3">
                  <c:v>55</c:v>
                </c:pt>
                <c:pt idx="4">
                  <c:v>58</c:v>
                </c:pt>
              </c:numCache>
            </c:numRef>
          </c:val>
        </c:ser>
        <c:ser>
          <c:idx val="4"/>
          <c:order val="4"/>
          <c:tx>
            <c:strRef>
              <c:f>Доходы!$A$7</c:f>
              <c:strCache>
                <c:ptCount val="1"/>
                <c:pt idx="0">
                  <c:v>1.5. Госпошлины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elete val="1"/>
          </c:dLbls>
          <c:cat>
            <c:strRef>
              <c:f>Доходы!$C$2:$G$2</c:f>
              <c:strCache>
                <c:ptCount val="5"/>
                <c:pt idx="0">
                  <c:v>2018 (факт)</c:v>
                </c:pt>
                <c:pt idx="1">
                  <c:v>2019 (ожидание)</c:v>
                </c:pt>
                <c:pt idx="2">
                  <c:v>2020 (план)</c:v>
                </c:pt>
                <c:pt idx="3">
                  <c:v>2021 (план)</c:v>
                </c:pt>
                <c:pt idx="4">
                  <c:v>2022 (план)</c:v>
                </c:pt>
              </c:strCache>
            </c:strRef>
          </c:cat>
          <c:val>
            <c:numRef>
              <c:f>Доходы!$C$7:$G$7</c:f>
              <c:numCache>
                <c:formatCode>General</c:formatCode>
                <c:ptCount val="5"/>
                <c:pt idx="0" formatCode="0">
                  <c:v>946</c:v>
                </c:pt>
                <c:pt idx="1">
                  <c:v>680</c:v>
                </c:pt>
                <c:pt idx="2">
                  <c:v>703</c:v>
                </c:pt>
                <c:pt idx="3">
                  <c:v>742</c:v>
                </c:pt>
                <c:pt idx="4">
                  <c:v>778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2886144"/>
        <c:axId val="72884608"/>
      </c:barChart>
      <c:valAx>
        <c:axId val="7288460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72886144"/>
        <c:crosses val="autoZero"/>
        <c:crossBetween val="between"/>
      </c:valAx>
      <c:catAx>
        <c:axId val="728861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288460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8.8047555848379793E-3"/>
          <c:y val="4.7939621311487317E-2"/>
          <c:w val="0.32956338811616825"/>
          <c:h val="0.91007313693449188"/>
        </c:manualLayout>
      </c:layout>
      <c:overlay val="0"/>
      <c:txPr>
        <a:bodyPr/>
        <a:lstStyle/>
        <a:p>
          <a:pPr rtl="0"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49489491508332E-2"/>
          <c:y val="0.14124688896327886"/>
          <c:w val="0.5407506225542511"/>
          <c:h val="0.54143949427763305"/>
        </c:manualLayout>
      </c:layout>
      <c:pie3DChart>
        <c:varyColors val="1"/>
        <c:ser>
          <c:idx val="2"/>
          <c:order val="2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Lbls>
            <c:dLbl>
              <c:idx val="1"/>
              <c:layout>
                <c:manualLayout>
                  <c:x val="-1.1520478544833058E-2"/>
                  <c:y val="-3.9382235771597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'неналог дох'!$A$2:$A$6</c:f>
              <c:strCache>
                <c:ptCount val="3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Штрафы, санкции, возмещение ущерба</c:v>
                </c:pt>
              </c:strCache>
            </c:strRef>
          </c:cat>
          <c:val>
            <c:numRef>
              <c:f>'неналог дох'!$D$2:$D$6</c:f>
              <c:numCache>
                <c:formatCode>0.0%</c:formatCode>
                <c:ptCount val="3"/>
                <c:pt idx="0">
                  <c:v>0.76457470532016569</c:v>
                </c:pt>
                <c:pt idx="1">
                  <c:v>0.19560369544440906</c:v>
                </c:pt>
                <c:pt idx="2">
                  <c:v>3.9821599235425297E-2</c:v>
                </c:pt>
              </c:numCache>
            </c:numRef>
          </c:val>
        </c:ser>
        <c:ser>
          <c:idx val="1"/>
          <c:order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'неналог дох'!$A$2:$A$6</c:f>
              <c:strCache>
                <c:ptCount val="3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Штрафы, санкции, возмещение ущерба</c:v>
                </c:pt>
              </c:strCache>
            </c:strRef>
          </c:cat>
          <c:val>
            <c:numRef>
              <c:f>'неналог дох'!$C$2:$C$6</c:f>
            </c:numRef>
          </c:val>
        </c:ser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'неналог дох'!$A$2:$A$6</c:f>
              <c:strCache>
                <c:ptCount val="3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Штрафы, санкции, возмещение ущерба</c:v>
                </c:pt>
              </c:strCache>
            </c:strRef>
          </c:cat>
          <c:val>
            <c:numRef>
              <c:f>'неналог дох'!$B$2:$B$6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010162973814317"/>
          <c:y val="5.5961159616952631E-2"/>
          <c:w val="0.3849070683025087"/>
          <c:h val="0.84002499984414059"/>
        </c:manualLayout>
      </c:layout>
      <c:overlay val="1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Доходы!$A$11</c:f>
              <c:strCache>
                <c:ptCount val="1"/>
                <c:pt idx="0">
                  <c:v>2.1. 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Доходы!$C$10:$G$10</c:f>
              <c:strCache>
                <c:ptCount val="5"/>
                <c:pt idx="0">
                  <c:v>2018 (факт)</c:v>
                </c:pt>
                <c:pt idx="1">
                  <c:v>2019 (ожидание)</c:v>
                </c:pt>
                <c:pt idx="2">
                  <c:v>2020 (план)</c:v>
                </c:pt>
                <c:pt idx="3">
                  <c:v>2021 (план)</c:v>
                </c:pt>
                <c:pt idx="4">
                  <c:v>2022 (план)</c:v>
                </c:pt>
              </c:strCache>
            </c:strRef>
          </c:cat>
          <c:val>
            <c:numRef>
              <c:f>Доходы!$C$11:$G$11</c:f>
              <c:numCache>
                <c:formatCode>General</c:formatCode>
                <c:ptCount val="5"/>
                <c:pt idx="0">
                  <c:v>2936</c:v>
                </c:pt>
                <c:pt idx="1">
                  <c:v>2405</c:v>
                </c:pt>
                <c:pt idx="2">
                  <c:v>2400</c:v>
                </c:pt>
                <c:pt idx="3">
                  <c:v>2400</c:v>
                </c:pt>
                <c:pt idx="4">
                  <c:v>2400</c:v>
                </c:pt>
              </c:numCache>
            </c:numRef>
          </c:val>
        </c:ser>
        <c:ser>
          <c:idx val="1"/>
          <c:order val="1"/>
          <c:tx>
            <c:strRef>
              <c:f>Доходы!$A$12</c:f>
              <c:strCache>
                <c:ptCount val="1"/>
                <c:pt idx="0">
                  <c:v>2.2. Платежи при пользовании природными ресурсами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1.819008900825916E-3"/>
                  <c:y val="-6.68238786881968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Доходы!$C$10:$G$10</c:f>
              <c:strCache>
                <c:ptCount val="5"/>
                <c:pt idx="0">
                  <c:v>2018 (факт)</c:v>
                </c:pt>
                <c:pt idx="1">
                  <c:v>2019 (ожидание)</c:v>
                </c:pt>
                <c:pt idx="2">
                  <c:v>2020 (план)</c:v>
                </c:pt>
                <c:pt idx="3">
                  <c:v>2021 (план)</c:v>
                </c:pt>
                <c:pt idx="4">
                  <c:v>2022 (план)</c:v>
                </c:pt>
              </c:strCache>
            </c:strRef>
          </c:cat>
          <c:val>
            <c:numRef>
              <c:f>Доходы!$C$12:$G$12</c:f>
              <c:numCache>
                <c:formatCode>General</c:formatCode>
                <c:ptCount val="5"/>
                <c:pt idx="0">
                  <c:v>352</c:v>
                </c:pt>
                <c:pt idx="1">
                  <c:v>572</c:v>
                </c:pt>
                <c:pt idx="2">
                  <c:v>614</c:v>
                </c:pt>
                <c:pt idx="3">
                  <c:v>502</c:v>
                </c:pt>
                <c:pt idx="4">
                  <c:v>446</c:v>
                </c:pt>
              </c:numCache>
            </c:numRef>
          </c:val>
        </c:ser>
        <c:ser>
          <c:idx val="2"/>
          <c:order val="2"/>
          <c:tx>
            <c:strRef>
              <c:f>Доходы!$A$13</c:f>
              <c:strCache>
                <c:ptCount val="1"/>
                <c:pt idx="0">
                  <c:v>2.3. Доходы от оказания платных услуг (работ) и компенсации затрат государства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Доходы!$C$10:$G$10</c:f>
              <c:strCache>
                <c:ptCount val="5"/>
                <c:pt idx="0">
                  <c:v>2018 (факт)</c:v>
                </c:pt>
                <c:pt idx="1">
                  <c:v>2019 (ожидание)</c:v>
                </c:pt>
                <c:pt idx="2">
                  <c:v>2020 (план)</c:v>
                </c:pt>
                <c:pt idx="3">
                  <c:v>2021 (план)</c:v>
                </c:pt>
                <c:pt idx="4">
                  <c:v>2022 (план)</c:v>
                </c:pt>
              </c:strCache>
            </c:strRef>
          </c:cat>
          <c:val>
            <c:numRef>
              <c:f>Доходы!$C$13:$G$13</c:f>
              <c:numCache>
                <c:formatCode>General</c:formatCode>
                <c:ptCount val="5"/>
                <c:pt idx="0">
                  <c:v>1440</c:v>
                </c:pt>
                <c:pt idx="1">
                  <c:v>1051</c:v>
                </c:pt>
              </c:numCache>
            </c:numRef>
          </c:val>
        </c:ser>
        <c:ser>
          <c:idx val="3"/>
          <c:order val="3"/>
          <c:tx>
            <c:strRef>
              <c:f>Доходы!$A$14</c:f>
              <c:strCache>
                <c:ptCount val="1"/>
                <c:pt idx="0">
                  <c:v>2.4. 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819008900825916E-3"/>
                  <c:y val="-6.6823878688196808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19008900825916E-3"/>
                  <c:y val="-6.6823878688196808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0950445041295801E-3"/>
                  <c:y val="-5.896224590135013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150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Доходы!$C$10:$G$10</c:f>
              <c:strCache>
                <c:ptCount val="5"/>
                <c:pt idx="0">
                  <c:v>2018 (факт)</c:v>
                </c:pt>
                <c:pt idx="1">
                  <c:v>2019 (ожидание)</c:v>
                </c:pt>
                <c:pt idx="2">
                  <c:v>2020 (план)</c:v>
                </c:pt>
                <c:pt idx="3">
                  <c:v>2021 (план)</c:v>
                </c:pt>
                <c:pt idx="4">
                  <c:v>2022 (план)</c:v>
                </c:pt>
              </c:strCache>
            </c:strRef>
          </c:cat>
          <c:val>
            <c:numRef>
              <c:f>Доходы!$C$14:$G$14</c:f>
              <c:numCache>
                <c:formatCode>General</c:formatCode>
                <c:ptCount val="5"/>
                <c:pt idx="0">
                  <c:v>115</c:v>
                </c:pt>
                <c:pt idx="1">
                  <c:v>145</c:v>
                </c:pt>
              </c:numCache>
            </c:numRef>
          </c:val>
        </c:ser>
        <c:ser>
          <c:idx val="4"/>
          <c:order val="4"/>
          <c:tx>
            <c:strRef>
              <c:f>Доходы!$A$15</c:f>
              <c:strCache>
                <c:ptCount val="1"/>
                <c:pt idx="0">
                  <c:v>2.5. Штрафы, санкции, возмещение ущерба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2"/>
              <c:layout>
                <c:manualLayout>
                  <c:x val="2.150845028059212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0745535952193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942346965964939E-2"/>
                  <c:y val="-7.86479001629931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Доходы!$C$10:$G$10</c:f>
              <c:strCache>
                <c:ptCount val="5"/>
                <c:pt idx="0">
                  <c:v>2018 (факт)</c:v>
                </c:pt>
                <c:pt idx="1">
                  <c:v>2019 (ожидание)</c:v>
                </c:pt>
                <c:pt idx="2">
                  <c:v>2020 (план)</c:v>
                </c:pt>
                <c:pt idx="3">
                  <c:v>2021 (план)</c:v>
                </c:pt>
                <c:pt idx="4">
                  <c:v>2022 (план)</c:v>
                </c:pt>
              </c:strCache>
            </c:strRef>
          </c:cat>
          <c:val>
            <c:numRef>
              <c:f>Доходы!$C$15:$G$15</c:f>
              <c:numCache>
                <c:formatCode>General</c:formatCode>
                <c:ptCount val="5"/>
                <c:pt idx="0">
                  <c:v>1067</c:v>
                </c:pt>
                <c:pt idx="1">
                  <c:v>883</c:v>
                </c:pt>
                <c:pt idx="2">
                  <c:v>125</c:v>
                </c:pt>
                <c:pt idx="3">
                  <c:v>126</c:v>
                </c:pt>
                <c:pt idx="4">
                  <c:v>129</c:v>
                </c:pt>
              </c:numCache>
            </c:numRef>
          </c:val>
        </c:ser>
        <c:ser>
          <c:idx val="5"/>
          <c:order val="5"/>
          <c:tx>
            <c:strRef>
              <c:f>Доходы!$A$16</c:f>
              <c:strCache>
                <c:ptCount val="1"/>
                <c:pt idx="0">
                  <c:v>2.6. Прочие неналоговые доходы</c:v>
                </c:pt>
              </c:strCache>
            </c:strRef>
          </c:tx>
          <c:invertIfNegative val="0"/>
          <c:dLbls>
            <c:delete val="1"/>
          </c:dLbls>
          <c:cat>
            <c:strRef>
              <c:f>Доходы!$C$10:$G$10</c:f>
              <c:strCache>
                <c:ptCount val="5"/>
                <c:pt idx="0">
                  <c:v>2018 (факт)</c:v>
                </c:pt>
                <c:pt idx="1">
                  <c:v>2019 (ожидание)</c:v>
                </c:pt>
                <c:pt idx="2">
                  <c:v>2020 (план)</c:v>
                </c:pt>
                <c:pt idx="3">
                  <c:v>2021 (план)</c:v>
                </c:pt>
                <c:pt idx="4">
                  <c:v>2022 (план)</c:v>
                </c:pt>
              </c:strCache>
            </c:strRef>
          </c:cat>
          <c:val>
            <c:numRef>
              <c:f>Доходы!$C$16:$G$16</c:f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8705024"/>
        <c:axId val="78706560"/>
      </c:barChart>
      <c:catAx>
        <c:axId val="787050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8706560"/>
        <c:crosses val="autoZero"/>
        <c:auto val="1"/>
        <c:lblAlgn val="ctr"/>
        <c:lblOffset val="100"/>
        <c:noMultiLvlLbl val="0"/>
      </c:catAx>
      <c:valAx>
        <c:axId val="7870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870502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0914053404955496E-2"/>
          <c:y val="3.6833687251257574E-2"/>
          <c:w val="0.35650125239478969"/>
          <c:h val="0.91097505602960926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57849285345521E-2"/>
          <c:y val="0.10481770833333334"/>
          <c:w val="0.49215685212663413"/>
          <c:h val="0.7643229166666666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00FFFF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безвоз!$I$25:$I$28</c:f>
              <c:strCache>
                <c:ptCount val="4"/>
                <c:pt idx="0">
                  <c:v>Дотации бюджетам муниципальных образований</c:v>
                </c:pt>
                <c:pt idx="1">
                  <c:v>Субсидии бюджетам муниципальных образований (межбюджетные субсидии)</c:v>
                </c:pt>
                <c:pt idx="2">
                  <c:v>Субвенции бюджетам муниципальных образований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безвоз!$L$25:$L$29</c:f>
              <c:numCache>
                <c:formatCode>0.0%</c:formatCode>
                <c:ptCount val="4"/>
                <c:pt idx="0">
                  <c:v>0.33052294643471364</c:v>
                </c:pt>
                <c:pt idx="1">
                  <c:v>5.1926399831660044E-2</c:v>
                </c:pt>
                <c:pt idx="2">
                  <c:v>0.61543628778038106</c:v>
                </c:pt>
                <c:pt idx="3">
                  <c:v>2.1143659532451976E-3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979934076328504"/>
          <c:y val="0.15658372293307088"/>
          <c:w val="0.34644550105239597"/>
          <c:h val="0.8028593413863106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0096888569544"/>
          <c:y val="4.8858128651375357E-2"/>
          <c:w val="0.53331279554487976"/>
          <c:h val="0.8764296365267966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Доходы!$A$19</c:f>
              <c:strCache>
                <c:ptCount val="1"/>
                <c:pt idx="0">
                  <c:v>Дотации бюджетам муниципальных образований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Доходы!$C$18:$G$18</c:f>
              <c:strCache>
                <c:ptCount val="5"/>
                <c:pt idx="0">
                  <c:v>2018 (факт)</c:v>
                </c:pt>
                <c:pt idx="1">
                  <c:v>2019 (ожидание)</c:v>
                </c:pt>
                <c:pt idx="2">
                  <c:v>2020 (план)</c:v>
                </c:pt>
                <c:pt idx="3">
                  <c:v>2021 (план)</c:v>
                </c:pt>
                <c:pt idx="4">
                  <c:v>2022 (план)</c:v>
                </c:pt>
              </c:strCache>
            </c:strRef>
          </c:cat>
          <c:val>
            <c:numRef>
              <c:f>Доходы!$C$19:$G$19</c:f>
              <c:numCache>
                <c:formatCode>General</c:formatCode>
                <c:ptCount val="5"/>
                <c:pt idx="0" formatCode="0">
                  <c:v>183579</c:v>
                </c:pt>
                <c:pt idx="1">
                  <c:v>168066</c:v>
                </c:pt>
                <c:pt idx="2">
                  <c:v>163357</c:v>
                </c:pt>
                <c:pt idx="3">
                  <c:v>105448</c:v>
                </c:pt>
                <c:pt idx="4">
                  <c:v>45506</c:v>
                </c:pt>
              </c:numCache>
            </c:numRef>
          </c:val>
        </c:ser>
        <c:ser>
          <c:idx val="1"/>
          <c:order val="1"/>
          <c:tx>
            <c:strRef>
              <c:f>Доходы!$A$20</c:f>
              <c:strCache>
                <c:ptCount val="1"/>
                <c:pt idx="0">
                  <c:v>Субсидии бюджетам муниципальных образований (межбюджетные субсидии)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7.80814277746793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057060310581437E-3"/>
                  <c:y val="-7.06451013199478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114120621162874E-3"/>
                  <c:y val="-5.94906116378509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4171180931744311E-3"/>
                  <c:y val="-6.69269380925822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417118093174497E-3"/>
                  <c:y val="-7.43632645473136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Доходы!$C$18:$G$18</c:f>
              <c:strCache>
                <c:ptCount val="5"/>
                <c:pt idx="0">
                  <c:v>2018 (факт)</c:v>
                </c:pt>
                <c:pt idx="1">
                  <c:v>2019 (ожидание)</c:v>
                </c:pt>
                <c:pt idx="2">
                  <c:v>2020 (план)</c:v>
                </c:pt>
                <c:pt idx="3">
                  <c:v>2021 (план)</c:v>
                </c:pt>
                <c:pt idx="4">
                  <c:v>2022 (план)</c:v>
                </c:pt>
              </c:strCache>
            </c:strRef>
          </c:cat>
          <c:val>
            <c:numRef>
              <c:f>Доходы!$C$20:$G$20</c:f>
              <c:numCache>
                <c:formatCode>General</c:formatCode>
                <c:ptCount val="5"/>
                <c:pt idx="0" formatCode="0">
                  <c:v>32093</c:v>
                </c:pt>
                <c:pt idx="1">
                  <c:v>17580</c:v>
                </c:pt>
                <c:pt idx="2">
                  <c:v>25664</c:v>
                </c:pt>
                <c:pt idx="3">
                  <c:v>30693</c:v>
                </c:pt>
                <c:pt idx="4">
                  <c:v>48114</c:v>
                </c:pt>
              </c:numCache>
            </c:numRef>
          </c:val>
        </c:ser>
        <c:ser>
          <c:idx val="2"/>
          <c:order val="2"/>
          <c:tx>
            <c:strRef>
              <c:f>Доходы!$A$21</c:f>
              <c:strCache>
                <c:ptCount val="1"/>
                <c:pt idx="0">
                  <c:v>Субвенции бюджетам муниципальных образований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Доходы!$C$18:$G$18</c:f>
              <c:strCache>
                <c:ptCount val="5"/>
                <c:pt idx="0">
                  <c:v>2018 (факт)</c:v>
                </c:pt>
                <c:pt idx="1">
                  <c:v>2019 (ожидание)</c:v>
                </c:pt>
                <c:pt idx="2">
                  <c:v>2020 (план)</c:v>
                </c:pt>
                <c:pt idx="3">
                  <c:v>2021 (план)</c:v>
                </c:pt>
                <c:pt idx="4">
                  <c:v>2022 (план)</c:v>
                </c:pt>
              </c:strCache>
            </c:strRef>
          </c:cat>
          <c:val>
            <c:numRef>
              <c:f>Доходы!$C$21:$G$21</c:f>
              <c:numCache>
                <c:formatCode>General</c:formatCode>
                <c:ptCount val="5"/>
                <c:pt idx="0" formatCode="0">
                  <c:v>286537</c:v>
                </c:pt>
                <c:pt idx="1">
                  <c:v>301361</c:v>
                </c:pt>
                <c:pt idx="2">
                  <c:v>304172</c:v>
                </c:pt>
                <c:pt idx="3">
                  <c:v>303666</c:v>
                </c:pt>
                <c:pt idx="4">
                  <c:v>303902</c:v>
                </c:pt>
              </c:numCache>
            </c:numRef>
          </c:val>
        </c:ser>
        <c:ser>
          <c:idx val="3"/>
          <c:order val="3"/>
          <c:tx>
            <c:strRef>
              <c:f>Доходы!$A$22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0FFFF"/>
            </a:solidFill>
            <a:ln>
              <a:solidFill>
                <a:schemeClr val="tx1"/>
              </a:solidFill>
            </a:ln>
          </c:spPr>
          <c:invertIfNegative val="0"/>
          <c:dLbls>
            <c:delete val="1"/>
          </c:dLbls>
          <c:cat>
            <c:strRef>
              <c:f>Доходы!$C$18:$G$18</c:f>
              <c:strCache>
                <c:ptCount val="5"/>
                <c:pt idx="0">
                  <c:v>2018 (факт)</c:v>
                </c:pt>
                <c:pt idx="1">
                  <c:v>2019 (ожидание)</c:v>
                </c:pt>
                <c:pt idx="2">
                  <c:v>2020 (план)</c:v>
                </c:pt>
                <c:pt idx="3">
                  <c:v>2021 (план)</c:v>
                </c:pt>
                <c:pt idx="4">
                  <c:v>2022 (план)</c:v>
                </c:pt>
              </c:strCache>
            </c:strRef>
          </c:cat>
          <c:val>
            <c:numRef>
              <c:f>Доходы!$C$22:$G$22</c:f>
              <c:numCache>
                <c:formatCode>General</c:formatCode>
                <c:ptCount val="5"/>
                <c:pt idx="0" formatCode="0">
                  <c:v>963</c:v>
                </c:pt>
                <c:pt idx="1">
                  <c:v>3227</c:v>
                </c:pt>
                <c:pt idx="2">
                  <c:v>1045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1069440"/>
        <c:axId val="103253504"/>
      </c:barChart>
      <c:catAx>
        <c:axId val="910694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3253504"/>
        <c:crosses val="autoZero"/>
        <c:auto val="1"/>
        <c:lblAlgn val="ctr"/>
        <c:lblOffset val="100"/>
        <c:noMultiLvlLbl val="0"/>
      </c:catAx>
      <c:valAx>
        <c:axId val="10325350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9106944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215805665111914E-2"/>
          <c:y val="5.2281575342927884E-2"/>
          <c:w val="0.33837492647676665"/>
          <c:h val="0.92372202777497203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7639087060426"/>
          <c:y val="0.22364577972963767"/>
          <c:w val="0.6152235399770396"/>
          <c:h val="0.5961400518896719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ysClr val="window" lastClr="FFFFFF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spPr>
              <a:solidFill>
                <a:srgbClr val="00B0F0"/>
              </a:solidFill>
            </c:spPr>
          </c:dPt>
          <c:dPt>
            <c:idx val="6"/>
            <c:bubble3D val="0"/>
            <c:spPr>
              <a:solidFill>
                <a:srgbClr val="FF0000"/>
              </a:solidFill>
            </c:spPr>
          </c:dPt>
          <c:dPt>
            <c:idx val="7"/>
            <c:bubble3D val="0"/>
            <c:spPr>
              <a:solidFill>
                <a:srgbClr val="92D050"/>
              </a:solidFill>
            </c:spPr>
          </c:dPt>
          <c:dPt>
            <c:idx val="8"/>
            <c:bubble3D val="0"/>
            <c:spPr>
              <a:solidFill>
                <a:schemeClr val="tx1"/>
              </a:solidFill>
            </c:spPr>
          </c:dPt>
          <c:dPt>
            <c:idx val="9"/>
            <c:bubble3D val="0"/>
            <c:spPr>
              <a:solidFill>
                <a:srgbClr val="00FFFF"/>
              </a:solidFill>
            </c:spPr>
          </c:dPt>
          <c:dLbls>
            <c:dLbl>
              <c:idx val="0"/>
              <c:layout>
                <c:manualLayout>
                  <c:x val="8.9821038403140388E-2"/>
                  <c:y val="-0.14066326714608882"/>
                </c:manualLayout>
              </c:layout>
              <c:tx>
                <c:rich>
                  <a:bodyPr/>
                  <a:lstStyle/>
                  <a:p>
                    <a:pPr>
                      <a:defRPr sz="1300"/>
                    </a:pPr>
                    <a:r>
                      <a:rPr lang="ru-RU" sz="1300" dirty="0"/>
                      <a:t>Общегосударственные вопросы; </a:t>
                    </a:r>
                    <a:r>
                      <a:rPr lang="ru-RU" sz="1300" b="1" dirty="0"/>
                      <a:t>7,26%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048959837795799E-2"/>
                  <c:y val="-4.2637253582118777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Национальная безопасность; </a:t>
                    </a:r>
                    <a:r>
                      <a:rPr lang="ru-RU" sz="1400" b="1"/>
                      <a:t>0,03%</a:t>
                    </a:r>
                    <a:endParaRPr lang="ru-RU" b="1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013716068584972"/>
                  <c:y val="-2.7866955349618986E-3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Национальная экономика; </a:t>
                    </a:r>
                    <a:r>
                      <a:rPr lang="ru-RU" sz="1400" b="1"/>
                      <a:t>5,29%</a:t>
                    </a:r>
                    <a:endParaRPr lang="ru-RU" b="1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4861820908787912"/>
                  <c:y val="0.13980208967234661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Жилищно-коммунальное хозяйство; </a:t>
                    </a:r>
                    <a:r>
                      <a:rPr lang="ru-RU" sz="1400" b="1"/>
                      <a:t>1,04%</a:t>
                    </a:r>
                    <a:endParaRPr lang="ru-RU" b="1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5648857651182866E-2"/>
                  <c:y val="0.22294649381897988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Образование; </a:t>
                    </a:r>
                    <a:r>
                      <a:rPr lang="ru-RU" sz="1400" b="1"/>
                      <a:t>43,43%</a:t>
                    </a:r>
                    <a:endParaRPr lang="ru-RU" b="1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232775062030144E-2"/>
                  <c:y val="8.2491776708632947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Культура, кинематоргафия; </a:t>
                    </a:r>
                    <a:r>
                      <a:rPr lang="ru-RU" sz="1400" b="1"/>
                      <a:t>7,87%</a:t>
                    </a:r>
                    <a:endParaRPr lang="ru-RU" b="1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7800545309780394E-2"/>
                  <c:y val="3.1865077034883449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Социальная политика; </a:t>
                    </a:r>
                    <a:r>
                      <a:rPr lang="ru-RU" sz="1400" b="1"/>
                      <a:t>32,09%</a:t>
                    </a:r>
                    <a:endParaRPr lang="ru-RU" b="1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5986782718586823"/>
                  <c:y val="2.042129156984478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Физическая культура и спорт; </a:t>
                    </a:r>
                    <a:r>
                      <a:rPr lang="ru-RU" sz="1400" b="1"/>
                      <a:t>2,37%</a:t>
                    </a:r>
                    <a:endParaRPr lang="ru-RU" b="1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7545400048142798"/>
                  <c:y val="-0.12405392734501873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Средства массовой информации; </a:t>
                    </a:r>
                    <a:r>
                      <a:rPr lang="ru-RU" sz="1400" b="1"/>
                      <a:t>0,31%</a:t>
                    </a:r>
                    <a:endParaRPr lang="ru-RU" b="1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3903259995185168E-2"/>
                  <c:y val="-0.14685356586469664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Межбюджетные трансферты; </a:t>
                    </a:r>
                    <a:r>
                      <a:rPr lang="ru-RU" sz="1400" b="1"/>
                      <a:t>0,31%</a:t>
                    </a:r>
                    <a:endParaRPr lang="ru-RU" b="1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'расходы по отраслям'!$A$3:$A$12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кинематоргафия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'расходы по отраслям'!$G$3:$G$12</c:f>
              <c:numCache>
                <c:formatCode>0.00%</c:formatCode>
                <c:ptCount val="10"/>
                <c:pt idx="0">
                  <c:v>7.2575633932515302E-2</c:v>
                </c:pt>
                <c:pt idx="1">
                  <c:v>2.9946620149583371E-4</c:v>
                </c:pt>
                <c:pt idx="2">
                  <c:v>5.2911934476795118E-2</c:v>
                </c:pt>
                <c:pt idx="3">
                  <c:v>1.0380247209349335E-2</c:v>
                </c:pt>
                <c:pt idx="4">
                  <c:v>0.43428775707301737</c:v>
                </c:pt>
                <c:pt idx="5">
                  <c:v>7.8688487770549001E-2</c:v>
                </c:pt>
                <c:pt idx="6">
                  <c:v>0.32094167147060365</c:v>
                </c:pt>
                <c:pt idx="7">
                  <c:v>2.3713979830951332E-2</c:v>
                </c:pt>
                <c:pt idx="8">
                  <c:v>3.1238068143534152E-3</c:v>
                </c:pt>
                <c:pt idx="9">
                  <c:v>3.077015220369691E-3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268208960218772"/>
          <c:y val="0.20742750588183881"/>
          <c:w val="0.67008208673369374"/>
          <c:h val="0.64064915104853337"/>
        </c:manualLayout>
      </c:layout>
      <c:pie3DChart>
        <c:varyColors val="1"/>
        <c:ser>
          <c:idx val="1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ведомтсвен!$B$7:$B$13</c:f>
              <c:strCache>
                <c:ptCount val="7"/>
                <c:pt idx="0">
                  <c:v>Отдел  культуры, туризма и молодежной  политики администрации Первомайского муниципального района</c:v>
                </c:pt>
                <c:pt idx="1">
                  <c:v>Отдел  образования  Администрации Первомайского муниципального района</c:v>
                </c:pt>
                <c:pt idx="2">
                  <c:v>Отдел финансов Администрации Первомайского муниципального района</c:v>
                </c:pt>
                <c:pt idx="3">
                  <c:v>Отдел труда и социальной поддержки населения Администрации Первомайского муниципального района Ярославской области</c:v>
                </c:pt>
                <c:pt idx="4">
                  <c:v>Администрация Первомайского муниципального района Ярославской области</c:v>
                </c:pt>
                <c:pt idx="5">
                  <c:v>Собрание Представителей Первомайского муниципального района</c:v>
                </c:pt>
                <c:pt idx="6">
                  <c:v>Контрольно-счетная палата Первомайского муниципального района</c:v>
                </c:pt>
              </c:strCache>
            </c:strRef>
          </c:cat>
          <c:val>
            <c:numRef>
              <c:f>ведомтсвен!$C$6:$C$16</c:f>
            </c:numRef>
          </c:val>
        </c:ser>
        <c:ser>
          <c:idx val="0"/>
          <c:order val="1"/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0.21158536876879472"/>
                  <c:y val="8.9827572124217936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/>
                      <a:t>Отдел  культуры, туризма и молодежной  политики администрации Первомайского муниципального района; </a:t>
                    </a:r>
                    <a:r>
                      <a:rPr lang="ru-RU" b="1" dirty="0"/>
                      <a:t>9,1%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443442861991981E-2"/>
                  <c:y val="0.18423448357805855"/>
                </c:manualLayout>
              </c:layout>
              <c:tx>
                <c:rich>
                  <a:bodyPr/>
                  <a:lstStyle/>
                  <a:p>
                    <a:r>
                      <a:rPr lang="ru-RU" b="0" dirty="0"/>
                      <a:t>Отдел  образования  Администрации Первомайского муниципального района; </a:t>
                    </a:r>
                    <a:r>
                      <a:rPr lang="ru-RU" b="1" dirty="0"/>
                      <a:t>48,5%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1676491258264845E-3"/>
                  <c:y val="4.1549883491868007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/>
                      <a:t>Отдел финансов Администрации Первомайского муниципального района; </a:t>
                    </a:r>
                    <a:r>
                      <a:rPr lang="ru-RU" b="1" dirty="0"/>
                      <a:t>2,3%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983881454708872E-2"/>
                  <c:y val="-4.1727545426855431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/>
                      <a:t>Отдел труда и социальной поддержки населения Администрации Первомайского муниципального района Ярославской области; </a:t>
                    </a:r>
                    <a:r>
                      <a:rPr lang="ru-RU" b="1" dirty="0"/>
                      <a:t>25,8%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3057724854065372"/>
                  <c:y val="-4.517629929435017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Администрация Первомайского муниципального района Ярославской области; </a:t>
                    </a:r>
                    <a:r>
                      <a:rPr lang="ru-RU" b="1" dirty="0"/>
                      <a:t>14,2%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layout>
                <c:manualLayout>
                  <c:x val="2.08326759701485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Контрольно-счетная </a:t>
                    </a:r>
                    <a:r>
                      <a:rPr lang="ru-RU" dirty="0" smtClean="0"/>
                      <a:t>палата </a:t>
                    </a:r>
                    <a:r>
                      <a:rPr lang="ru-RU" sz="1400" b="0" i="0" u="none" strike="noStrike" baseline="0" dirty="0" smtClean="0">
                        <a:effectLst/>
                      </a:rPr>
                      <a:t>и Собрание Представителей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Первомайского муниципального </a:t>
                    </a:r>
                    <a:r>
                      <a:rPr lang="ru-RU" dirty="0" smtClean="0"/>
                      <a:t>района; </a:t>
                    </a:r>
                    <a:r>
                      <a:rPr lang="ru-RU" b="1" dirty="0"/>
                      <a:t>0,2%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ведомтсвен!$B$7:$B$13</c:f>
              <c:strCache>
                <c:ptCount val="7"/>
                <c:pt idx="0">
                  <c:v>Отдел  культуры, туризма и молодежной  политики администрации Первомайского муниципального района</c:v>
                </c:pt>
                <c:pt idx="1">
                  <c:v>Отдел  образования  Администрации Первомайского муниципального района</c:v>
                </c:pt>
                <c:pt idx="2">
                  <c:v>Отдел финансов Администрации Первомайского муниципального района</c:v>
                </c:pt>
                <c:pt idx="3">
                  <c:v>Отдел труда и социальной поддержки населения Администрации Первомайского муниципального района Ярославской области</c:v>
                </c:pt>
                <c:pt idx="4">
                  <c:v>Администрация Первомайского муниципального района Ярославской области</c:v>
                </c:pt>
                <c:pt idx="5">
                  <c:v>Собрание Представителей Первомайского муниципального района</c:v>
                </c:pt>
                <c:pt idx="6">
                  <c:v>Контрольно-счетная палата Первомайского муниципального района</c:v>
                </c:pt>
              </c:strCache>
            </c:strRef>
          </c:cat>
          <c:val>
            <c:numRef>
              <c:f>ведомтсвен!$I$7:$I$13</c:f>
              <c:numCache>
                <c:formatCode>0.0%</c:formatCode>
                <c:ptCount val="7"/>
                <c:pt idx="0">
                  <c:v>9.0710184096847363E-2</c:v>
                </c:pt>
                <c:pt idx="1">
                  <c:v>0.48471412207739706</c:v>
                </c:pt>
                <c:pt idx="2">
                  <c:v>2.2809966235185782E-2</c:v>
                </c:pt>
                <c:pt idx="3">
                  <c:v>0.25803505251888509</c:v>
                </c:pt>
                <c:pt idx="4">
                  <c:v>0.1415894917309895</c:v>
                </c:pt>
                <c:pt idx="5">
                  <c:v>4.6791593983724009E-5</c:v>
                </c:pt>
                <c:pt idx="6">
                  <c:v>2.0943917467114866E-3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8136904" cy="460851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350EC2"/>
                </a:solidFill>
              </a:rPr>
              <a:t>К проекту решения Собрания Представителей Первомайского муниципального района </a:t>
            </a:r>
          </a:p>
          <a:p>
            <a:r>
              <a:rPr lang="ru-RU" b="1" dirty="0">
                <a:solidFill>
                  <a:srgbClr val="350EC2"/>
                </a:solidFill>
              </a:rPr>
              <a:t>«О бюджете Первомайского муниципального </a:t>
            </a:r>
          </a:p>
          <a:p>
            <a:r>
              <a:rPr lang="ru-RU" b="1" dirty="0" smtClean="0">
                <a:solidFill>
                  <a:srgbClr val="350EC2"/>
                </a:solidFill>
              </a:rPr>
              <a:t>района на 2020 </a:t>
            </a:r>
            <a:r>
              <a:rPr lang="ru-RU" b="1" dirty="0">
                <a:solidFill>
                  <a:srgbClr val="350EC2"/>
                </a:solidFill>
              </a:rPr>
              <a:t>год и плановый период </a:t>
            </a:r>
            <a:r>
              <a:rPr lang="ru-RU" b="1" dirty="0" smtClean="0">
                <a:solidFill>
                  <a:srgbClr val="350EC2"/>
                </a:solidFill>
              </a:rPr>
              <a:t>2021 </a:t>
            </a:r>
            <a:r>
              <a:rPr lang="ru-RU" b="1" dirty="0">
                <a:solidFill>
                  <a:srgbClr val="350EC2"/>
                </a:solidFill>
              </a:rPr>
              <a:t>и </a:t>
            </a:r>
            <a:r>
              <a:rPr lang="ru-RU" b="1" dirty="0" smtClean="0">
                <a:solidFill>
                  <a:srgbClr val="350EC2"/>
                </a:solidFill>
              </a:rPr>
              <a:t>2022 </a:t>
            </a:r>
            <a:r>
              <a:rPr lang="ru-RU" b="1" dirty="0">
                <a:solidFill>
                  <a:srgbClr val="350EC2"/>
                </a:solidFill>
              </a:rPr>
              <a:t>годов»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Отдел финансов администрации Первомайского муниципального района Ярославской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области</a:t>
            </a:r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900" b="1" dirty="0" err="1">
                <a:solidFill>
                  <a:schemeClr val="tx2">
                    <a:lumMod val="75000"/>
                  </a:schemeClr>
                </a:solidFill>
              </a:rPr>
              <a:t>pervotfin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@</a:t>
            </a:r>
            <a:r>
              <a:rPr lang="en-US" sz="1900" b="1" dirty="0">
                <a:solidFill>
                  <a:schemeClr val="tx2">
                    <a:lumMod val="75000"/>
                  </a:schemeClr>
                </a:solidFill>
              </a:rPr>
              <a:t>yandex.ru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, тел. (</a:t>
            </a:r>
            <a:r>
              <a:rPr lang="en-US" sz="1900" b="1" dirty="0">
                <a:solidFill>
                  <a:schemeClr val="tx2">
                    <a:lumMod val="75000"/>
                  </a:schemeClr>
                </a:solidFill>
              </a:rPr>
              <a:t>48549)22803</a:t>
            </a:r>
            <a:endParaRPr lang="ru-RU" sz="19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152</a:t>
            </a:r>
            <a:r>
              <a:rPr lang="en-US" sz="1900" b="1" dirty="0">
                <a:solidFill>
                  <a:schemeClr val="tx2">
                    <a:lumMod val="75000"/>
                  </a:schemeClr>
                </a:solidFill>
              </a:rPr>
              <a:t>430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 Ярославская область, п. Пречистое, ул. Ярославская, д.90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712968" cy="1224136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panose="020B0604020202020204" pitchFamily="34" charset="0"/>
              </a:rPr>
              <a:t>БЮДЖЕТ ДЛЯ ГРАЖДАН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778098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ru-RU" sz="25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Прогноз социально-экономического развития Первомайского муниципального района на </a:t>
            </a:r>
            <a:r>
              <a:rPr lang="ru-RU" sz="25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2020-2022 </a:t>
            </a:r>
            <a:r>
              <a:rPr lang="ru-RU" sz="25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годы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0144" y="988720"/>
            <a:ext cx="4320480" cy="57606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Промышленное производство</a:t>
            </a:r>
          </a:p>
          <a:p>
            <a:pPr algn="just"/>
            <a:r>
              <a:rPr lang="ru-RU" sz="1150" b="1" dirty="0">
                <a:solidFill>
                  <a:schemeClr val="accent4">
                    <a:lumMod val="75000"/>
                  </a:schemeClr>
                </a:solidFill>
              </a:rPr>
              <a:t>       По итогам 2018 года индекс промышленного производства в Первомайском муниципальном районе составил 105,2 процента.</a:t>
            </a:r>
          </a:p>
          <a:p>
            <a:pPr algn="just"/>
            <a:r>
              <a:rPr lang="ru-RU" sz="1150" b="1" dirty="0" smtClean="0">
                <a:solidFill>
                  <a:schemeClr val="accent4">
                    <a:lumMod val="75000"/>
                  </a:schemeClr>
                </a:solidFill>
              </a:rPr>
              <a:t>       По </a:t>
            </a:r>
            <a:r>
              <a:rPr lang="ru-RU" sz="1150" b="1" dirty="0">
                <a:solidFill>
                  <a:schemeClr val="accent4">
                    <a:lumMod val="75000"/>
                  </a:schemeClr>
                </a:solidFill>
              </a:rPr>
              <a:t>итогам 8 месяцев 2019 года рост промышленного производства продолжился. Промышленные предприятия смогли не только сохранить объемы производства на уровне прошлого года, но и увеличить их на 6,0 процентов по показателю индекса промышленного производства.       </a:t>
            </a:r>
            <a:endParaRPr lang="ru-RU" sz="115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ru-RU" sz="1150" b="1" dirty="0" smtClean="0">
                <a:solidFill>
                  <a:schemeClr val="accent4">
                    <a:lumMod val="75000"/>
                  </a:schemeClr>
                </a:solidFill>
              </a:rPr>
              <a:t>       Основное </a:t>
            </a:r>
            <a:r>
              <a:rPr lang="ru-RU" sz="1150" b="1" dirty="0">
                <a:solidFill>
                  <a:schemeClr val="accent4">
                    <a:lumMod val="75000"/>
                  </a:schemeClr>
                </a:solidFill>
              </a:rPr>
              <a:t>позитивное влияние на развитие промышленности района продолжает оказывать перерабатывающее предприятие ООО «Пречистенский молочный продукт». Данное предприятие обеспечивает более 80 процентов от общего объема промышленного производства по району. </a:t>
            </a:r>
            <a:endParaRPr lang="ru-RU" sz="115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ru-RU" sz="1150" b="1" dirty="0" smtClean="0">
                <a:solidFill>
                  <a:schemeClr val="accent4">
                    <a:lumMod val="75000"/>
                  </a:schemeClr>
                </a:solidFill>
              </a:rPr>
              <a:t>       Кроме </a:t>
            </a:r>
            <a:r>
              <a:rPr lang="ru-RU" sz="1150" b="1" dirty="0">
                <a:solidFill>
                  <a:schemeClr val="accent4">
                    <a:lumMod val="75000"/>
                  </a:schemeClr>
                </a:solidFill>
              </a:rPr>
              <a:t>ООО «Пречистенский молочный продукт» промышленность района представлена акционерным обществом «Первомайское коммунальное хозяйство», а также малыми предприятиями по заготовке и переработке древесины. В п. Пречистое функционирует швейное производство ИП Кузьминовой О.Б.</a:t>
            </a:r>
          </a:p>
          <a:p>
            <a:pPr algn="just"/>
            <a:r>
              <a:rPr lang="ru-RU" sz="1150" b="1" dirty="0" smtClean="0">
                <a:solidFill>
                  <a:schemeClr val="accent4">
                    <a:lumMod val="75000"/>
                  </a:schemeClr>
                </a:solidFill>
              </a:rPr>
              <a:t>       В </a:t>
            </a:r>
            <a:r>
              <a:rPr lang="ru-RU" sz="1150" b="1" dirty="0">
                <a:solidFill>
                  <a:schemeClr val="accent4">
                    <a:lumMod val="75000"/>
                  </a:schemeClr>
                </a:solidFill>
              </a:rPr>
              <a:t>среднесрочный период, согласно благоприятному варианту развития внешних и внутренних условий, влияющих на экономику Первомайского муниципального района, предполагается ускорение темпов прироста промышленного производства до 5,0 процентов в 2020 году, до 6,0 процентов в 2021 году и до 5,4 процентов в 2022 году.</a:t>
            </a:r>
          </a:p>
          <a:p>
            <a:pPr algn="just"/>
            <a:r>
              <a:rPr lang="ru-RU" sz="1150" b="1" dirty="0" smtClean="0">
                <a:solidFill>
                  <a:schemeClr val="accent4">
                    <a:lumMod val="75000"/>
                  </a:schemeClr>
                </a:solidFill>
              </a:rPr>
              <a:t>       В </a:t>
            </a:r>
            <a:r>
              <a:rPr lang="ru-RU" sz="1150" b="1" dirty="0">
                <a:solidFill>
                  <a:schemeClr val="accent4">
                    <a:lumMod val="75000"/>
                  </a:schemeClr>
                </a:solidFill>
              </a:rPr>
              <a:t>консервативном варианте прогноза данные темпы будут несколько ниже: 2,5 процента – в 2020 году, 3 процента – в 2021 году и 4,2 процента – в 2022 году. 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0" y="988720"/>
            <a:ext cx="4464496" cy="57526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Сельское хозяйство</a:t>
            </a:r>
          </a:p>
          <a:p>
            <a:pPr algn="just"/>
            <a:r>
              <a:rPr lang="ru-RU" sz="1100" b="1" dirty="0">
                <a:solidFill>
                  <a:schemeClr val="accent4">
                    <a:lumMod val="75000"/>
                  </a:schemeClr>
                </a:solidFill>
              </a:rPr>
              <a:t>       Сельское хозяйство - это отрасль экономики, подверженная большему количеству рисков природного и экономического 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характера, поэтому </a:t>
            </a:r>
            <a:r>
              <a:rPr lang="ru-RU" sz="1100" b="1" dirty="0">
                <a:solidFill>
                  <a:schemeClr val="accent4">
                    <a:lumMod val="75000"/>
                  </a:schemeClr>
                </a:solidFill>
              </a:rPr>
              <a:t>объем инвестиций в основной капитал сельского хозяйства является очень низким.</a:t>
            </a:r>
          </a:p>
          <a:p>
            <a:pPr algn="just"/>
            <a:r>
              <a:rPr lang="ru-RU" sz="1100" b="1" dirty="0">
                <a:solidFill>
                  <a:schemeClr val="accent4">
                    <a:lumMod val="75000"/>
                  </a:schemeClr>
                </a:solidFill>
              </a:rPr>
              <a:t>       На территории Первомайского муниципального района осуществляют свою деятельность 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14 сельскохозяйственных (с/х) предприятий, </a:t>
            </a:r>
            <a:r>
              <a:rPr lang="ru-RU" sz="1100" b="1" dirty="0">
                <a:solidFill>
                  <a:schemeClr val="accent4">
                    <a:lumMod val="75000"/>
                  </a:schemeClr>
                </a:solidFill>
              </a:rPr>
              <a:t>1 сбытовой 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с/х </a:t>
            </a:r>
            <a:r>
              <a:rPr lang="ru-RU" sz="1100" b="1" dirty="0">
                <a:solidFill>
                  <a:schemeClr val="accent4">
                    <a:lumMod val="75000"/>
                  </a:schemeClr>
                </a:solidFill>
              </a:rPr>
              <a:t>потребительский кооператив и 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3 </a:t>
            </a:r>
            <a:r>
              <a:rPr lang="ru-RU" sz="1100" b="1" dirty="0">
                <a:solidFill>
                  <a:schemeClr val="accent4">
                    <a:lumMod val="75000"/>
                  </a:schemeClr>
                </a:solidFill>
              </a:rPr>
              <a:t>крестьянско-фермерских хозяйства. </a:t>
            </a:r>
          </a:p>
          <a:p>
            <a:pPr algn="just"/>
            <a:r>
              <a:rPr lang="ru-RU" sz="1100" b="1" dirty="0">
                <a:solidFill>
                  <a:schemeClr val="accent4">
                    <a:lumMod val="75000"/>
                  </a:schemeClr>
                </a:solidFill>
              </a:rPr>
              <a:t>      Поголовье крупного рогатого скота в хозяйствах района в 2018 году снизилось по сравнению с 2017 годом на 299 голов или на 21,2 процента. Надой на 1 фуражную корову составил 2320 кг ( -292 кг к уровню 2017 года).</a:t>
            </a:r>
          </a:p>
          <a:p>
            <a:pPr algn="just"/>
            <a:r>
              <a:rPr lang="ru-RU" sz="1100" b="1" dirty="0">
                <a:solidFill>
                  <a:schemeClr val="accent4">
                    <a:lumMod val="75000"/>
                  </a:schemeClr>
                </a:solidFill>
              </a:rPr>
              <a:t>            Произведено мяса на убой в живом весе 219,5 тонн, что на 83,2 процента больше, чем в 2017 году. </a:t>
            </a:r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ru-RU" sz="1100" b="1" dirty="0">
                <a:solidFill>
                  <a:schemeClr val="accent4">
                    <a:lumMod val="75000"/>
                  </a:schemeClr>
                </a:solidFill>
              </a:rPr>
              <a:t>     В текущем году негативные тенденции в развитии сельского хозяйства района продолжались. Наблюдается спад производства с/х продукции (95,6 процента к уровню 2018 г.). Вместе с тем, сельхозпредприятия района сохранили на уровне 2018 года поголовье КРС (1120 и 1113 голов соответственно), а также производство молока на 1 корову (2350 и 2320 кг). В прогнозном периоде 2020-2022 годов по консервативному варианту развития также предполагается постепенный спад основных показателей развития сельского хозяйства.</a:t>
            </a:r>
          </a:p>
          <a:p>
            <a:pPr algn="just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     Согласно </a:t>
            </a:r>
            <a:r>
              <a:rPr lang="ru-RU" sz="1100" b="1" dirty="0">
                <a:solidFill>
                  <a:schemeClr val="accent4">
                    <a:lumMod val="75000"/>
                  </a:schemeClr>
                </a:solidFill>
              </a:rPr>
              <a:t>благоприятному варианту прогноза развитие сельского хозяйства района будет характеризоваться постепенным ростом производства в животноводстве, достигнутым благодаря мерам государственной поддержки </a:t>
            </a:r>
            <a:r>
              <a:rPr lang="ru-RU" sz="1100" b="1" dirty="0" err="1">
                <a:solidFill>
                  <a:schemeClr val="accent4">
                    <a:lumMod val="75000"/>
                  </a:schemeClr>
                </a:solidFill>
              </a:rPr>
              <a:t>сельхозтоваропроизводителей</a:t>
            </a:r>
            <a:r>
              <a:rPr lang="ru-RU" sz="1100" b="1" dirty="0">
                <a:solidFill>
                  <a:schemeClr val="accent4">
                    <a:lumMod val="75000"/>
                  </a:schemeClr>
                </a:solidFill>
              </a:rPr>
              <a:t> и привлечением инвесторов в отрасль.</a:t>
            </a:r>
          </a:p>
          <a:p>
            <a:pPr algn="just"/>
            <a:endParaRPr lang="ru-RU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734" y="116632"/>
            <a:ext cx="8640960" cy="792088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ru-RU" sz="25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Прогноз социально-экономического развития Первомайского муниципального района на </a:t>
            </a:r>
            <a:r>
              <a:rPr lang="ru-RU" sz="25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2020-2022 </a:t>
            </a:r>
            <a:r>
              <a:rPr lang="ru-RU" sz="25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годы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065344"/>
            <a:ext cx="4248472" cy="56760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Строительство</a:t>
            </a:r>
          </a:p>
          <a:p>
            <a:pPr algn="just"/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      По итогам 2018 года на территории Первомайского муниципального района введено в эксплуатацию 4,7 тыс. кв. м жилья, что на 80,8 процента больше, чем в 2017 году.</a:t>
            </a:r>
          </a:p>
          <a:p>
            <a:pPr algn="just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      Плановый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показатель ввода жилья в 2018 году, установленный для Первомайского муниципального района, выполнен на 153,3 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процента.</a:t>
            </a:r>
          </a:p>
          <a:p>
            <a:pPr algn="just"/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Практически весь объем жилищного строительства в 2018 году выполнен индивидуальными застройщиками.</a:t>
            </a:r>
          </a:p>
          <a:p>
            <a:pPr algn="just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      Стратегическими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направлениями в жилищном строительстве на ближайшие годы являются:</a:t>
            </a:r>
          </a:p>
          <a:p>
            <a:pPr algn="just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- реализация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мероприятий по переселению граждан из аварийного жилищного фонда Первомайского муниципального района;</a:t>
            </a:r>
          </a:p>
          <a:p>
            <a:pPr algn="just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- представление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субсидий на приобретение (строительство) жилья, а также бесплатное предоставление земельных участков для строительства жилья льготным категориям граждан;</a:t>
            </a:r>
          </a:p>
          <a:p>
            <a:pPr algn="just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- увеличение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ввода индивидуального жилья;</a:t>
            </a:r>
          </a:p>
          <a:p>
            <a:pPr algn="just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- градостроительное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регулирование развития территории.</a:t>
            </a:r>
          </a:p>
          <a:p>
            <a:pPr algn="just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       По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данным территориального органа Федеральной службы государственной статистики по Ярославской области в январе – августе текущего года на территории района введено жилья в объеме  3502  кв. метров. По отношению к аналогичному периоду 2018 года увеличение составило 12,7 процента.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52214" y="1065344"/>
            <a:ext cx="4538603" cy="56760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Труд и занятость</a:t>
            </a:r>
          </a:p>
          <a:p>
            <a:pPr algn="just"/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       Отрицательная динамика демографических процессов, наблюдавшаяся в районе в конце прошлого века, в настоящее время привела к тому, что в конце текущего десятилетия в Первомайском муниципальном районе наблюдался процесс снижения численности лиц трудоспособного возраста, данная тенденция будет актуальной и в текущем году.</a:t>
            </a:r>
          </a:p>
          <a:p>
            <a:pPr algn="just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       В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результате развития этой объективной тенденции, но главным образом в силу разворачивающейся оптимизации производственных процессов в экономике и внедрения «безлюдных технологий» в сфере производства и обслуживания продолжится снижение занятости в экономике. В особенности это затронет численность лиц, работающих в организациях.</a:t>
            </a:r>
          </a:p>
          <a:p>
            <a:pPr algn="just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       В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2016 году общая численность лиц, занятых в экономике района, составила 3,7 тысячи человек, в 2017 году она понизилась до 3,6 тысяч человек, в 2018 году – до 3,5 тысяч человек. </a:t>
            </a:r>
          </a:p>
          <a:p>
            <a:pPr algn="just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       Среднемесячная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номинальная начисленная заработная плата работников по полному кругу организаций  муниципального района в 2018 году составила 25538,7 рублей, увеличившись по отношению к 2017 году на 13,3 процента (в 2017 году по сравнению с 2016 годом прирост составил 7,4 процента). Таким образом, темп роста заработной платы в номинальном выражении увеличился. </a:t>
            </a:r>
          </a:p>
          <a:p>
            <a:pPr algn="just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       В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первом полугодии 2019 года средняя заработная плата выросла на 5,4 процента, составив 26917,8 рублей.</a:t>
            </a:r>
          </a:p>
        </p:txBody>
      </p:sp>
    </p:spTree>
    <p:extLst>
      <p:ext uri="{BB962C8B-B14F-4D97-AF65-F5344CB8AC3E}">
        <p14:creationId xmlns:p14="http://schemas.microsoft.com/office/powerpoint/2010/main" val="42021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864096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ru-RU" sz="25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Основные направления бюджетной и налоговой политики Первомайского муниципального района на </a:t>
            </a:r>
            <a:r>
              <a:rPr lang="ru-RU" sz="25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2020-2022 </a:t>
            </a:r>
            <a:r>
              <a:rPr lang="ru-RU" sz="25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годы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00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500" dirty="0"/>
              <a:t>обеспечение привлечения средств вышестоящих бюджетов на решение вопросов местного значения;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/>
              <a:t>формирование благоприятного инвестиционного климата;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/>
              <a:t>взаимодействие с налогоплательщиками  для увеличения налоговой базы;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/>
              <a:t>участие в обеспечении эффективного администрирования налогов;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/>
              <a:t>увеличение поступления имущественных налогов за счет вовлечения в налогообложение объектов недвижимости;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/>
              <a:t>увеличение поступления неналоговых </a:t>
            </a:r>
            <a:r>
              <a:rPr lang="ru-RU" sz="1500" dirty="0" smtClean="0"/>
              <a:t>доходов</a:t>
            </a:r>
            <a:r>
              <a:rPr lang="ru-RU" sz="1500" dirty="0"/>
              <a:t>;</a:t>
            </a:r>
            <a:endParaRPr lang="ru-RU" sz="15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 smtClean="0"/>
              <a:t>приведение </a:t>
            </a:r>
            <a:r>
              <a:rPr lang="ru-RU" sz="1500" dirty="0"/>
              <a:t>уровня бюджетных расходов в соответствие с новыми реалиями, </a:t>
            </a:r>
            <a:r>
              <a:rPr lang="ru-RU" sz="1500" dirty="0" smtClean="0"/>
              <a:t>оптимизация </a:t>
            </a:r>
            <a:r>
              <a:rPr lang="ru-RU" sz="1500" dirty="0"/>
              <a:t>структуры бюджетных </a:t>
            </a:r>
            <a:r>
              <a:rPr lang="ru-RU" sz="1500" dirty="0" smtClean="0"/>
              <a:t>расходов;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/>
              <a:t>повышение качества бюджетного </a:t>
            </a:r>
            <a:r>
              <a:rPr lang="ru-RU" sz="1500" dirty="0" smtClean="0"/>
              <a:t>планирования;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/>
              <a:t>принятие новых расходных обязательств только при условии оценки их эффективности, соответствия их приоритетным направлениям социально-экономического развития </a:t>
            </a:r>
            <a:r>
              <a:rPr lang="ru-RU" sz="1500" dirty="0" smtClean="0"/>
              <a:t>района;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/>
              <a:t>создание условий для повышения качества предоставления муниципальных услуг;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 smtClean="0"/>
              <a:t>выполнение </a:t>
            </a:r>
            <a:r>
              <a:rPr lang="ru-RU" sz="1500" dirty="0"/>
              <a:t>всех социальных обязательств </a:t>
            </a:r>
            <a:r>
              <a:rPr lang="ru-RU" sz="1500" dirty="0" smtClean="0"/>
              <a:t>района;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/>
              <a:t>совершенствование межбюджетных отношений с муниципальными образованиями района с учетом изменившегося федерального законодательства</a:t>
            </a:r>
            <a:r>
              <a:rPr lang="ru-RU" sz="15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/>
              <a:t>повышение эффективности процедур проведения муниципальных закупок;</a:t>
            </a:r>
            <a:endParaRPr lang="ru-RU" sz="15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/>
              <a:t>обеспечение прозрачности расходования бюджетных средств и открытости бюджета для </a:t>
            </a:r>
            <a:r>
              <a:rPr lang="ru-RU" sz="1500" dirty="0" smtClean="0"/>
              <a:t>граждан;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 smtClean="0"/>
              <a:t>повышение </a:t>
            </a:r>
            <a:r>
              <a:rPr lang="ru-RU" sz="1500" dirty="0"/>
              <a:t>эффективности и результативности имеющихся инструментов программно-целевого управления и </a:t>
            </a:r>
            <a:r>
              <a:rPr lang="ru-RU" sz="1500" dirty="0" smtClean="0"/>
              <a:t>бюджетирования.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404315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778098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ru-RU" sz="25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Основные параметры бюджета Первомайского района за </a:t>
            </a:r>
            <a:r>
              <a:rPr lang="ru-RU" sz="25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2018-2022 </a:t>
            </a:r>
            <a:r>
              <a:rPr lang="ru-RU" sz="25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годы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" name="Picture 8" descr="C:\Users\econ11\Desktop\Для презентации\7263635-3d-small-people-saving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10349"/>
          <a:stretch/>
        </p:blipFill>
        <p:spPr bwMode="auto">
          <a:xfrm>
            <a:off x="323528" y="116632"/>
            <a:ext cx="1169375" cy="149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192129"/>
              </p:ext>
            </p:extLst>
          </p:nvPr>
        </p:nvGraphicFramePr>
        <p:xfrm>
          <a:off x="1835698" y="1268761"/>
          <a:ext cx="6984775" cy="1394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9760"/>
                <a:gridCol w="837575"/>
                <a:gridCol w="1286275"/>
                <a:gridCol w="1017055"/>
                <a:gridCol w="1017055"/>
                <a:gridCol w="1017055"/>
              </a:tblGrid>
              <a:tr h="262984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(факт)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(ожидание)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(план)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(план)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(план)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2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Доходы, </a:t>
                      </a:r>
                      <a:r>
                        <a:rPr lang="ru-RU" sz="1400" u="none" strike="noStrike" dirty="0" err="1">
                          <a:effectLst/>
                        </a:rPr>
                        <a:t>тыс.руб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540959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527826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531192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475555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433981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2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Расходы, </a:t>
                      </a:r>
                      <a:r>
                        <a:rPr lang="ru-RU" sz="1400" u="none" strike="noStrike" dirty="0" err="1">
                          <a:effectLst/>
                        </a:rPr>
                        <a:t>тыс.руб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582786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562190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534284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529169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454839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2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Дефицит/профицит (-/+)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-41827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-34364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-3092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-53614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-20858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714777"/>
              </p:ext>
            </p:extLst>
          </p:nvPr>
        </p:nvGraphicFramePr>
        <p:xfrm>
          <a:off x="333816" y="2348880"/>
          <a:ext cx="8568952" cy="416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01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ru-RU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Доходы бюджета Первомайского муниципального района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1963" y="2060848"/>
            <a:ext cx="2520280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Налоговые доходы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71301" y="2036944"/>
            <a:ext cx="2520280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Неналоговые доходы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73824" y="1931081"/>
            <a:ext cx="2520280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Безвозмездные поступления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6424" y="3045327"/>
            <a:ext cx="2525819" cy="864096"/>
          </a:xfrm>
          <a:prstGeom prst="rect">
            <a:avLst/>
          </a:prstGeom>
          <a:solidFill>
            <a:srgbClr val="A5E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6424" y="3983792"/>
            <a:ext cx="2525819" cy="766625"/>
          </a:xfrm>
          <a:prstGeom prst="rect">
            <a:avLst/>
          </a:prstGeom>
          <a:solidFill>
            <a:srgbClr val="A5E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Налоги, сборы и платежи за пользование природными ресурсами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193" y="4837171"/>
            <a:ext cx="2525819" cy="864096"/>
          </a:xfrm>
          <a:prstGeom prst="rect">
            <a:avLst/>
          </a:prstGeom>
          <a:solidFill>
            <a:srgbClr val="A5E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Акцизы по подакцизным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товарам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18" y="5846127"/>
            <a:ext cx="2525819" cy="766625"/>
          </a:xfrm>
          <a:prstGeom prst="rect">
            <a:avLst/>
          </a:prstGeom>
          <a:solidFill>
            <a:srgbClr val="A5E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Госпошлина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74902" y="3060938"/>
            <a:ext cx="2880320" cy="922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86135" y="4150719"/>
            <a:ext cx="2851300" cy="5996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08314" y="2899343"/>
            <a:ext cx="2851300" cy="8387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(предоставляются  без определения конкретной цели их использования)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108314" y="3832488"/>
            <a:ext cx="2851300" cy="1008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(предоставляются из вышестоящего бюджета для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расходов бюджета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08314" y="4952032"/>
            <a:ext cx="2851300" cy="1008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 (предоставляются на  выполнение расходов по переданным полномочиям)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108314" y="6009914"/>
            <a:ext cx="2851300" cy="7588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межбюджетные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трансферты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74902" y="4942864"/>
            <a:ext cx="2851300" cy="5996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803888"/>
            <a:ext cx="856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ДОХОДЫ</a:t>
            </a:r>
            <a:r>
              <a:rPr lang="ru-RU" sz="2400" dirty="0" smtClean="0"/>
              <a:t> – это безвозмездные и безвозвратные поступления денежных средств в бюджет.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066910" y="5701267"/>
            <a:ext cx="2851300" cy="758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углом вверх 12"/>
          <p:cNvSpPr/>
          <p:nvPr/>
        </p:nvSpPr>
        <p:spPr>
          <a:xfrm flipV="1">
            <a:off x="7034726" y="1340768"/>
            <a:ext cx="998476" cy="471095"/>
          </a:xfrm>
          <a:prstGeom prst="bent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углом вверх 13"/>
          <p:cNvSpPr/>
          <p:nvPr/>
        </p:nvSpPr>
        <p:spPr>
          <a:xfrm rot="10800000">
            <a:off x="1100051" y="1340768"/>
            <a:ext cx="1095681" cy="573220"/>
          </a:xfrm>
          <a:prstGeom prst="bent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255063" y="1595840"/>
            <a:ext cx="352755" cy="33524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6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46509"/>
            <a:ext cx="864096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Доходы бюджета Первомайского муниципального района за </a:t>
            </a:r>
            <a:r>
              <a:rPr lang="ru-RU" sz="16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2018-2022 </a:t>
            </a:r>
            <a:r>
              <a:rPr lang="ru-RU" sz="16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годы, </a:t>
            </a:r>
            <a:r>
              <a:rPr lang="ru-RU" sz="1600" b="1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тыс.руб</a:t>
            </a:r>
            <a:r>
              <a:rPr lang="ru-RU" sz="16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8307"/>
              </p:ext>
            </p:extLst>
          </p:nvPr>
        </p:nvGraphicFramePr>
        <p:xfrm>
          <a:off x="143507" y="692696"/>
          <a:ext cx="8856986" cy="5951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6485"/>
                <a:gridCol w="883898"/>
                <a:gridCol w="885699"/>
                <a:gridCol w="959507"/>
                <a:gridCol w="959507"/>
                <a:gridCol w="811890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Налоговые доходы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(факт)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(ожидание)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(план)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(план)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(план)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74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 Налоги на прибыль, доходы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18105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18644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19421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20740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22420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1.2. Акцизы по подакцизным товарам (продукции), производимым на территории РФ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9154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9278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9719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4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1.3. Налоги на совокупный доход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3353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3886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3922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75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1.4. Налоги, сборы и регулярные платежи за пользование природными ресурсами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4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1.5. Госпошлины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1.6. Задолженность и перерасчеты по отмененным налогам, сборам и иным обязательным платежам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4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31896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3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Неналоговые доходы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(факт)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(ожидание)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(план)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(план)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(план)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6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2.1. 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2.2. Платежи при пользовании природными ресурсами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2.3. Доходы от оказания платных услуг (работ) и компенсации затрат </a:t>
                      </a: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государства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14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2.4. Доходы от продажи материальных и нематериальных активов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4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2.5. Штрафы, санкции, возмещение ущерба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4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Финансовая помощь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(факт)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(ожидание)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(план)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(план)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(план)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37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Дотации бюджетам муниципальных образований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183579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168066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163357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105448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45506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Субсидии бюджетам муниципальных образований (межбюджетные субсидии)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32093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17580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25664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30693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48114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Субвенции бюджетам муниципальных образований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286537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301361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304172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303666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303902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Иные межбюджетные трансферты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37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Возвраты межбюджетных трансфертов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503153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490234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494238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439807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397522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 ДОХОДОВ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540959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527826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531192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475555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433981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1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120680" cy="504056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r>
              <a:rPr lang="ru-RU" sz="25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Структура налоговых доходов в </a:t>
            </a:r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2020 году, %</a:t>
            </a:r>
            <a:endParaRPr lang="ru-RU" sz="25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924944"/>
            <a:ext cx="6552728" cy="5893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Динамика налоговых доходов бюджета в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2018-2022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годах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91658"/>
              </p:ext>
            </p:extLst>
          </p:nvPr>
        </p:nvGraphicFramePr>
        <p:xfrm>
          <a:off x="2423160" y="172874"/>
          <a:ext cx="6720840" cy="3341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251749"/>
              </p:ext>
            </p:extLst>
          </p:nvPr>
        </p:nvGraphicFramePr>
        <p:xfrm>
          <a:off x="179512" y="3573016"/>
          <a:ext cx="8631716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17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048672" cy="576064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r>
              <a:rPr lang="ru-RU" sz="25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Структура неналоговых доходов в </a:t>
            </a:r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2020 </a:t>
            </a:r>
            <a:r>
              <a:rPr lang="ru-RU" sz="25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году, 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708920"/>
            <a:ext cx="4752528" cy="5893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Динамика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неналоговых доходов бюджета в 2018-2022 годах,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тыс.руб</a:t>
            </a:r>
            <a:endParaRPr lang="ru-RU" sz="2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335894"/>
              </p:ext>
            </p:extLst>
          </p:nvPr>
        </p:nvGraphicFramePr>
        <p:xfrm>
          <a:off x="2564480" y="476672"/>
          <a:ext cx="6553200" cy="3208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316626"/>
              </p:ext>
            </p:extLst>
          </p:nvPr>
        </p:nvGraphicFramePr>
        <p:xfrm>
          <a:off x="107504" y="3356992"/>
          <a:ext cx="885698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888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788024" cy="720080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ru-RU" sz="21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Структура </a:t>
            </a:r>
            <a:r>
              <a:rPr lang="ru-RU" sz="2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безвозмездных поступлений в бюджет района в 2020 </a:t>
            </a:r>
            <a:r>
              <a:rPr lang="ru-RU" sz="21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году, %</a:t>
            </a:r>
            <a:endParaRPr lang="ru-RU" sz="2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564904"/>
            <a:ext cx="4645024" cy="5893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Динамика 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безвозмездных поступлений в бюджет района в 2018-2022 годах, тыс. </a:t>
            </a:r>
            <a:r>
              <a:rPr lang="ru-RU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руб</a:t>
            </a:r>
            <a:endParaRPr lang="ru-RU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Межбюджетные трансферты поселений на выполнение переданных полномочий составят 1045,1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248616"/>
              </p:ext>
            </p:extLst>
          </p:nvPr>
        </p:nvGraphicFramePr>
        <p:xfrm>
          <a:off x="4211960" y="116632"/>
          <a:ext cx="482453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249727"/>
              </p:ext>
            </p:extLst>
          </p:nvPr>
        </p:nvGraphicFramePr>
        <p:xfrm>
          <a:off x="179512" y="3284984"/>
          <a:ext cx="885698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18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1143000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Расходы 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бюджета Первомайского муниципального района на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2020-2022 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годы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3" name="Picture 2" descr="http://cf.ppt-online.org/files/slide/i/IPGWNredcUzFnYtp7jfEu1kmDyKq5Tix9wvVBo/slide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856984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16632"/>
            <a:ext cx="8352928" cy="792088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ru-RU" sz="36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«Бюджет для граждан». Что это?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19" y="1268760"/>
            <a:ext cx="2864271" cy="202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1124744"/>
            <a:ext cx="5976664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>
                <a:latin typeface="Trebuchet MS" pitchFamily="34" charset="0"/>
              </a:rPr>
              <a:t>Уважаемые  жители Первомайского района!</a:t>
            </a:r>
            <a:r>
              <a:rPr lang="ru-RU" sz="1600" b="1" dirty="0">
                <a:latin typeface="Trebuchet MS" pitchFamily="34" charset="0"/>
              </a:rPr>
              <a:t> </a:t>
            </a:r>
            <a:r>
              <a:rPr lang="ru-RU" sz="1600" dirty="0">
                <a:latin typeface="Trebuchet MS" pitchFamily="34" charset="0"/>
              </a:rPr>
              <a:t>         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</a:t>
            </a:r>
            <a:r>
              <a:rPr lang="ru-RU" sz="1600" dirty="0" smtClean="0">
                <a:latin typeface="Trebuchet MS" pitchFamily="34" charset="0"/>
              </a:rPr>
              <a:t>Перед Вами информационный материал «Бюджет </a:t>
            </a:r>
            <a:r>
              <a:rPr lang="ru-RU" sz="1600" dirty="0">
                <a:latin typeface="Trebuchet MS" pitchFamily="34" charset="0"/>
              </a:rPr>
              <a:t>для граждан</a:t>
            </a:r>
            <a:r>
              <a:rPr lang="ru-RU" sz="1600" dirty="0" smtClean="0">
                <a:latin typeface="Trebuchet MS" pitchFamily="34" charset="0"/>
              </a:rPr>
              <a:t>» на 2020 год и плановый период 2021 и 2022 годов, который</a:t>
            </a:r>
            <a:r>
              <a:rPr lang="en-US" sz="1600" dirty="0" smtClean="0">
                <a:latin typeface="Trebuchet MS" pitchFamily="34" charset="0"/>
              </a:rPr>
              <a:t> </a:t>
            </a:r>
            <a:r>
              <a:rPr lang="ru-RU" sz="1600" dirty="0">
                <a:latin typeface="Trebuchet MS" pitchFamily="34" charset="0"/>
              </a:rPr>
              <a:t>познакомит вас с основными целями, задачами и приоритетными направлениями бюджетной политики района, основными условиями формирования бюджета района, источниками доходов и обоснованиями расходов бюджета.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>
                <a:latin typeface="Trebuchet MS" pitchFamily="34" charset="0"/>
              </a:rPr>
              <a:t>          Эта информация позволит каждому жителю самостоятельно разобраться, каким образом расходуются бюджетные средства, какие задачи решаются при помощи этих средств, и как бюджетная политика влияет на развитие района, на улучшение качества жизни населения. 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>
                <a:latin typeface="Trebuchet MS" pitchFamily="34" charset="0"/>
              </a:rPr>
              <a:t>         Уже сегодня информация о всех стадиях бюджетного процесса, о плановых показателях бюджета муниципального района  и его исполнении доступна для всех заинтересованных пользователей и размещается на официальном сайте </a:t>
            </a:r>
            <a:r>
              <a:rPr lang="ru-RU" sz="1600" dirty="0" smtClean="0">
                <a:latin typeface="Trebuchet MS" pitchFamily="34" charset="0"/>
              </a:rPr>
              <a:t>администрации Первомайского муниципального </a:t>
            </a:r>
            <a:r>
              <a:rPr lang="ru-RU" sz="1600" dirty="0">
                <a:latin typeface="Trebuchet MS" pitchFamily="34" charset="0"/>
              </a:rPr>
              <a:t>района Ярославской </a:t>
            </a:r>
            <a:r>
              <a:rPr lang="ru-RU" sz="1600" dirty="0" smtClean="0">
                <a:latin typeface="Trebuchet MS" pitchFamily="34" charset="0"/>
              </a:rPr>
              <a:t>области по адресу </a:t>
            </a:r>
            <a:r>
              <a:rPr lang="en-US" sz="1600" dirty="0">
                <a:solidFill>
                  <a:srgbClr val="FF0000"/>
                </a:solidFill>
                <a:latin typeface="Trebuchet MS" pitchFamily="34" charset="0"/>
              </a:rPr>
              <a:t>http://</a:t>
            </a:r>
            <a:r>
              <a:rPr lang="en-US" sz="1600" dirty="0" smtClean="0">
                <a:solidFill>
                  <a:srgbClr val="FF0000"/>
                </a:solidFill>
                <a:latin typeface="Trebuchet MS" pitchFamily="34" charset="0"/>
              </a:rPr>
              <a:t>pervomayadm.ru</a:t>
            </a:r>
            <a:endParaRPr lang="ru-RU" sz="16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10" name="Picture 2" descr="C:\Users\User\Documents\Фото ремонт учреждений и обелисков\Административные здания\160320151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19" y="3645024"/>
            <a:ext cx="2688840" cy="23042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8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80120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Распределение расходов бюджета района по разделам бюджетной классификации на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2018-2022 годы, </a:t>
            </a:r>
            <a:r>
              <a:rPr lang="ru-RU" sz="24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тыс.руб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.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</a:b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(ОТРАСЛЕВАЯ СТРУКТУРА)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402287"/>
              </p:ext>
            </p:extLst>
          </p:nvPr>
        </p:nvGraphicFramePr>
        <p:xfrm>
          <a:off x="251520" y="1556792"/>
          <a:ext cx="8712967" cy="3741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9004"/>
                <a:gridCol w="904808"/>
                <a:gridCol w="1440991"/>
                <a:gridCol w="1139388"/>
                <a:gridCol w="1139388"/>
                <a:gridCol w="1139388"/>
              </a:tblGrid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</a:rPr>
                        <a:t>Наименование </a:t>
                      </a:r>
                      <a:r>
                        <a:rPr lang="ru-RU" sz="1500" u="none" strike="noStrike" dirty="0">
                          <a:effectLst/>
                        </a:rPr>
                        <a:t>показателя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(факт)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(ожидание)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(план)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(план)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(план)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36 699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39 069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38 776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36 459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33 099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Национальная безопасность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Национальная экономика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36 702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32 815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28 270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27 510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19 497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5 546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11 139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27 654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Образование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203 853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218 962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232 033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221 053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170 481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Культура, кинематоргафия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43 124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47 753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42 042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42 042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21 720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Социальная политика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160 566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171 486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171 474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171 504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171 382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Физическая культура и спорт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69 776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43 944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12 670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12 670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4 712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Средства массовой информации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1 648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1 669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1 669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Межбюджетные трансферты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29 718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6 332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1 644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1 154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smtClean="0">
                          <a:effectLst/>
                        </a:rPr>
                        <a:t>Национальная</a:t>
                      </a:r>
                      <a:r>
                        <a:rPr lang="ru-RU" sz="1500" u="none" strike="noStrike" baseline="0" dirty="0" smtClean="0">
                          <a:effectLst/>
                        </a:rPr>
                        <a:t> оборона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Условно-утвержденные расходы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4 882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5 140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u="none" strike="noStrike" dirty="0">
                          <a:effectLst/>
                        </a:rPr>
                        <a:t>ИТОГО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582 786</a:t>
                      </a:r>
                      <a:endParaRPr lang="ru-RU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562 190</a:t>
                      </a:r>
                      <a:endParaRPr lang="ru-RU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534 284</a:t>
                      </a:r>
                      <a:endParaRPr lang="ru-RU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529 169</a:t>
                      </a:r>
                      <a:endParaRPr lang="ru-RU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454 839</a:t>
                      </a:r>
                      <a:endParaRPr lang="ru-RU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5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78098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Структура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расходов бюджета района</a:t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по отраслям на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2020 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год, %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776518"/>
              </p:ext>
            </p:extLst>
          </p:nvPr>
        </p:nvGraphicFramePr>
        <p:xfrm>
          <a:off x="251520" y="1268760"/>
          <a:ext cx="8640960" cy="5296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72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22114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Распределение расходов бюджета района по главным распорядителям бюджетных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средств, </a:t>
            </a:r>
            <a:r>
              <a:rPr lang="ru-RU" sz="28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тыс.руб</a:t>
            </a:r>
            <a:endParaRPr lang="ru-RU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845282"/>
              </p:ext>
            </p:extLst>
          </p:nvPr>
        </p:nvGraphicFramePr>
        <p:xfrm>
          <a:off x="179512" y="1268760"/>
          <a:ext cx="8712969" cy="5104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4376"/>
                <a:gridCol w="1080120"/>
                <a:gridCol w="1080120"/>
                <a:gridCol w="1080120"/>
                <a:gridCol w="1080120"/>
                <a:gridCol w="1008113"/>
              </a:tblGrid>
              <a:tr h="343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(факт)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(ожидание)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(план)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(план)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(план)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876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 культуры, туризма и молодежной  политики администрации Первомайского муниципального района</a:t>
                      </a: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48 800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55 125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48 465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48 175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24 621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4353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 образования  Администрации Первомайского муниципального района</a:t>
                      </a: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228 962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243 824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258 975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248 189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200 804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финансов Администрации Первомайского муниципального района</a:t>
                      </a: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49 974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17 237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12 187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8 824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9 064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6392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труда и социальной поддержки населения Администрации Первомайского муниципального района Ярославской области</a:t>
                      </a: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129 433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138 842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137 864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138 021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138 146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Администрация Первомайского муниципального района Ярославской области</a:t>
                      </a: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 </a:t>
                      </a:r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785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106 024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75 649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79 934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75 920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Собрание Представителей Первомайского муниципального района</a:t>
                      </a: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Контрольно-счетная палата Первомайского муниципального района</a:t>
                      </a: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3330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Условно-утвержденные расходы</a:t>
                      </a: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4 882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5 140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3330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582 786</a:t>
                      </a:r>
                      <a:endParaRPr lang="ru-RU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40" marR="5440" marT="5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562 190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534 284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529 169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454 839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3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936104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Распределение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расходов бюджета 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района по главным распорядителям бюджетных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средств на 2020 год ,%</a:t>
            </a:r>
            <a:endParaRPr lang="ru-RU" sz="24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089129"/>
              </p:ext>
            </p:extLst>
          </p:nvPr>
        </p:nvGraphicFramePr>
        <p:xfrm>
          <a:off x="388620" y="1196752"/>
          <a:ext cx="8366760" cy="547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03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6408712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                С 2014 года бюджет Первомайского муниципального района по расходам формируется и исполняется по </a:t>
            </a:r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программам</a:t>
            </a:r>
            <a:r>
              <a:rPr lang="ru-RU" sz="1600" dirty="0" smtClean="0">
                <a:solidFill>
                  <a:schemeClr val="tx1"/>
                </a:solidFill>
              </a:rPr>
              <a:t> в соответствии с Бюджетным кодексом Российской Федерации. 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59664"/>
            <a:ext cx="5688632" cy="17040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Муниципальная программа </a:t>
            </a:r>
            <a:r>
              <a:rPr lang="ru-RU" sz="1600" dirty="0" smtClean="0">
                <a:solidFill>
                  <a:schemeClr val="tx1"/>
                </a:solidFill>
              </a:rPr>
              <a:t>- </a:t>
            </a:r>
            <a:r>
              <a:rPr lang="ru-RU" sz="1600" dirty="0">
                <a:solidFill>
                  <a:schemeClr val="tx1"/>
                </a:solidFill>
              </a:rPr>
              <a:t>увязанный по ресурсам, </a:t>
            </a:r>
            <a:r>
              <a:rPr lang="ru-RU" sz="1600" dirty="0" smtClean="0">
                <a:solidFill>
                  <a:schemeClr val="tx1"/>
                </a:solidFill>
              </a:rPr>
              <a:t>исполнителям </a:t>
            </a:r>
            <a:r>
              <a:rPr lang="ru-RU" sz="1600" dirty="0">
                <a:solidFill>
                  <a:schemeClr val="tx1"/>
                </a:solidFill>
              </a:rPr>
              <a:t>и срокам осуществления комплекс мероприятий, направленный на достижение целей и наиболее эффективное решение задач социально-экономического развития Первомайского муниципального </a:t>
            </a:r>
            <a:r>
              <a:rPr lang="ru-RU" sz="1600" dirty="0" smtClean="0">
                <a:solidFill>
                  <a:schemeClr val="tx1"/>
                </a:solidFill>
              </a:rPr>
              <a:t>района.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264" y="3843896"/>
            <a:ext cx="2736304" cy="2664296"/>
          </a:xfrm>
          <a:prstGeom prst="rect">
            <a:avLst/>
          </a:prstGeom>
          <a:solidFill>
            <a:srgbClr val="BBE5CE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Является </a:t>
            </a:r>
            <a:r>
              <a:rPr lang="ru-RU" sz="1600" b="1" u="sng" dirty="0" smtClean="0">
                <a:solidFill>
                  <a:schemeClr val="tx1"/>
                </a:solidFill>
              </a:rPr>
              <a:t>главным </a:t>
            </a:r>
            <a:r>
              <a:rPr lang="ru-RU" sz="1600" b="1" u="sng" dirty="0">
                <a:solidFill>
                  <a:schemeClr val="tx1"/>
                </a:solidFill>
              </a:rPr>
              <a:t>инструментом</a:t>
            </a:r>
            <a:r>
              <a:rPr lang="ru-RU" sz="1600" dirty="0">
                <a:solidFill>
                  <a:schemeClr val="tx1"/>
                </a:solidFill>
              </a:rPr>
              <a:t>, который должен обеспечить повышение результативности и эффективности бюджетных расходов, ориентированности на достижение целей муниципальной  </a:t>
            </a:r>
            <a:r>
              <a:rPr lang="ru-RU" sz="1600" dirty="0" smtClean="0">
                <a:solidFill>
                  <a:schemeClr val="tx1"/>
                </a:solidFill>
              </a:rPr>
              <a:t>политики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187624" y="3188861"/>
            <a:ext cx="21602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User\Desktop\2017-2019\Бюджет для граждан\130934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204450" cy="24924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024866"/>
              </p:ext>
            </p:extLst>
          </p:nvPr>
        </p:nvGraphicFramePr>
        <p:xfrm>
          <a:off x="2987825" y="3645024"/>
          <a:ext cx="6020874" cy="1689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1200"/>
                <a:gridCol w="1012478"/>
                <a:gridCol w="940158"/>
                <a:gridCol w="693922"/>
                <a:gridCol w="651558"/>
                <a:gridCol w="651558"/>
              </a:tblGrid>
              <a:tr h="4958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(факт)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(ожидание)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(план)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(план)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(план)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298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Программные расходы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522105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523337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494538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485236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410614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298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Непрограммные расходы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60681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38853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39746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39051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39085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03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Условно-утвержденные расходы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4882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5140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298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582786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562190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534284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529169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454839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4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Распределение расходов бюджета района по муниципальным программам в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2018-2022 годах, </a:t>
            </a:r>
            <a:r>
              <a:rPr lang="ru-RU" sz="28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тыс.руб</a:t>
            </a:r>
            <a:endParaRPr lang="ru-RU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495994"/>
              </p:ext>
            </p:extLst>
          </p:nvPr>
        </p:nvGraphicFramePr>
        <p:xfrm>
          <a:off x="179512" y="1052736"/>
          <a:ext cx="8712968" cy="5307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6424"/>
                <a:gridCol w="1008112"/>
                <a:gridCol w="1080120"/>
                <a:gridCol w="1008112"/>
                <a:gridCol w="936104"/>
                <a:gridCol w="864096"/>
              </a:tblGrid>
              <a:tr h="2122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программы</a:t>
                      </a: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(факт)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(ожидание)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(план)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(план)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(план)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780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МП "Развитие образования в Первомайском муниципальном районе"</a:t>
                      </a: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223169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237943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242647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195313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0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МП "Социальная поддержка населения Первомайского муниципального района"</a:t>
                      </a: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123071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132256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130835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130987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131011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МП "Комплексные меры по организации отдыха, оздоровления и занятости детей Первомайского района"</a:t>
                      </a: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МП "Семья и дети"</a:t>
                      </a: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МП "Обеспечение общественного порядка и противодействие преступности на территории Первомайского муниципального района"</a:t>
                      </a: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МП "Защита населения и территории Первомайского муниципального района от чрезвычайных ситуаций"</a:t>
                      </a: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МП "Развитие культуры в Первомайском муниципальном районе</a:t>
                      </a: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47586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52992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46715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46715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23161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0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МП "Развитие физической культуры и спорта в Первомайском муниципальном районе"</a:t>
                      </a: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69776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43944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7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МП "Энергосбережение и повышение </a:t>
                      </a:r>
                      <a:r>
                        <a:rPr lang="ru-RU" sz="13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энергоэффективности</a:t>
                      </a:r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Первомайском муниципальном районе"</a:t>
                      </a: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МП "Развитие субъектов малого предпринимательства Первомайского муниципального района"</a:t>
                      </a: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МП "Поддержка потребительского рынка на селе"</a:t>
                      </a: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5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493710"/>
              </p:ext>
            </p:extLst>
          </p:nvPr>
        </p:nvGraphicFramePr>
        <p:xfrm>
          <a:off x="251520" y="476672"/>
          <a:ext cx="8640958" cy="432048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4032448"/>
                <a:gridCol w="864096"/>
                <a:gridCol w="1008112"/>
                <a:gridCol w="864096"/>
                <a:gridCol w="936104"/>
                <a:gridCol w="936102"/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программы</a:t>
                      </a: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(факт)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(ожидание)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(план)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(план)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(план)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202855"/>
              </p:ext>
            </p:extLst>
          </p:nvPr>
        </p:nvGraphicFramePr>
        <p:xfrm>
          <a:off x="251520" y="908720"/>
          <a:ext cx="8640958" cy="5121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2448"/>
                <a:gridCol w="864096"/>
                <a:gridCol w="1008112"/>
                <a:gridCol w="864096"/>
                <a:gridCol w="936104"/>
                <a:gridCol w="936102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МП "Эффективная власть в Первомайском муниципальном районе"</a:t>
                      </a:r>
                    </a:p>
                  </a:txBody>
                  <a:tcPr marL="5679" marR="5679" marT="56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МП "Информационное общество в Первомайском муниципальном районе"</a:t>
                      </a:r>
                    </a:p>
                  </a:txBody>
                  <a:tcPr marL="5679" marR="5679" marT="56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МП "Развитие дорожного хозяйства и транспорта в Первомайском муниципальном районе"</a:t>
                      </a:r>
                    </a:p>
                  </a:txBody>
                  <a:tcPr marL="5679" marR="5679" marT="56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34905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30369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27027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27310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19347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41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МП "Развитие сельского хозяйства в Первомайском муниципальном районе"</a:t>
                      </a:r>
                    </a:p>
                  </a:txBody>
                  <a:tcPr marL="5679" marR="5679" marT="56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МП "Создание условий для эффективного управления муниципальными финансами в Первомайском муниципальном районе"</a:t>
                      </a:r>
                    </a:p>
                  </a:txBody>
                  <a:tcPr marL="5679" marR="5679" marT="56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9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МП "Разработка и актуализация градостроительной документации Первомайского района Ярославской области</a:t>
                      </a:r>
                    </a:p>
                  </a:txBody>
                  <a:tcPr marL="5679" marR="5679" marT="56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0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МП "Патриотическое воспитание граждан Российской Федерации, проживающих на территории Первомайского муниципального района"</a:t>
                      </a:r>
                    </a:p>
                  </a:txBody>
                  <a:tcPr marL="5679" marR="5679" marT="56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95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МП "Молодежь"</a:t>
                      </a:r>
                    </a:p>
                  </a:txBody>
                  <a:tcPr marL="5679" marR="5679" marT="56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1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МП "Повышение эффективности использования муниципального имущества Первомайского муниципального района"</a:t>
                      </a:r>
                    </a:p>
                  </a:txBody>
                  <a:tcPr marL="5679" marR="5679" marT="56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7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МП "Газификация и модернизация жилищно-коммунального хозяйства Первомайского муниципального района"</a:t>
                      </a:r>
                    </a:p>
                  </a:txBody>
                  <a:tcPr marL="5679" marR="5679" marT="56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56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5679" marR="5679" marT="56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522105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523337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494538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485236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410614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8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2017-2019\Бюджет для граждан\1474546707_municipalnye-program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37368"/>
            <a:ext cx="2660672" cy="175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24155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</a:rPr>
              <a:t>Большая часть программных расходов приходится на муниципальную программу </a:t>
            </a:r>
            <a:r>
              <a:rPr lang="ru-RU" b="1" dirty="0">
                <a:solidFill>
                  <a:srgbClr val="FF5050"/>
                </a:solidFill>
              </a:rPr>
              <a:t>«Развитие образования в Первомайском муниципальном районе на </a:t>
            </a:r>
            <a:r>
              <a:rPr lang="ru-RU" b="1" dirty="0" smtClean="0">
                <a:solidFill>
                  <a:srgbClr val="FF5050"/>
                </a:solidFill>
              </a:rPr>
              <a:t>2020-2022 </a:t>
            </a:r>
            <a:r>
              <a:rPr lang="ru-RU" b="1" dirty="0">
                <a:solidFill>
                  <a:srgbClr val="FF5050"/>
                </a:solidFill>
              </a:rPr>
              <a:t>годы»</a:t>
            </a:r>
            <a:r>
              <a:rPr lang="ru-RU" b="1" dirty="0">
                <a:solidFill>
                  <a:srgbClr val="1F8377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(</a:t>
            </a:r>
            <a:r>
              <a:rPr lang="ru-RU" b="1" dirty="0" smtClean="0">
                <a:solidFill>
                  <a:srgbClr val="0070C0"/>
                </a:solidFill>
              </a:rPr>
              <a:t>47,4%).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47864" y="202379"/>
            <a:ext cx="2949144" cy="150916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A62AA9"/>
                </a:solidFill>
              </a:rPr>
              <a:t>Всего на </a:t>
            </a:r>
            <a:r>
              <a:rPr lang="ru-RU" sz="1600" b="1" dirty="0" smtClean="0">
                <a:solidFill>
                  <a:srgbClr val="A62AA9"/>
                </a:solidFill>
              </a:rPr>
              <a:t>2020 </a:t>
            </a:r>
            <a:r>
              <a:rPr lang="ru-RU" sz="1600" b="1" dirty="0">
                <a:solidFill>
                  <a:srgbClr val="A62AA9"/>
                </a:solidFill>
              </a:rPr>
              <a:t>год расходы запланированы по </a:t>
            </a:r>
            <a:r>
              <a:rPr lang="ru-RU" sz="1600" b="1" dirty="0" smtClean="0">
                <a:solidFill>
                  <a:srgbClr val="0070C0"/>
                </a:solidFill>
              </a:rPr>
              <a:t>21 муниципальной программе.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4367"/>
            <a:ext cx="2970980" cy="15591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F8377"/>
                </a:solidFill>
              </a:rPr>
              <a:t>В 2020 году расходы бюджета Первомайского муниципального района составят </a:t>
            </a:r>
            <a:r>
              <a:rPr lang="ru-RU" b="1" dirty="0" smtClean="0">
                <a:solidFill>
                  <a:srgbClr val="C00000"/>
                </a:solidFill>
              </a:rPr>
              <a:t>534 284 тыс. руб.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672" y="3212976"/>
            <a:ext cx="8640960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Процентное соотношение муниципальных программ в общем объеме расходов бюджета Первомайского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района на 2020 год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950869"/>
              </p:ext>
            </p:extLst>
          </p:nvPr>
        </p:nvGraphicFramePr>
        <p:xfrm>
          <a:off x="105494" y="3645024"/>
          <a:ext cx="9094894" cy="3401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58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67" y="116632"/>
            <a:ext cx="8928992" cy="648072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К проекту муниципальной программы «Развитие образования в Первомайском муниципальном районе на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2020-2022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годы»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908720"/>
            <a:ext cx="3289207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на 2020 год составит  </a:t>
            </a:r>
            <a:r>
              <a:rPr lang="ru-RU" sz="1600" b="1" u="sng" dirty="0" smtClean="0">
                <a:solidFill>
                  <a:schemeClr val="tx1"/>
                </a:solidFill>
              </a:rPr>
              <a:t>253 100 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107504" y="886913"/>
            <a:ext cx="5184576" cy="1584176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программы: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</a:rPr>
              <a:t>обеспечение условий непрерывного совершенствования и развитие образования Первомайского муниципального района в аспекте повышения его качества и доступности.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107" y="2513927"/>
            <a:ext cx="3519243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Задачи муниципальной      программы: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tx1"/>
                </a:solidFill>
              </a:rPr>
              <a:t>обеспечение качества и доступности образовательных услуг;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tx1"/>
                </a:solidFill>
              </a:rPr>
              <a:t>обеспечение государственных гарантий прав граждан на образование и социальную поддержку отдельных категорий обучающихся.</a:t>
            </a:r>
          </a:p>
        </p:txBody>
      </p:sp>
      <p:pic>
        <p:nvPicPr>
          <p:cNvPr id="6" name="Picture 3" descr="C:\Users\User\Desktop\2017-2019\Бюджет для граждан\JC0NlB-p6U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535" y="4807774"/>
            <a:ext cx="3151673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фото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2797" y="2981018"/>
            <a:ext cx="2057119" cy="13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kazn0\Exchange\Доронина\X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350" y="2531071"/>
            <a:ext cx="2935296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Доронина\бюджет для граждан\фото\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387" y="4627382"/>
            <a:ext cx="228109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4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784976" cy="648072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К проекту муниципальной программы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«Социальная поддержка населения Первомайского муниципального района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на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2020-2022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годы»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179512" y="886912"/>
            <a:ext cx="5184576" cy="2254056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программы: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содействие в обеспечении устойчивого роста уровня и качества жизни населения </a:t>
            </a:r>
            <a:r>
              <a:rPr lang="ru-RU" sz="1600" b="1" dirty="0" smtClean="0"/>
              <a:t>района;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/>
              <a:t>внимание </a:t>
            </a:r>
            <a:r>
              <a:rPr lang="ru-RU" sz="1600" b="1" dirty="0"/>
              <a:t>и забота о пожилых гражданах, людях с ограниченными </a:t>
            </a:r>
            <a:r>
              <a:rPr lang="ru-RU" sz="1600" b="1" dirty="0" smtClean="0"/>
              <a:t>возможностями;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/>
              <a:t>защита </a:t>
            </a:r>
            <a:r>
              <a:rPr lang="ru-RU" sz="1600" b="1" dirty="0"/>
              <a:t>прав и интересов работающего населения.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3212976"/>
            <a:ext cx="5112568" cy="3456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  За </a:t>
            </a:r>
            <a:r>
              <a:rPr lang="ru-RU" sz="1400" dirty="0">
                <a:solidFill>
                  <a:schemeClr val="tx1"/>
                </a:solidFill>
              </a:rPr>
              <a:t>счет средств, предусмотренных в программе, в 2020 году планируется: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предоставить </a:t>
            </a:r>
            <a:r>
              <a:rPr lang="ru-RU" sz="1400" dirty="0">
                <a:solidFill>
                  <a:schemeClr val="tx1"/>
                </a:solidFill>
              </a:rPr>
              <a:t>субсидии на оплату жилого помещения и коммунальных услуг 380 </a:t>
            </a:r>
            <a:r>
              <a:rPr lang="ru-RU" sz="1400" dirty="0" smtClean="0">
                <a:solidFill>
                  <a:schemeClr val="tx1"/>
                </a:solidFill>
              </a:rPr>
              <a:t>семьям;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произвести </a:t>
            </a:r>
            <a:r>
              <a:rPr lang="ru-RU" sz="1400" dirty="0">
                <a:solidFill>
                  <a:schemeClr val="tx1"/>
                </a:solidFill>
              </a:rPr>
              <a:t>компенсационные выплаты на оплату жилого помещения и коммунальных услуг отдельным категориям граждан, оказание мер социальной поддержки которым относится к полномочиям Ярославской области,  порядка 4115 </a:t>
            </a:r>
            <a:r>
              <a:rPr lang="ru-RU" sz="1400" dirty="0" smtClean="0">
                <a:solidFill>
                  <a:schemeClr val="tx1"/>
                </a:solidFill>
              </a:rPr>
              <a:t>человекам;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произвести </a:t>
            </a:r>
            <a:r>
              <a:rPr lang="ru-RU" sz="1400" dirty="0">
                <a:solidFill>
                  <a:schemeClr val="tx1"/>
                </a:solidFill>
              </a:rPr>
              <a:t>компенсационные выплаты на оплату жилого помещения и коммунальных услуг отдельным категориям граждан в соответствии с федеральным законодательством,  порядка 1486 </a:t>
            </a:r>
            <a:r>
              <a:rPr lang="ru-RU" sz="1400" dirty="0" smtClean="0">
                <a:solidFill>
                  <a:schemeClr val="tx1"/>
                </a:solidFill>
              </a:rPr>
              <a:t>человекам;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произвести </a:t>
            </a:r>
            <a:r>
              <a:rPr lang="ru-RU" sz="1400" dirty="0">
                <a:solidFill>
                  <a:schemeClr val="tx1"/>
                </a:solidFill>
              </a:rPr>
              <a:t>денежные выплаты  лицам, награжденным нагрудным знаком «Почетный донор России» за счет средств федерального бюджета в сумме 1 257,1 тыс. руб. Компенсацию планируется выплатить 85 человекам.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936722"/>
            <a:ext cx="331236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на 2020 год составит  </a:t>
            </a:r>
            <a:r>
              <a:rPr lang="ru-RU" sz="1600" b="1" u="sng" dirty="0" smtClean="0">
                <a:solidFill>
                  <a:schemeClr val="tx1"/>
                </a:solidFill>
              </a:rPr>
              <a:t>130 835 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6" name="Picture 2" descr="C:\Доронина\бюджет для граждан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06211"/>
            <a:ext cx="3456384" cy="274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8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7032" y="188640"/>
            <a:ext cx="8564804" cy="936104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ru-RU" sz="28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Основные социально-экономические показатели Первомайского муниципального района</a:t>
            </a:r>
          </a:p>
        </p:txBody>
      </p:sp>
      <p:pic>
        <p:nvPicPr>
          <p:cNvPr id="4" name="Picture 17" descr="C:\Users\Бредников\Desktop\karta - копия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484784"/>
            <a:ext cx="2682429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65753352"/>
              </p:ext>
            </p:extLst>
          </p:nvPr>
        </p:nvGraphicFramePr>
        <p:xfrm>
          <a:off x="2987824" y="1412776"/>
          <a:ext cx="5905352" cy="287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1008112"/>
                <a:gridCol w="108081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 01.01.2018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01.01.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Численность постоянного населения</a:t>
                      </a:r>
                      <a:r>
                        <a:rPr lang="ru-RU" sz="1600" baseline="0" dirty="0" smtClean="0"/>
                        <a:t>, человек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10074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9865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Число хозяйствующих субъектов</a:t>
                      </a:r>
                      <a:r>
                        <a:rPr lang="ru-RU" sz="1600" baseline="0" dirty="0" smtClean="0"/>
                        <a:t>, единиц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189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193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Ввод в действие жилых домов, </a:t>
                      </a:r>
                      <a:r>
                        <a:rPr lang="ru-RU" sz="1600" dirty="0" err="1" smtClean="0"/>
                        <a:t>кв.метров</a:t>
                      </a:r>
                      <a:r>
                        <a:rPr lang="ru-RU" sz="1600" dirty="0" smtClean="0"/>
                        <a:t> общей площади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2588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4680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Среднемесячная</a:t>
                      </a:r>
                      <a:r>
                        <a:rPr lang="ru-RU" sz="1600" baseline="0" dirty="0" smtClean="0"/>
                        <a:t> номинальная начисленная заработная плата работников (без СМП*), рублей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22543,9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25538,7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7032" y="5589240"/>
            <a:ext cx="8565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*Субъекты малого предпринимательства</a:t>
            </a:r>
          </a:p>
          <a:p>
            <a:endParaRPr lang="ru-RU" dirty="0" smtClean="0"/>
          </a:p>
          <a:p>
            <a:pPr algn="just"/>
            <a:r>
              <a:rPr lang="ru-RU" sz="1400" dirty="0" smtClean="0"/>
              <a:t>Данные с сайта Территориального органа Федеральной службы государственной статистики по Ярославской области </a:t>
            </a:r>
            <a:r>
              <a:rPr lang="en-US" sz="1400" dirty="0" smtClean="0"/>
              <a:t>www.yar.gks.ru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416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795" y="44624"/>
            <a:ext cx="4254298" cy="129266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К проекту муниципальной программы 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«Комплексные </a:t>
            </a:r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меры по организации 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отдыха и </a:t>
            </a:r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оздоровления 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детей </a:t>
            </a:r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Первомайского района" на 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2020-2022 </a:t>
            </a:r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годы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на </a:t>
            </a:r>
            <a:r>
              <a:rPr lang="ru-RU" sz="1400" b="1" dirty="0" smtClean="0"/>
              <a:t>2020 </a:t>
            </a:r>
            <a:r>
              <a:rPr lang="ru-RU" sz="1400" b="1" dirty="0"/>
              <a:t>г. </a:t>
            </a:r>
            <a:r>
              <a:rPr lang="ru-RU" sz="1400" b="1" dirty="0" smtClean="0"/>
              <a:t>2690 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4" name="Овал 3"/>
          <p:cNvSpPr/>
          <p:nvPr/>
        </p:nvSpPr>
        <p:spPr>
          <a:xfrm>
            <a:off x="5769260" y="1017896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592" y="1700808"/>
            <a:ext cx="417646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обеспечение </a:t>
            </a:r>
            <a:r>
              <a:rPr lang="ru-RU" sz="1600" dirty="0"/>
              <a:t>отдыха и оздоровления  детей, проживающих на территории Первомайского   </a:t>
            </a:r>
            <a:r>
              <a:rPr lang="ru-RU" sz="1600" dirty="0" smtClean="0"/>
              <a:t>района.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801" y="2660139"/>
            <a:ext cx="419377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Средства </a:t>
            </a:r>
            <a:r>
              <a:rPr lang="ru-RU" sz="1600" dirty="0"/>
              <a:t>предусмотрены  на обеспечение отдыха и оздоровления  детей, проживающих на территории района, находящихся в трудной жизненной ситуации, оплату стоимости наборов продуктов питания в лагерях с дневной формой пребывания, на совершенствование оздоровительной, образовательной, воспитательной, культурно-массовой работы с детьми.</a:t>
            </a:r>
          </a:p>
        </p:txBody>
      </p:sp>
      <p:sp>
        <p:nvSpPr>
          <p:cNvPr id="9" name="Овал 8"/>
          <p:cNvSpPr/>
          <p:nvPr/>
        </p:nvSpPr>
        <p:spPr>
          <a:xfrm>
            <a:off x="1313808" y="1381418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Доронина\бюджет для граждан\фото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968463"/>
            <a:ext cx="3240361" cy="186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25752" y="116632"/>
            <a:ext cx="4266728" cy="86177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К проекту муниципальной программы 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«Семья и дети" </a:t>
            </a:r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2019-2021 </a:t>
            </a:r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годы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на </a:t>
            </a:r>
            <a:r>
              <a:rPr lang="ru-RU" sz="1400" b="1" dirty="0" smtClean="0"/>
              <a:t>2020 </a:t>
            </a:r>
            <a:r>
              <a:rPr lang="ru-RU" sz="1400" b="1" dirty="0"/>
              <a:t>г. </a:t>
            </a:r>
            <a:r>
              <a:rPr lang="ru-RU" sz="1400" b="1" dirty="0" smtClean="0"/>
              <a:t>145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44008" y="1414586"/>
            <a:ext cx="4248472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улучшение качества жизни семей с  несовершеннолетними </a:t>
            </a:r>
            <a:r>
              <a:rPr lang="ru-RU" sz="1400" dirty="0" smtClean="0"/>
              <a:t>детьми;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создание </a:t>
            </a:r>
            <a:r>
              <a:rPr lang="ru-RU" sz="1400" dirty="0"/>
              <a:t>благоприятных условий для комплексного развития и жизнедеятельности детей, детей- </a:t>
            </a:r>
            <a:r>
              <a:rPr lang="ru-RU" sz="1400" dirty="0" smtClean="0"/>
              <a:t>инвалидов;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развитие </a:t>
            </a:r>
            <a:r>
              <a:rPr lang="ru-RU" sz="1400" dirty="0"/>
              <a:t>семейных форм устройства детей – сирот и детей, оставшихся без попечения родителей.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13176" y="3305560"/>
            <a:ext cx="427930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Реализация мероприятий программы позволит</a:t>
            </a:r>
            <a:r>
              <a:rPr lang="ru-RU" sz="1600" dirty="0" smtClean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/>
              <a:t>повысить </a:t>
            </a:r>
            <a:r>
              <a:rPr lang="ru-RU" sz="1600" dirty="0"/>
              <a:t>статус </a:t>
            </a:r>
            <a:r>
              <a:rPr lang="ru-RU" sz="1600" dirty="0" smtClean="0"/>
              <a:t>семьи;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/>
              <a:t>создать </a:t>
            </a:r>
            <a:r>
              <a:rPr lang="ru-RU" sz="1600" dirty="0"/>
              <a:t>целостную систему профилактики семейного </a:t>
            </a:r>
            <a:r>
              <a:rPr lang="ru-RU" sz="1600" dirty="0" smtClean="0"/>
              <a:t>благополучия;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/>
              <a:t>сократить </a:t>
            </a:r>
            <a:r>
              <a:rPr lang="ru-RU" sz="1600" dirty="0"/>
              <a:t>масштаб социального сиротства.</a:t>
            </a:r>
          </a:p>
        </p:txBody>
      </p:sp>
      <p:pic>
        <p:nvPicPr>
          <p:cNvPr id="16" name="Picture 2" descr="C:\Доронина\бюджет для граждан\фото\6be72307b4fb351416e22ea2c7ab4611-300x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36555"/>
            <a:ext cx="2543148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88024" y="52649"/>
            <a:ext cx="4283968" cy="161582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К проекту муниципальной программы «Защита населения и территории Первомайского муниципального района от чрезвычайных ситуаций" на </a:t>
            </a:r>
            <a:r>
              <a:rPr lang="ru-RU" sz="17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2019-2021 </a:t>
            </a:r>
            <a:r>
              <a:rPr lang="ru-RU" sz="17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годы»</a:t>
            </a:r>
          </a:p>
          <a:p>
            <a:pPr algn="ctr"/>
            <a:r>
              <a:rPr lang="ru-RU" sz="1400" b="1" dirty="0"/>
              <a:t>(объем финансирования на </a:t>
            </a:r>
            <a:r>
              <a:rPr lang="ru-RU" sz="1400" b="1" dirty="0" smtClean="0"/>
              <a:t>2020 </a:t>
            </a:r>
            <a:r>
              <a:rPr lang="ru-RU" sz="1400" b="1" dirty="0"/>
              <a:t>г. </a:t>
            </a:r>
            <a:r>
              <a:rPr lang="ru-RU" sz="1400" b="1" dirty="0" smtClean="0"/>
              <a:t>150 </a:t>
            </a:r>
            <a:r>
              <a:rPr lang="ru-RU" sz="1400" b="1" dirty="0" err="1"/>
              <a:t>тыс.руб</a:t>
            </a:r>
            <a:r>
              <a:rPr lang="ru-RU" sz="1400" b="1" dirty="0"/>
              <a:t>)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5800672" y="1768514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2132856"/>
            <a:ext cx="428396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повышение уровня обеспечения безопасности жизнедеятельности населения Первомайского муниципального района.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3068960"/>
            <a:ext cx="4197181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1600" dirty="0" smtClean="0"/>
              <a:t>В </a:t>
            </a:r>
            <a:r>
              <a:rPr lang="ru-RU" sz="1600" dirty="0"/>
              <a:t>2020 году средства будут направлены на  мероприятия по построению местной системы оповещения Первомайского муниципального района.</a:t>
            </a:r>
          </a:p>
        </p:txBody>
      </p:sp>
      <p:pic>
        <p:nvPicPr>
          <p:cNvPr id="3075" name="Picture 3" descr="C:\Доронина\бюджет для граждан\фото\ce544b754b57a9003ebd5dcbaf8adb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778" y="4365104"/>
            <a:ext cx="2975148" cy="217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1256" y="72322"/>
            <a:ext cx="4446240" cy="153888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К проекту муниципальной программы «Обеспечение общественного порядка и противодействие преступности на территории Первомайского муниципального района" на 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2018-2020 </a:t>
            </a:r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годы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на </a:t>
            </a:r>
            <a:r>
              <a:rPr lang="ru-RU" sz="1400" b="1" dirty="0" smtClean="0"/>
              <a:t>2020 </a:t>
            </a:r>
            <a:r>
              <a:rPr lang="ru-RU" sz="1400" b="1" dirty="0"/>
              <a:t>г. </a:t>
            </a:r>
            <a:r>
              <a:rPr lang="ru-RU" sz="1400" b="1" dirty="0" smtClean="0"/>
              <a:t>317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1256" y="2087904"/>
            <a:ext cx="432048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Создание условий для развития системы профилактики </a:t>
            </a:r>
            <a:r>
              <a:rPr lang="ru-RU" sz="1600" dirty="0" smtClean="0"/>
              <a:t>правонарушений, обеспечение </a:t>
            </a:r>
            <a:r>
              <a:rPr lang="ru-RU" sz="1600" dirty="0"/>
              <a:t>общественного порядка и общественной безопасности на территории района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1457400" y="1668476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620547" y="3165122"/>
            <a:ext cx="1426950" cy="3240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1256" y="3570728"/>
            <a:ext cx="4450828" cy="3231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совершенствование механизмов </a:t>
            </a:r>
            <a:r>
              <a:rPr lang="ru-RU" sz="1200" dirty="0"/>
              <a:t>взаимодействия органов местного самоуправления, правоохранительных органов, организаций и общественных объединений по профилактике правонарушений на территории </a:t>
            </a:r>
            <a:r>
              <a:rPr lang="ru-RU" sz="1200" dirty="0" smtClean="0"/>
              <a:t>района</a:t>
            </a:r>
            <a:r>
              <a:rPr lang="ru-RU" sz="1200" dirty="0"/>
              <a:t>;</a:t>
            </a:r>
            <a:endParaRPr lang="ru-RU" sz="12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усиление профилактики правонарушений;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включение </a:t>
            </a:r>
            <a:r>
              <a:rPr lang="ru-RU" sz="1200" dirty="0"/>
              <a:t>всех субъектов взаимодействия в профилактическую деятельность по снижению рецидивной </a:t>
            </a:r>
            <a:r>
              <a:rPr lang="ru-RU" sz="1200" dirty="0" smtClean="0"/>
              <a:t>преступности;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защита </a:t>
            </a:r>
            <a:r>
              <a:rPr lang="ru-RU" sz="1200" dirty="0"/>
              <a:t>конституционного строя, предупреждение актов терроризма, проявлений  экстремизма  и </a:t>
            </a:r>
            <a:r>
              <a:rPr lang="ru-RU" sz="1200" dirty="0" smtClean="0"/>
              <a:t>ксенофобии</a:t>
            </a:r>
            <a:r>
              <a:rPr lang="ru-RU" sz="1200" dirty="0"/>
              <a:t>;</a:t>
            </a:r>
            <a:endParaRPr lang="ru-RU" sz="12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развитие  </a:t>
            </a:r>
            <a:r>
              <a:rPr lang="ru-RU" sz="1200" dirty="0"/>
              <a:t>и обеспечение  функционирования системы  профилактики безнадзорности, правонарушений  </a:t>
            </a:r>
            <a:r>
              <a:rPr lang="ru-RU" sz="1200" dirty="0" smtClean="0"/>
              <a:t>несовершеннолетних.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обеспечение </a:t>
            </a:r>
            <a:r>
              <a:rPr lang="ru-RU" sz="1200" dirty="0"/>
              <a:t>функционирования в вечернее время спортивных залов общеобразовательных школ для занятий в них обучающихся с целью профилактики правонарушений среди несовершеннолетних.</a:t>
            </a:r>
          </a:p>
        </p:txBody>
      </p:sp>
    </p:spTree>
    <p:extLst>
      <p:ext uri="{BB962C8B-B14F-4D97-AF65-F5344CB8AC3E}">
        <p14:creationId xmlns:p14="http://schemas.microsoft.com/office/powerpoint/2010/main" val="7209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864096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К проекту муниципальной программы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«Развитие культуры Первомайском муниципальном районе 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на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2020-2022 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годы»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097344"/>
            <a:ext cx="324036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на 2020 год составит  </a:t>
            </a:r>
            <a:r>
              <a:rPr lang="ru-RU" sz="1600" b="1" u="sng" dirty="0" smtClean="0">
                <a:solidFill>
                  <a:schemeClr val="tx1"/>
                </a:solidFill>
              </a:rPr>
              <a:t>46 715</a:t>
            </a:r>
            <a:r>
              <a:rPr lang="ru-RU" sz="1600" b="1" u="sng" dirty="0" smtClean="0">
                <a:solidFill>
                  <a:srgbClr val="FFFF00"/>
                </a:solidFill>
              </a:rPr>
              <a:t> </a:t>
            </a:r>
            <a:r>
              <a:rPr lang="ru-RU" sz="1600" b="1" u="sng" dirty="0" smtClean="0">
                <a:solidFill>
                  <a:schemeClr val="tx1"/>
                </a:solidFill>
              </a:rPr>
              <a:t>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3576607" y="2028276"/>
            <a:ext cx="5360646" cy="1440160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программы:</a:t>
            </a:r>
          </a:p>
          <a:p>
            <a:pPr algn="ctr"/>
            <a:r>
              <a:rPr lang="ru-RU" sz="1400" dirty="0" smtClean="0"/>
              <a:t>обеспечение </a:t>
            </a:r>
            <a:r>
              <a:rPr lang="ru-RU" sz="1400" dirty="0"/>
              <a:t>полного и равноправного доступа всех социально-возрастных групп и слоёв населения к ценностям традиционной и современной культуры, сохранение и развитие культурного наследия Первомайского </a:t>
            </a:r>
            <a:r>
              <a:rPr lang="ru-RU" sz="1400" dirty="0" smtClean="0"/>
              <a:t>района</a:t>
            </a:r>
            <a:r>
              <a:rPr lang="ru-RU" sz="1400" dirty="0"/>
              <a:t>.</a:t>
            </a:r>
            <a:endParaRPr lang="ru-RU" sz="14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3717032"/>
            <a:ext cx="5445373" cy="2901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  Муниципальная </a:t>
            </a:r>
            <a:r>
              <a:rPr lang="ru-RU" sz="1400" dirty="0">
                <a:solidFill>
                  <a:schemeClr val="tx1"/>
                </a:solidFill>
              </a:rPr>
              <a:t>программа состоит из семи  основных мероприятий, по которым осуществляется финансирование. </a:t>
            </a:r>
            <a:r>
              <a:rPr lang="ru-RU" sz="1400" dirty="0" smtClean="0">
                <a:solidFill>
                  <a:schemeClr val="tx1"/>
                </a:solidFill>
              </a:rPr>
              <a:t>В </a:t>
            </a:r>
            <a:r>
              <a:rPr lang="ru-RU" sz="1400" dirty="0">
                <a:solidFill>
                  <a:schemeClr val="tx1"/>
                </a:solidFill>
              </a:rPr>
              <a:t>результате реализации муниципальной программы планируется: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увеличить  </a:t>
            </a:r>
            <a:r>
              <a:rPr lang="ru-RU" sz="1400" dirty="0">
                <a:solidFill>
                  <a:schemeClr val="tx1"/>
                </a:solidFill>
              </a:rPr>
              <a:t>количество  экспозиций и выставок,  проводимых историко-краеведческим отделом центральной библиотеки  с 13 до </a:t>
            </a:r>
            <a:r>
              <a:rPr lang="ru-RU" sz="1400" dirty="0" smtClean="0">
                <a:solidFill>
                  <a:schemeClr val="tx1"/>
                </a:solidFill>
              </a:rPr>
              <a:t>16;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увеличить </a:t>
            </a:r>
            <a:r>
              <a:rPr lang="ru-RU" sz="1400" dirty="0">
                <a:solidFill>
                  <a:schemeClr val="tx1"/>
                </a:solidFill>
              </a:rPr>
              <a:t>количество проведённых мероприятий в муниципальных учреждениях культуры Первомайского муниципального  района с 3200 до </a:t>
            </a:r>
            <a:r>
              <a:rPr lang="ru-RU" sz="1400" dirty="0" smtClean="0">
                <a:solidFill>
                  <a:schemeClr val="tx1"/>
                </a:solidFill>
              </a:rPr>
              <a:t>3300;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увеличить </a:t>
            </a:r>
            <a:r>
              <a:rPr lang="ru-RU" sz="1400" dirty="0">
                <a:solidFill>
                  <a:schemeClr val="tx1"/>
                </a:solidFill>
              </a:rPr>
              <a:t>количество учащихся в МОУ ДМШ п. Пречистое с 85 до </a:t>
            </a:r>
            <a:r>
              <a:rPr lang="ru-RU" sz="1400" dirty="0" smtClean="0">
                <a:solidFill>
                  <a:schemeClr val="tx1"/>
                </a:solidFill>
              </a:rPr>
              <a:t>101;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увеличить </a:t>
            </a:r>
            <a:r>
              <a:rPr lang="ru-RU" sz="1400" dirty="0">
                <a:solidFill>
                  <a:schemeClr val="tx1"/>
                </a:solidFill>
              </a:rPr>
              <a:t>количество клубных любительских формирований в муниципальных учреждениях культуры Первомайского муниципального  района с 122 до 125.</a:t>
            </a:r>
            <a:endParaRPr lang="ru-RU" sz="1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\\kazn0\Exchange\Доронина\2bb99faf75502841391c799c21c30c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84" y="2661159"/>
            <a:ext cx="3161177" cy="194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kazn0\Exchange\Доронина\_dsc0874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85" y="4547952"/>
            <a:ext cx="3161177" cy="217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kazn0\Exchange\Доронина\X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4" y="1124744"/>
            <a:ext cx="3157688" cy="180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8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0"/>
            <a:ext cx="4392488" cy="92333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К проекту муниципальной программы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«Молодежь"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2019-2021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годы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на </a:t>
            </a:r>
            <a:r>
              <a:rPr lang="ru-RU" sz="1400" b="1" dirty="0" smtClean="0"/>
              <a:t>2020 </a:t>
            </a:r>
            <a:r>
              <a:rPr lang="ru-RU" sz="1400" b="1" dirty="0"/>
              <a:t>г. </a:t>
            </a:r>
            <a:r>
              <a:rPr lang="ru-RU" sz="1400" b="1" dirty="0" smtClean="0"/>
              <a:t>235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3" name="Овал 2"/>
          <p:cNvSpPr/>
          <p:nvPr/>
        </p:nvSpPr>
        <p:spPr>
          <a:xfrm>
            <a:off x="1673424" y="1124789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776" y="1572857"/>
            <a:ext cx="4374232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создание </a:t>
            </a:r>
            <a:r>
              <a:rPr lang="ru-RU" sz="1400" dirty="0"/>
              <a:t>благоприятных условий  для самореализации молодёжи, к решению проблем молодых людей и молодых семей с детьми, улучшения социального положения молодёжи, повышение эффективности реализации молодёжной политики в интересах инновационного социально ориентированного развития  Первомайского муниципального района</a:t>
            </a:r>
          </a:p>
        </p:txBody>
      </p:sp>
      <p:pic>
        <p:nvPicPr>
          <p:cNvPr id="1026" name="Picture 2" descr="\\kazn0\Exchange\Доронина\_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90176"/>
            <a:ext cx="397869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860032" y="166960"/>
            <a:ext cx="4139952" cy="169277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К проекту муниципальной программы 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«Патриотическое воспитание граждан РФ, проживающих на территории Первомайского района" </a:t>
            </a:r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2019-2021 </a:t>
            </a:r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годы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на </a:t>
            </a:r>
            <a:r>
              <a:rPr lang="ru-RU" sz="1400" b="1" dirty="0" smtClean="0"/>
              <a:t>2020 </a:t>
            </a:r>
            <a:r>
              <a:rPr lang="ru-RU" sz="1400" b="1" dirty="0"/>
              <a:t>г. </a:t>
            </a:r>
            <a:r>
              <a:rPr lang="ru-RU" sz="1400" b="1" dirty="0" smtClean="0"/>
              <a:t>116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6135620" y="1907648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2328189"/>
            <a:ext cx="413995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Создание условий для развития, укрепления и совершенствования системы гражданско-патриотического воспитания в Первомайском районе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73704" y="3388739"/>
            <a:ext cx="4126280" cy="32085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350" dirty="0" smtClean="0"/>
              <a:t>     В </a:t>
            </a:r>
            <a:r>
              <a:rPr lang="ru-RU" sz="1350" dirty="0"/>
              <a:t>результате реализации муниципальной программы планируется:</a:t>
            </a:r>
          </a:p>
          <a:p>
            <a:pPr algn="just"/>
            <a:r>
              <a:rPr lang="ru-RU" sz="1350" dirty="0" smtClean="0"/>
              <a:t>- рост </a:t>
            </a:r>
            <a:r>
              <a:rPr lang="ru-RU" sz="1350" dirty="0"/>
              <a:t>количества граждан, принявших участие в районных мероприятиях патриотической направленности: от 4300 человек до 4500 человек;</a:t>
            </a:r>
          </a:p>
          <a:p>
            <a:pPr algn="just"/>
            <a:r>
              <a:rPr lang="ru-RU" sz="1350" dirty="0"/>
              <a:t>- рост количества граждан, регулярно участвующих в работе патриотических объединений: с 370 до 380 человек;</a:t>
            </a:r>
          </a:p>
          <a:p>
            <a:pPr algn="just"/>
            <a:r>
              <a:rPr lang="ru-RU" sz="1350" dirty="0"/>
              <a:t>- рост количества объединений и учреждений района, получивших информационную, методическую и финансовую поддержку: с 6 до 9 объединений;</a:t>
            </a:r>
          </a:p>
          <a:p>
            <a:pPr algn="just"/>
            <a:r>
              <a:rPr lang="ru-RU" sz="1350" dirty="0"/>
              <a:t>- увеличение количества изданных информационных и методических материалов в сфере патриотического воспитания от 5 до 8 изданий.</a:t>
            </a:r>
          </a:p>
        </p:txBody>
      </p:sp>
    </p:spTree>
    <p:extLst>
      <p:ext uri="{BB962C8B-B14F-4D97-AF65-F5344CB8AC3E}">
        <p14:creationId xmlns:p14="http://schemas.microsoft.com/office/powerpoint/2010/main" val="35713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6104"/>
            <a:ext cx="8568952" cy="735875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К проекту муниципальной программы «Развитие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физической культуры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и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спорта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в Первомайском муниципальном районе на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2020-2022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годы»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0" y="2639806"/>
            <a:ext cx="4644008" cy="1944216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программы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ctr"/>
            <a:r>
              <a:rPr lang="ru-RU" sz="1400" b="1" dirty="0"/>
              <a:t>обеспечение прав и возможностей населения Первомайского муниципального района на удовлетворение своих потребностей в физической культуре и участие в массовом спортивном </a:t>
            </a:r>
            <a:r>
              <a:rPr lang="ru-RU" sz="1400" b="1" dirty="0" smtClean="0"/>
              <a:t>движении, </a:t>
            </a:r>
            <a:r>
              <a:rPr lang="ru-RU" sz="1400" b="1" dirty="0"/>
              <a:t>а также создание условия для укрепления здоровья граждан района</a:t>
            </a:r>
            <a:endParaRPr lang="ru-RU" sz="1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1" y="946468"/>
            <a:ext cx="341009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на 2020 год составит  </a:t>
            </a:r>
            <a:r>
              <a:rPr lang="ru-RU" sz="1600" b="1" u="sng" dirty="0" smtClean="0">
                <a:solidFill>
                  <a:schemeClr val="tx1"/>
                </a:solidFill>
              </a:rPr>
              <a:t>12 670 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4653136"/>
            <a:ext cx="5544616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 descr="C:\Доронина\бюджет для граждан\DSC_0239-1024x6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2" y="4653136"/>
            <a:ext cx="270095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Доронина\бюджет для граждан\iHJFX9P0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771" y="2181410"/>
            <a:ext cx="3600400" cy="242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спорт 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6" y="964788"/>
            <a:ext cx="1559078" cy="1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kazn0\Exchange\Доронина\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69395"/>
            <a:ext cx="3050051" cy="162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849" y="4653364"/>
            <a:ext cx="54983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Средства, предусмотренные программой на 2020 год,  </a:t>
            </a:r>
            <a:r>
              <a:rPr lang="ru-RU" dirty="0"/>
              <a:t>будут израсходованы на создание условий для эффективной деятельности муниципального учреждения Спортивный комплекс "Надежда", развитие системы физкультурно-оздоровительных услуг, предоставляемых населению Первомайского муниципального района.</a:t>
            </a:r>
          </a:p>
        </p:txBody>
      </p:sp>
    </p:spTree>
    <p:extLst>
      <p:ext uri="{BB962C8B-B14F-4D97-AF65-F5344CB8AC3E}">
        <p14:creationId xmlns:p14="http://schemas.microsoft.com/office/powerpoint/2010/main" val="7882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100" y="116631"/>
            <a:ext cx="4320480" cy="141577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К проекту муниципальной программы «Энергосбережение и повышение энергоэффективности в Первомайском муниципальном 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районе </a:t>
            </a:r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2020 год»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на </a:t>
            </a:r>
            <a:r>
              <a:rPr lang="ru-RU" sz="1400" b="1" dirty="0" smtClean="0"/>
              <a:t>2020 </a:t>
            </a:r>
            <a:r>
              <a:rPr lang="ru-RU" sz="1400" b="1" dirty="0"/>
              <a:t>г. </a:t>
            </a:r>
            <a:r>
              <a:rPr lang="ru-RU" sz="1400" b="1" dirty="0" smtClean="0"/>
              <a:t>200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100" y="2021939"/>
            <a:ext cx="434082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Повышение эффективности использования энергетических ресурсов в </a:t>
            </a:r>
            <a:r>
              <a:rPr lang="ru-RU" dirty="0" smtClean="0"/>
              <a:t>Первомайском районе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486244" y="1649707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058" y="3068960"/>
            <a:ext cx="4340828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Реализация </a:t>
            </a:r>
            <a:r>
              <a:rPr lang="ru-RU" sz="1600" dirty="0"/>
              <a:t>программных мероприятий даст дополнительные эффекты в виде: </a:t>
            </a:r>
          </a:p>
          <a:p>
            <a:pPr algn="just"/>
            <a:r>
              <a:rPr lang="ru-RU" sz="1600" dirty="0"/>
              <a:t>     - формирования действующего механизма управления потреблением топливно-энергетических ресурсов муниципальными бюджетными учреждениями и сокращение бюджетных затрат на оплату коммунальных ресурсов; </a:t>
            </a:r>
          </a:p>
          <a:p>
            <a:pPr algn="just"/>
            <a:r>
              <a:rPr lang="ru-RU" sz="1600" dirty="0"/>
              <a:t>     - снижения затрат на энергопотребление организаций бюджетной сферы, предприятий муниципального образования в результате реализации энергосберегающих мероприятий.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116631"/>
            <a:ext cx="4248472" cy="169277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К проекту муниципальной программы «Развитие субъектов малого предпринимательства Первомайского муниципального района" на 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2019-2021 </a:t>
            </a:r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годы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на </a:t>
            </a:r>
            <a:r>
              <a:rPr lang="ru-RU" sz="1400" b="1" dirty="0" smtClean="0"/>
              <a:t>2020 </a:t>
            </a:r>
            <a:r>
              <a:rPr lang="ru-RU" sz="1400" b="1" dirty="0"/>
              <a:t>г. </a:t>
            </a:r>
            <a:r>
              <a:rPr lang="ru-RU" sz="1400" b="1" dirty="0" smtClean="0"/>
              <a:t>50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10848" y="2299228"/>
            <a:ext cx="417646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формирование благоприятных условий для развития субъектов малого и среднего предпринимательства, способствующих увеличению их вклада в экономику </a:t>
            </a:r>
            <a:r>
              <a:rPr lang="ru-RU" sz="1600" dirty="0" smtClean="0"/>
              <a:t>района</a:t>
            </a:r>
            <a:r>
              <a:rPr lang="ru-RU" sz="1600" dirty="0"/>
              <a:t>.</a:t>
            </a:r>
          </a:p>
        </p:txBody>
      </p:sp>
      <p:sp>
        <p:nvSpPr>
          <p:cNvPr id="9" name="Овал 8"/>
          <p:cNvSpPr/>
          <p:nvPr/>
        </p:nvSpPr>
        <p:spPr>
          <a:xfrm>
            <a:off x="5976156" y="1870183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85605" y="3628556"/>
            <a:ext cx="1426950" cy="3240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4149080"/>
            <a:ext cx="414676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информационная, финансовая, консультационная и организационная поддержка субъектов малого и среднего </a:t>
            </a:r>
            <a:r>
              <a:rPr lang="ru-RU" sz="1600" dirty="0" smtClean="0"/>
              <a:t>предпринимательства;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имущественная </a:t>
            </a:r>
            <a:r>
              <a:rPr lang="ru-RU" sz="1600" dirty="0"/>
              <a:t>поддержка субъектов малого и среднего </a:t>
            </a:r>
            <a:r>
              <a:rPr lang="ru-RU" sz="1600" dirty="0" smtClean="0"/>
              <a:t>предпринимательства</a:t>
            </a:r>
            <a:r>
              <a:rPr lang="ru-RU" sz="1600" dirty="0"/>
              <a:t>.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7918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2528" y="200748"/>
            <a:ext cx="4419952" cy="86177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«Поддержка потребительского рынка на селе" на 2020-2022 годы»</a:t>
            </a:r>
          </a:p>
          <a:p>
            <a:pPr algn="ctr"/>
            <a:r>
              <a:rPr lang="ru-RU" sz="1400" b="1" dirty="0"/>
              <a:t>(объем финансирования в 2020 г. 162 </a:t>
            </a:r>
            <a:r>
              <a:rPr lang="ru-RU" sz="1400" b="1" dirty="0" err="1"/>
              <a:t>тыс.руб</a:t>
            </a:r>
            <a:r>
              <a:rPr lang="ru-RU" sz="1400" b="1" dirty="0"/>
              <a:t>)</a:t>
            </a:r>
          </a:p>
        </p:txBody>
      </p:sp>
      <p:sp>
        <p:nvSpPr>
          <p:cNvPr id="3" name="Овал 2"/>
          <p:cNvSpPr/>
          <p:nvPr/>
        </p:nvSpPr>
        <p:spPr>
          <a:xfrm>
            <a:off x="5877248" y="1169171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5152" y="1546893"/>
            <a:ext cx="4327328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Цель  муниципальной программы - обеспечение сельского  населения социально значимыми потребительскими товарами и бытовыми </a:t>
            </a:r>
            <a:r>
              <a:rPr lang="ru-RU" sz="1400" dirty="0" smtClean="0"/>
              <a:t>услугами</a:t>
            </a:r>
            <a:r>
              <a:rPr lang="ru-RU" sz="1400" dirty="0"/>
              <a:t>.</a:t>
            </a:r>
          </a:p>
        </p:txBody>
      </p:sp>
      <p:sp>
        <p:nvSpPr>
          <p:cNvPr id="6" name="Овал 5"/>
          <p:cNvSpPr/>
          <p:nvPr/>
        </p:nvSpPr>
        <p:spPr>
          <a:xfrm>
            <a:off x="6024477" y="2316397"/>
            <a:ext cx="1426950" cy="3240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65152" y="2780927"/>
            <a:ext cx="432732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обеспечение территориальной доступности товаров и услуг для сельского населения путем оказания муниципальной поддержки.</a:t>
            </a:r>
            <a:endParaRPr lang="ru-RU" sz="16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565152" y="3789040"/>
            <a:ext cx="44313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Реализация программы позволит увеличить объемы предоставляемых населению социально значимых бытовых услуг, повысить их качество, обеспечить и поддержать торговлю в отдаленных сельских населенных пунктах, не имеющих стационарной торговой сети.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226" y="104530"/>
            <a:ext cx="4262369" cy="104644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К проекту муниципальной программы  </a:t>
            </a:r>
          </a:p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«Эффективная власть в Первомайском муниципальном районе на 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2020-2022 </a:t>
            </a:r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годы»</a:t>
            </a:r>
          </a:p>
          <a:p>
            <a:pPr algn="ctr"/>
            <a:r>
              <a:rPr lang="ru-RU" sz="1400" b="1" dirty="0"/>
              <a:t>(объем </a:t>
            </a:r>
            <a:r>
              <a:rPr lang="ru-RU" sz="1400" b="1" dirty="0" smtClean="0"/>
              <a:t>финансирования на 2020 г. 9001 </a:t>
            </a:r>
            <a:r>
              <a:rPr lang="ru-RU" sz="1400" b="1" dirty="0" err="1"/>
              <a:t>тыс.руб</a:t>
            </a:r>
            <a:r>
              <a:rPr lang="ru-RU" sz="1400" b="1" dirty="0"/>
              <a:t>)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3826" y="1626765"/>
            <a:ext cx="4176464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повышение эффективности деятельности органов местного самоуправления при решении вопросов местного значения, обеспечение открытости в их деятельности, обеспечение граждан доступными и качественными услугами.</a:t>
            </a:r>
          </a:p>
        </p:txBody>
      </p:sp>
      <p:sp>
        <p:nvSpPr>
          <p:cNvPr id="12" name="Овал 11"/>
          <p:cNvSpPr/>
          <p:nvPr/>
        </p:nvSpPr>
        <p:spPr>
          <a:xfrm>
            <a:off x="1259632" y="1230489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410253" y="3287888"/>
            <a:ext cx="1426950" cy="3240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6520" y="3717032"/>
            <a:ext cx="4193770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/>
              <a:t>создание </a:t>
            </a:r>
            <a:r>
              <a:rPr lang="ru-RU" sz="1600" dirty="0"/>
              <a:t>условий для развития муниципальной службы, повышение эффективности и результативности деятельности муниципальных </a:t>
            </a:r>
            <a:r>
              <a:rPr lang="ru-RU" sz="1600" dirty="0" smtClean="0"/>
              <a:t>служащих;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/>
              <a:t>исполнение </a:t>
            </a:r>
            <a:r>
              <a:rPr lang="ru-RU" sz="1600" dirty="0"/>
              <a:t>полномочий собственника имущества и полномочий в сфере земельных </a:t>
            </a:r>
            <a:r>
              <a:rPr lang="ru-RU" sz="1600" dirty="0" smtClean="0"/>
              <a:t>отношений;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о</a:t>
            </a:r>
            <a:r>
              <a:rPr lang="ru-RU" sz="1600" dirty="0" smtClean="0"/>
              <a:t>беспечение </a:t>
            </a:r>
            <a:r>
              <a:rPr lang="ru-RU" sz="1600" dirty="0"/>
              <a:t>и исполнение обязанностей, возложенных на МУ «Центр обеспечения функционирования органов местного самоуправления Первомайского муниципального района»</a:t>
            </a:r>
          </a:p>
        </p:txBody>
      </p:sp>
    </p:spTree>
    <p:extLst>
      <p:ext uri="{BB962C8B-B14F-4D97-AF65-F5344CB8AC3E}">
        <p14:creationId xmlns:p14="http://schemas.microsoft.com/office/powerpoint/2010/main" val="236600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06090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К проекту муниципальной программы «Развитие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дорожного хозяйства и транспорта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в Первомайском муниципальном районе на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2020-2022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годы»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908720"/>
            <a:ext cx="336379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на 2020 год составит  </a:t>
            </a:r>
            <a:r>
              <a:rPr lang="ru-RU" sz="1600" b="1" u="sng" dirty="0" smtClean="0">
                <a:solidFill>
                  <a:schemeClr val="tx1"/>
                </a:solidFill>
              </a:rPr>
              <a:t>27 027 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Шестиугольник 4"/>
          <p:cNvSpPr/>
          <p:nvPr/>
        </p:nvSpPr>
        <p:spPr>
          <a:xfrm>
            <a:off x="-28496" y="1052736"/>
            <a:ext cx="4644008" cy="2520280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программы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just"/>
            <a:r>
              <a:rPr lang="ru-RU" sz="1400" b="1" dirty="0"/>
              <a:t>повышение эффективности дорожной деятельности в отношении автомобильных дорог общего пользования местного значения, дворовых территорий многоквартирных домов, проездов к дворовым территориям многоквартирных домов, обеспечение безопасности дорожного движения и повышение качества транспортного обслуживания населения.</a:t>
            </a:r>
            <a:endParaRPr lang="ru-RU" sz="1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77144" y="4005064"/>
            <a:ext cx="5112568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Задачи муниципальной      программы</a:t>
            </a:r>
            <a:r>
              <a:rPr lang="ru-RU" sz="1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</a:rPr>
              <a:t>Развитие сети автомобильных дорог общего пользования местного значения  Первомайского муниципального района;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</a:rPr>
              <a:t>Обеспечение </a:t>
            </a:r>
            <a:r>
              <a:rPr lang="ru-RU" sz="1400" b="1" dirty="0">
                <a:solidFill>
                  <a:schemeClr val="tx1"/>
                </a:solidFill>
              </a:rPr>
              <a:t>населения Первомайского МР услугами пассажирского автотранспорта на </a:t>
            </a:r>
            <a:r>
              <a:rPr lang="ru-RU" sz="1400" b="1" dirty="0" err="1">
                <a:solidFill>
                  <a:schemeClr val="tx1"/>
                </a:solidFill>
              </a:rPr>
              <a:t>внутримуниципальных</a:t>
            </a:r>
            <a:r>
              <a:rPr lang="ru-RU" sz="1400" b="1" dirty="0">
                <a:solidFill>
                  <a:schemeClr val="tx1"/>
                </a:solidFill>
              </a:rPr>
              <a:t> маршрутах;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</a:rPr>
              <a:t>Предоставление </a:t>
            </a:r>
            <a:r>
              <a:rPr lang="ru-RU" sz="1400" b="1" dirty="0">
                <a:solidFill>
                  <a:schemeClr val="tx1"/>
                </a:solidFill>
              </a:rPr>
              <a:t>социальных услуг отдельным категориям граждан при проезде в транспорте общего пользования;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</a:rPr>
              <a:t>Развитие </a:t>
            </a:r>
            <a:r>
              <a:rPr lang="ru-RU" sz="1400" b="1" dirty="0">
                <a:solidFill>
                  <a:schemeClr val="tx1"/>
                </a:solidFill>
              </a:rPr>
              <a:t>системы обеспечения безопасности дорожного движения на территории Первомайского муниципального района  в части формирования безопасного поведения участников дорожного движения.</a:t>
            </a:r>
            <a:endParaRPr lang="ru-RU" sz="1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Доронина\бюджет для граждан\i5FEVVS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78550"/>
            <a:ext cx="3672820" cy="16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Доронина\бюджет для граждан\5-yamochnyy-remont-dorog_-frezerovanie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40" y="3754924"/>
            <a:ext cx="359664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9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957900" y="1555141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76394"/>
            <a:ext cx="4499992" cy="141577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К проекту муниципальной программы «Информационное общество в Первомайском муниципальном районе" на 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2019-2021 </a:t>
            </a:r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годы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на </a:t>
            </a:r>
            <a:r>
              <a:rPr lang="ru-RU" sz="1400" b="1" dirty="0" smtClean="0"/>
              <a:t>2020 </a:t>
            </a:r>
            <a:r>
              <a:rPr lang="ru-RU" sz="1400" b="1" dirty="0"/>
              <a:t>г. </a:t>
            </a:r>
            <a:r>
              <a:rPr lang="ru-RU" sz="1400" b="1" dirty="0" smtClean="0"/>
              <a:t>1669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6108521" y="3717032"/>
            <a:ext cx="1426950" cy="3240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25751" y="2055440"/>
            <a:ext cx="4392489" cy="160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обеспечение конституционного права жителей </a:t>
            </a:r>
            <a:r>
              <a:rPr lang="ru-RU" sz="1400" dirty="0" smtClean="0"/>
              <a:t>Первомайского района </a:t>
            </a:r>
            <a:r>
              <a:rPr lang="ru-RU" sz="1400" dirty="0"/>
              <a:t>на получение оперативной и достоверной информации о важнейших общественно-политических, социально-культурных событиях района, о деятельности органов исполнительной и представительной властей Первомайского муниципального района.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160726"/>
            <a:ext cx="444624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создание условий для развития печатного средства массовой информации Первомайского муниципального района – районной общественно-политической газеты «Призыв».</a:t>
            </a:r>
          </a:p>
        </p:txBody>
      </p:sp>
      <p:pic>
        <p:nvPicPr>
          <p:cNvPr id="4098" name="Picture 2" descr="C:\Доронина\бюджет для граждан\фото\_logotip-s-kart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882" y="5589240"/>
            <a:ext cx="428447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6368" y="69698"/>
            <a:ext cx="4282958" cy="141577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К проекту муниципальной программы «Развитие сельского хозяйства в Первомайском муниципальном районе" на 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2020-2022 </a:t>
            </a:r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годы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»</a:t>
            </a:r>
          </a:p>
          <a:p>
            <a:pPr algn="ctr"/>
            <a:r>
              <a:rPr lang="ru-RU" sz="1400" b="1" dirty="0" smtClean="0"/>
              <a:t>(объем финансирования на 2020 г</a:t>
            </a:r>
            <a:r>
              <a:rPr lang="ru-RU" sz="1400" b="1" dirty="0"/>
              <a:t>. </a:t>
            </a:r>
            <a:r>
              <a:rPr lang="ru-RU" sz="1400" b="1" dirty="0" smtClean="0"/>
              <a:t>355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6368" y="2064342"/>
            <a:ext cx="428295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создания условий для эффективного и устойчивого развития сельского хозяйства муниципального района, повышение конкурентоспособности продукции, производимой в муниципальном </a:t>
            </a:r>
            <a:r>
              <a:rPr lang="ru-RU" sz="1600" dirty="0" smtClean="0"/>
              <a:t>районе</a:t>
            </a:r>
            <a:endParaRPr lang="ru-RU" sz="1600" dirty="0"/>
          </a:p>
        </p:txBody>
      </p:sp>
      <p:sp>
        <p:nvSpPr>
          <p:cNvPr id="15" name="Овал 14"/>
          <p:cNvSpPr/>
          <p:nvPr/>
        </p:nvSpPr>
        <p:spPr>
          <a:xfrm>
            <a:off x="1331640" y="1552537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6368" y="3436076"/>
            <a:ext cx="4208924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/>
              <a:t>     Средства </a:t>
            </a:r>
            <a:r>
              <a:rPr lang="ru-RU" sz="1600" dirty="0"/>
              <a:t>в 2020 году будут направлены: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на </a:t>
            </a:r>
            <a:r>
              <a:rPr lang="ru-RU" sz="1600" dirty="0"/>
              <a:t>проведение смотров, конкурсов мастерства работников сельского хозяйства, выставок-ярмарок, чествование </a:t>
            </a:r>
            <a:r>
              <a:rPr lang="ru-RU" sz="1600" dirty="0" smtClean="0"/>
              <a:t>победителей;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на </a:t>
            </a:r>
            <a:r>
              <a:rPr lang="ru-RU" sz="1600" dirty="0"/>
              <a:t>реализацию мероприятий по борьбе с борщевиком </a:t>
            </a:r>
            <a:r>
              <a:rPr lang="ru-RU" sz="1600" dirty="0" smtClean="0"/>
              <a:t>Сосновского;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на </a:t>
            </a:r>
            <a:r>
              <a:rPr lang="ru-RU" sz="1600" dirty="0"/>
              <a:t>поддержку сельскохозяйственных товаропроизводителей в рамках предоставления субсидий из средств областного </a:t>
            </a:r>
            <a:r>
              <a:rPr lang="ru-RU" sz="1600" dirty="0" smtClean="0"/>
              <a:t>бюджета;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на </a:t>
            </a:r>
            <a:r>
              <a:rPr lang="ru-RU" sz="1600" dirty="0"/>
              <a:t>отлов, транспортировку и временное содержание безнадзорных животных 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546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663202" y="115888"/>
            <a:ext cx="4374232" cy="153888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К 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проекту муниципальной программы «</a:t>
            </a:r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Создание условий для эффективного управления  муниципальными финансами в Первомайском муниципальном районе на 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2020-2022 </a:t>
            </a:r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годы»</a:t>
            </a:r>
          </a:p>
          <a:p>
            <a:pPr algn="ctr"/>
            <a:r>
              <a:rPr lang="ru-RU" sz="1400" b="1" dirty="0" smtClean="0"/>
              <a:t>(объем финансирования на 2020 г. 2644 тыс.руб)</a:t>
            </a:r>
            <a:endParaRPr lang="ru-RU" sz="1400" b="1" dirty="0"/>
          </a:p>
        </p:txBody>
      </p:sp>
      <p:sp>
        <p:nvSpPr>
          <p:cNvPr id="12" name="Овал 11"/>
          <p:cNvSpPr/>
          <p:nvPr/>
        </p:nvSpPr>
        <p:spPr>
          <a:xfrm>
            <a:off x="5953336" y="1735864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Цель:</a:t>
            </a:r>
          </a:p>
        </p:txBody>
      </p:sp>
      <p:sp>
        <p:nvSpPr>
          <p:cNvPr id="13" name="Овал 12"/>
          <p:cNvSpPr/>
          <p:nvPr/>
        </p:nvSpPr>
        <p:spPr>
          <a:xfrm>
            <a:off x="6103957" y="3465735"/>
            <a:ext cx="1426950" cy="3240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66320" y="2085338"/>
            <a:ext cx="4302224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Обеспечение равных условий для устойчивого исполнения расходных обязательств муниципальных образований района, повышения качества управления муниципальными финансами.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97760" y="3790642"/>
            <a:ext cx="4270784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выравнивание </a:t>
            </a:r>
            <a:r>
              <a:rPr lang="ru-RU" sz="1600" dirty="0">
                <a:solidFill>
                  <a:schemeClr val="tx1"/>
                </a:solidFill>
              </a:rPr>
              <a:t>бюджетной обеспеченности поселений муниципального </a:t>
            </a:r>
            <a:r>
              <a:rPr lang="ru-RU" sz="1600" dirty="0" smtClean="0">
                <a:solidFill>
                  <a:schemeClr val="tx1"/>
                </a:solidFill>
              </a:rPr>
              <a:t>района (предоставление поселениям дотаций </a:t>
            </a:r>
            <a:r>
              <a:rPr lang="ru-RU" sz="1600" dirty="0">
                <a:solidFill>
                  <a:schemeClr val="tx1"/>
                </a:solidFill>
              </a:rPr>
              <a:t>на выравнивание бюджетной </a:t>
            </a:r>
            <a:r>
              <a:rPr lang="ru-RU" sz="1600" dirty="0" smtClean="0">
                <a:solidFill>
                  <a:schemeClr val="tx1"/>
                </a:solidFill>
              </a:rPr>
              <a:t>обеспеченности поселений);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повышение эффективности </a:t>
            </a:r>
            <a:r>
              <a:rPr lang="ru-RU" sz="1600" dirty="0">
                <a:solidFill>
                  <a:schemeClr val="tx1"/>
                </a:solidFill>
              </a:rPr>
              <a:t>управления муниципальными </a:t>
            </a:r>
            <a:r>
              <a:rPr lang="ru-RU" sz="1600" dirty="0" smtClean="0">
                <a:solidFill>
                  <a:schemeClr val="tx1"/>
                </a:solidFill>
              </a:rPr>
              <a:t>финансами (техническое сопровождение </a:t>
            </a:r>
            <a:r>
              <a:rPr lang="ru-RU" sz="1600" dirty="0">
                <a:solidFill>
                  <a:schemeClr val="tx1"/>
                </a:solidFill>
              </a:rPr>
              <a:t>программных продуктов  «АС Бюджет», АС «УРМ»,  а также дополнительных программных модулей и функционала к этим </a:t>
            </a:r>
            <a:r>
              <a:rPr lang="ru-RU" sz="1600" dirty="0" smtClean="0">
                <a:solidFill>
                  <a:schemeClr val="tx1"/>
                </a:solidFill>
              </a:rPr>
              <a:t>программам).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115569"/>
            <a:ext cx="4320480" cy="129266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К проекту муниципальной программы «Газификация и модернизация жилищно-коммунального хозяйства Первомайского муниципального района" на 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2018-2022 </a:t>
            </a:r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годы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»</a:t>
            </a:r>
          </a:p>
          <a:p>
            <a:pPr algn="ctr"/>
            <a:r>
              <a:rPr lang="ru-RU" sz="1400" b="1" dirty="0" smtClean="0"/>
              <a:t>(</a:t>
            </a:r>
            <a:r>
              <a:rPr lang="ru-RU" sz="1400" b="1" dirty="0"/>
              <a:t>объем финансирования </a:t>
            </a:r>
            <a:r>
              <a:rPr lang="ru-RU" sz="1400" b="1" dirty="0" smtClean="0"/>
              <a:t>в 2020 </a:t>
            </a:r>
            <a:r>
              <a:rPr lang="ru-RU" sz="1400" b="1" dirty="0"/>
              <a:t>г. </a:t>
            </a:r>
            <a:r>
              <a:rPr lang="ru-RU" sz="1400" b="1" dirty="0" smtClean="0"/>
              <a:t>5546 </a:t>
            </a:r>
            <a:r>
              <a:rPr lang="ru-RU" sz="1400" b="1" dirty="0" err="1"/>
              <a:t>тыс.руб</a:t>
            </a:r>
            <a:r>
              <a:rPr lang="ru-RU" sz="1400" b="1" dirty="0"/>
              <a:t>)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3880" y="1844824"/>
            <a:ext cx="432048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улучшение качества обеспечения коммунальными услугами населения Первомайского района  путем газификации.</a:t>
            </a:r>
          </a:p>
        </p:txBody>
      </p:sp>
      <p:sp>
        <p:nvSpPr>
          <p:cNvPr id="18" name="Овал 17"/>
          <p:cNvSpPr/>
          <p:nvPr/>
        </p:nvSpPr>
        <p:spPr>
          <a:xfrm>
            <a:off x="1390024" y="1435835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Цель: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634796"/>
            <a:ext cx="4299227" cy="2708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Ожидаемые конечные результаты  </a:t>
            </a:r>
            <a:r>
              <a:rPr lang="ru-RU" sz="1400" dirty="0" smtClean="0"/>
              <a:t>Программы: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повышение уровня обеспеченности(газификации) природным </a:t>
            </a:r>
            <a:r>
              <a:rPr lang="ru-RU" sz="1400" dirty="0"/>
              <a:t>газом населения в сельской </a:t>
            </a:r>
            <a:r>
              <a:rPr lang="ru-RU" sz="1400" dirty="0" smtClean="0"/>
              <a:t>местности;</a:t>
            </a:r>
            <a:endParaRPr lang="ru-RU" sz="1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повышение </a:t>
            </a:r>
            <a:r>
              <a:rPr lang="ru-RU" sz="1400" dirty="0"/>
              <a:t>эффективности использования природного </a:t>
            </a:r>
            <a:r>
              <a:rPr lang="ru-RU" sz="1400" dirty="0" smtClean="0"/>
              <a:t>газа;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снижение </a:t>
            </a:r>
            <a:r>
              <a:rPr lang="ru-RU" sz="1400" dirty="0"/>
              <a:t>затрат производителей тепловой энергии на топливо при переводе объектов на природный </a:t>
            </a:r>
            <a:r>
              <a:rPr lang="ru-RU" sz="1400" dirty="0" smtClean="0"/>
              <a:t>газ;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снижение </a:t>
            </a:r>
            <a:r>
              <a:rPr lang="ru-RU" sz="1400" dirty="0"/>
              <a:t>количества валового выброса загрязняющих веществ, при переводе объектов  на природный газ</a:t>
            </a:r>
            <a:r>
              <a:rPr lang="ru-RU" sz="1600" dirty="0"/>
              <a:t>.</a:t>
            </a:r>
          </a:p>
        </p:txBody>
      </p:sp>
      <p:pic>
        <p:nvPicPr>
          <p:cNvPr id="19" name="Picture 2" descr="C:\Доронина\бюджет для граждан\фото\get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308094"/>
            <a:ext cx="2721861" cy="154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2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64" y="99668"/>
            <a:ext cx="8604416" cy="1025076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Основные понятия, используемые в бюджетном процессе</a:t>
            </a:r>
            <a:endParaRPr lang="ru-RU" sz="32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24744"/>
            <a:ext cx="86409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Trebuchet MS" pitchFamily="34" charset="0"/>
              </a:rPr>
              <a:t>БЮДЖЕТ</a:t>
            </a:r>
            <a:r>
              <a:rPr lang="ru-RU" altLang="ru-RU" sz="1600" dirty="0">
                <a:latin typeface="Trebuchet MS" pitchFamily="34" charset="0"/>
              </a:rPr>
              <a:t> (от </a:t>
            </a:r>
            <a:r>
              <a:rPr lang="ru-RU" altLang="ru-RU" sz="1600" dirty="0" err="1">
                <a:latin typeface="Trebuchet MS" pitchFamily="34" charset="0"/>
              </a:rPr>
              <a:t>старонормандского</a:t>
            </a:r>
            <a:r>
              <a:rPr lang="ru-RU" altLang="ru-RU" sz="1600" dirty="0">
                <a:latin typeface="Trebuchet MS" pitchFamily="34" charset="0"/>
              </a:rPr>
              <a:t> </a:t>
            </a:r>
            <a:r>
              <a:rPr lang="en-US" altLang="ru-RU" sz="1600" dirty="0" err="1">
                <a:latin typeface="Trebuchet MS" pitchFamily="34" charset="0"/>
              </a:rPr>
              <a:t>bougette</a:t>
            </a:r>
            <a:r>
              <a:rPr lang="ru-RU" altLang="ru-RU" sz="1600" dirty="0">
                <a:latin typeface="Trebuchet MS" pitchFamily="34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</a:t>
            </a:r>
            <a:r>
              <a:rPr lang="ru-RU" altLang="ru-RU" sz="1600" dirty="0" smtClean="0">
                <a:latin typeface="Trebuchet MS" pitchFamily="34" charset="0"/>
              </a:rPr>
              <a:t>органов местного </a:t>
            </a:r>
            <a:r>
              <a:rPr lang="ru-RU" altLang="ru-RU" sz="1600" dirty="0">
                <a:latin typeface="Trebuchet MS" pitchFamily="34" charset="0"/>
              </a:rPr>
              <a:t>самоуправления.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3933056"/>
            <a:ext cx="1917700" cy="214471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0542" y="2194238"/>
            <a:ext cx="28083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latin typeface="Trebuchet MS" pitchFamily="34" charset="0"/>
              </a:rPr>
              <a:t>ДОХОДЫ</a:t>
            </a:r>
            <a:r>
              <a:rPr lang="en-US" altLang="ru-RU" sz="1400" b="1" dirty="0">
                <a:latin typeface="Trebuchet MS" pitchFamily="34" charset="0"/>
              </a:rPr>
              <a:t> </a:t>
            </a:r>
            <a:r>
              <a:rPr lang="ru-RU" altLang="ru-RU" sz="1400" b="1" dirty="0">
                <a:latin typeface="Trebuchet MS" pitchFamily="34" charset="0"/>
              </a:rPr>
              <a:t>БЮДЖЕТА </a:t>
            </a:r>
          </a:p>
          <a:p>
            <a:pPr algn="ctr"/>
            <a:r>
              <a:rPr lang="ru-RU" altLang="ru-RU" sz="1400" dirty="0">
                <a:latin typeface="Trebuchet MS" pitchFamily="34" charset="0"/>
              </a:rPr>
              <a:t>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2043386"/>
            <a:ext cx="27589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latin typeface="Trebuchet MS" pitchFamily="34" charset="0"/>
              </a:rPr>
              <a:t>РАСХОДЫ БЮДЖЕТА</a:t>
            </a:r>
          </a:p>
          <a:p>
            <a:pPr algn="ctr"/>
            <a:r>
              <a:rPr lang="ru-RU" altLang="ru-RU" sz="1400" dirty="0">
                <a:latin typeface="Trebuchet MS" pitchFamily="34" charset="0"/>
              </a:rPr>
              <a:t>выплачиваемые из бюджета денежные средства (социальные выплаты населению, содержание государственных (муниципальных) учреждений (образование, ЖКХ, культура и другие) капитальное строительство и другие)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57" y="4282332"/>
            <a:ext cx="300129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latin typeface="Trebuchet MS" pitchFamily="34" charset="0"/>
              </a:rPr>
              <a:t>Превышение доходов над расходами образует положительный остаток бюджета </a:t>
            </a:r>
            <a:r>
              <a:rPr lang="ru-RU" altLang="ru-RU" sz="2000" b="1" dirty="0">
                <a:solidFill>
                  <a:srgbClr val="C00000"/>
                </a:solidFill>
                <a:latin typeface="Trebuchet MS" pitchFamily="34" charset="0"/>
              </a:rPr>
              <a:t>ПРОФИЦИТ</a:t>
            </a:r>
          </a:p>
          <a:p>
            <a:pPr algn="ctr"/>
            <a:endParaRPr lang="ru-RU" altLang="ru-RU" dirty="0">
              <a:latin typeface="Trebuchet MS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6175" y="4343692"/>
            <a:ext cx="26997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latin typeface="Trebuchet MS" pitchFamily="34" charset="0"/>
              </a:rPr>
              <a:t>Если расходная часть бюджета превышает доходную, то бюджет формируется с </a:t>
            </a:r>
            <a:r>
              <a:rPr lang="ru-RU" altLang="ru-RU" sz="2000" b="1" dirty="0">
                <a:solidFill>
                  <a:srgbClr val="C00000"/>
                </a:solidFill>
                <a:latin typeface="Trebuchet MS" pitchFamily="34" charset="0"/>
              </a:rPr>
              <a:t>ДЕФИЦИТОМ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613" y="6077769"/>
            <a:ext cx="9010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solidFill>
                  <a:srgbClr val="C00000"/>
                </a:solidFill>
                <a:latin typeface="Trebuchet MS" pitchFamily="34" charset="0"/>
              </a:rPr>
              <a:t>Сбалансированность</a:t>
            </a:r>
            <a:r>
              <a:rPr lang="ru-RU" altLang="ru-RU" sz="1600" dirty="0">
                <a:latin typeface="Trebuchet MS" pitchFamily="34" charset="0"/>
              </a:rPr>
              <a:t> бюджета по доходам и расходам – основополагающее требование, предъявляемое к органам, составляющим и утверждающим бюджет.</a:t>
            </a:r>
            <a:endParaRPr lang="ru-RU" sz="16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5652120" y="4797152"/>
            <a:ext cx="720080" cy="772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2774479" y="4797151"/>
            <a:ext cx="720080" cy="7721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988369"/>
            <a:ext cx="259715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6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1385900" y="1374296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52854"/>
            <a:ext cx="4140968" cy="129266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К проекту муниципальной программы 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«Повышение эффективности использования муниципального имущества Первомайского муниципального района на 2019-2021 годы»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на </a:t>
            </a:r>
            <a:r>
              <a:rPr lang="ru-RU" sz="1400" b="1" dirty="0" smtClean="0"/>
              <a:t>2020 </a:t>
            </a:r>
            <a:r>
              <a:rPr lang="ru-RU" sz="1400" b="1" dirty="0"/>
              <a:t>г. </a:t>
            </a:r>
            <a:r>
              <a:rPr lang="ru-RU" sz="1400" b="1" dirty="0" smtClean="0"/>
              <a:t>410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758564"/>
            <a:ext cx="414096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Развитие </a:t>
            </a:r>
            <a:r>
              <a:rPr lang="ru-RU" sz="1600" dirty="0" err="1" smtClean="0"/>
              <a:t>имущественно</a:t>
            </a:r>
            <a:r>
              <a:rPr lang="ru-RU" sz="1600" dirty="0" smtClean="0"/>
              <a:t>-земельных отношений в Первомайском районе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0112" y="2384018"/>
            <a:ext cx="4246120" cy="4308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/>
              <a:t>      Средства</a:t>
            </a:r>
            <a:r>
              <a:rPr lang="ru-RU" sz="1300" dirty="0"/>
              <a:t>, предусмотренные в программе, будут направлены на реализации следующих мероприятий:</a:t>
            </a:r>
          </a:p>
          <a:p>
            <a:pPr algn="just"/>
            <a:r>
              <a:rPr lang="ru-RU" sz="1400" dirty="0"/>
              <a:t>-</a:t>
            </a:r>
            <a:r>
              <a:rPr lang="ru-RU" sz="1300" dirty="0" smtClean="0"/>
              <a:t>проведение </a:t>
            </a:r>
            <a:r>
              <a:rPr lang="ru-RU" sz="1300" dirty="0"/>
              <a:t>технической инвентаризации, постановка на кадастровый учет, оформление прав собственности на объекты недвижимого имущества, составляющие казну муниципального района;</a:t>
            </a:r>
          </a:p>
          <a:p>
            <a:pPr algn="just"/>
            <a:r>
              <a:rPr lang="ru-RU" sz="1300" dirty="0"/>
              <a:t>- проведение кадастровых работ по формированию земельных участков с постановкой на кадастровый учет, оформление прав собственности на них;</a:t>
            </a:r>
          </a:p>
          <a:p>
            <a:pPr algn="just"/>
            <a:r>
              <a:rPr lang="ru-RU" sz="1300" dirty="0"/>
              <a:t>- проведение мероприятий по обеспечению приватизации и проведению предпродажной подготовки объектов </a:t>
            </a:r>
            <a:r>
              <a:rPr lang="ru-RU" sz="1300" dirty="0" smtClean="0"/>
              <a:t>приватизации;</a:t>
            </a:r>
            <a:endParaRPr lang="ru-RU" sz="1300" dirty="0"/>
          </a:p>
          <a:p>
            <a:pPr algn="just"/>
            <a:r>
              <a:rPr lang="ru-RU" sz="1300" dirty="0"/>
              <a:t>- проведение мероприятий по предпродажной подготовке земельных участков посредством проведения </a:t>
            </a:r>
            <a:r>
              <a:rPr lang="ru-RU" sz="1300" dirty="0" smtClean="0"/>
              <a:t>аукционов;</a:t>
            </a:r>
            <a:endParaRPr lang="ru-RU" sz="1300" dirty="0"/>
          </a:p>
          <a:p>
            <a:pPr algn="just"/>
            <a:r>
              <a:rPr lang="ru-RU" sz="1300" dirty="0"/>
              <a:t>- содержание имущества казны (оплата коммунальных услуг, технического обслуживания инженерных сетей, пожарной сигнализации зданий и др.,  взносы на капитальный ремонт многоквартирных домов в части муниципального имущества казны);</a:t>
            </a:r>
          </a:p>
          <a:p>
            <a:pPr algn="just"/>
            <a:r>
              <a:rPr lang="ru-RU" sz="1300" dirty="0"/>
              <a:t>- Обновление системы «Управление имуществом».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43639" y="81634"/>
            <a:ext cx="4403101" cy="169277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К проекту муниципальной программы «Разработка и актуализация градостроительной документации Первомайского района Ярославской области» на 2018-2020 годы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на </a:t>
            </a:r>
            <a:r>
              <a:rPr lang="ru-RU" sz="1400" b="1" dirty="0" smtClean="0"/>
              <a:t>2020 </a:t>
            </a:r>
            <a:r>
              <a:rPr lang="ru-RU" sz="1400" b="1" dirty="0"/>
              <a:t>г. </a:t>
            </a:r>
            <a:r>
              <a:rPr lang="ru-RU" sz="1400" b="1" dirty="0" smtClean="0"/>
              <a:t>500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17" name="Овал 16"/>
          <p:cNvSpPr/>
          <p:nvPr/>
        </p:nvSpPr>
        <p:spPr>
          <a:xfrm>
            <a:off x="5881093" y="1853381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43639" y="2276872"/>
            <a:ext cx="4396146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Обеспечение </a:t>
            </a:r>
            <a:r>
              <a:rPr lang="ru-RU" sz="1600" dirty="0"/>
              <a:t>Первомайского муниципального района качественной градостроительной документацией, выполнение требований законодательства в части установления границ населенных пунктов и территориальных зон, установленных  документами градостроительного зонирования.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61296" y="4293096"/>
            <a:ext cx="4367785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На </a:t>
            </a:r>
            <a:r>
              <a:rPr lang="ru-RU" sz="1600" dirty="0"/>
              <a:t>ее реализацию в программе на 2020 год предусмотрены средства в сумме 500,0 тыс. руб., которые будут израсходованы на мероприятия по внесению изменений в Генеральные планы и Правила землепользования и застройки сельских поселений Первомайского района Ярославской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39300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spc="300" dirty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Arial" panose="020B0604020202020204" pitchFamily="34" charset="0"/>
              </a:rPr>
              <a:t>СПАСИБО ЗА ВНИМАНИЕ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021288"/>
            <a:ext cx="6400800" cy="481608"/>
          </a:xfrm>
        </p:spPr>
        <p:txBody>
          <a:bodyPr>
            <a:noAutofit/>
          </a:bodyPr>
          <a:lstStyle/>
          <a:p>
            <a:r>
              <a:rPr lang="ru-RU" sz="28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Пречистое </a:t>
            </a:r>
            <a:r>
              <a:rPr lang="ru-RU" sz="28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+mj-lt"/>
                <a:ea typeface="+mj-ea"/>
                <a:cs typeface="+mj-cs"/>
              </a:rPr>
              <a:t>2019</a:t>
            </a:r>
            <a:endParaRPr lang="ru-RU" sz="28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417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  <a:solidFill>
            <a:srgbClr val="FFFFCC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Какие бывают бюджеты?</a:t>
            </a:r>
          </a:p>
        </p:txBody>
      </p:sp>
      <p:pic>
        <p:nvPicPr>
          <p:cNvPr id="3" name="Picture 3" descr="C:\Users\econ11\Desktop\Для презентации\1923c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2401631" cy="160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107504" y="3140968"/>
            <a:ext cx="36541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заработная плата, премии и т.п. 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оплата коммунальных услуг, расходы </a:t>
            </a:r>
          </a:p>
          <a:p>
            <a:r>
              <a:rPr lang="ru-RU" sz="1100" dirty="0">
                <a:latin typeface="Trebuchet MS" pitchFamily="34" charset="0"/>
              </a:rPr>
              <a:t>на питание, транспорт и т.п.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0768" y="827420"/>
            <a:ext cx="1835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семей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3831" y="3925798"/>
            <a:ext cx="2629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 </a:t>
            </a:r>
          </a:p>
        </p:txBody>
      </p:sp>
      <p:pic>
        <p:nvPicPr>
          <p:cNvPr id="7" name="Picture 6" descr="C:\Users\Public\Pictures\Sample Pictures\socgran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95" y="4365104"/>
            <a:ext cx="1822450" cy="144462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3486" y="5921530"/>
            <a:ext cx="33438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выручка от реализации и т.п.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выплата заработной платы рабочим, закупка материалов.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873586"/>
            <a:ext cx="4731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публично-правовых образований</a:t>
            </a:r>
          </a:p>
        </p:txBody>
      </p:sp>
      <p:pic>
        <p:nvPicPr>
          <p:cNvPr id="10" name="Picture 5" descr="C:\Users\econ11\Desktop\Для презентации\iCDB3IG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91" y="1395883"/>
            <a:ext cx="2808312" cy="1975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7066140" y="1556792"/>
            <a:ext cx="206970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налоговые и неналоговые доходы 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социальная сфера, образование, </a:t>
            </a:r>
            <a:r>
              <a:rPr lang="ru-RU" sz="1100" dirty="0" smtClean="0">
                <a:latin typeface="Trebuchet MS" pitchFamily="34" charset="0"/>
              </a:rPr>
              <a:t>культура, спорт и т.д.</a:t>
            </a:r>
            <a:endParaRPr lang="ru-RU" sz="1100" dirty="0">
              <a:latin typeface="Trebuchet MS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78298" y="43528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30474" y="43266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 территориальных фондов обязательного медицинского образования)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91680" y="43528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</a:p>
        </p:txBody>
      </p:sp>
      <p:cxnSp>
        <p:nvCxnSpPr>
          <p:cNvPr id="21" name="Прямая со стрелкой 20"/>
          <p:cNvCxnSpPr>
            <a:stCxn id="10" idx="2"/>
            <a:endCxn id="12" idx="0"/>
          </p:cNvCxnSpPr>
          <p:nvPr/>
        </p:nvCxnSpPr>
        <p:spPr>
          <a:xfrm flipH="1">
            <a:off x="3949447" y="3371457"/>
            <a:ext cx="1679500" cy="9813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" idx="2"/>
            <a:endCxn id="18" idx="0"/>
          </p:cNvCxnSpPr>
          <p:nvPr/>
        </p:nvCxnSpPr>
        <p:spPr>
          <a:xfrm>
            <a:off x="5628947" y="3371457"/>
            <a:ext cx="372676" cy="9551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2"/>
            <a:endCxn id="19" idx="0"/>
          </p:cNvCxnSpPr>
          <p:nvPr/>
        </p:nvCxnSpPr>
        <p:spPr>
          <a:xfrm>
            <a:off x="5628947" y="3371457"/>
            <a:ext cx="2433882" cy="9813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3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091" y="185799"/>
            <a:ext cx="8433093" cy="596609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ru-RU" sz="32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Основы составления проекта 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89551" y="3260620"/>
            <a:ext cx="244827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rebuchet MS" pitchFamily="34" charset="0"/>
              </a:rPr>
              <a:t>Составление проекта бюджета Первомайского муниципального района основывается на: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956" y="3094335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rebuchet MS" pitchFamily="34" charset="0"/>
              </a:rPr>
              <a:t>Основных направлениях </a:t>
            </a:r>
            <a:r>
              <a:rPr lang="ru-RU" sz="1400" dirty="0">
                <a:latin typeface="Trebuchet MS" pitchFamily="34" charset="0"/>
              </a:rPr>
              <a:t>бюджетной и налоговой политики </a:t>
            </a:r>
            <a:r>
              <a:rPr lang="ru-RU" sz="1400" dirty="0" smtClean="0">
                <a:latin typeface="Trebuchet MS" pitchFamily="34" charset="0"/>
              </a:rPr>
              <a:t>Первомайского района</a:t>
            </a:r>
            <a:endParaRPr lang="ru-RU" sz="14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9206" y="1011378"/>
            <a:ext cx="30289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rebuchet MS" pitchFamily="34" charset="0"/>
              </a:rPr>
              <a:t>Указе </a:t>
            </a:r>
            <a:r>
              <a:rPr lang="ru-RU" sz="1400" dirty="0">
                <a:latin typeface="Trebuchet MS" pitchFamily="34" charset="0"/>
              </a:rPr>
              <a:t>Губернатора Ярославской области «Об основных направлениях бюджетной и налоговой политики Ярославской области на </a:t>
            </a:r>
            <a:r>
              <a:rPr lang="ru-RU" sz="1400" dirty="0" smtClean="0">
                <a:latin typeface="Trebuchet MS" pitchFamily="34" charset="0"/>
              </a:rPr>
              <a:t>2020 </a:t>
            </a:r>
            <a:r>
              <a:rPr lang="ru-RU" sz="1400" dirty="0">
                <a:latin typeface="Trebuchet MS" pitchFamily="34" charset="0"/>
              </a:rPr>
              <a:t>год и на плановый период </a:t>
            </a:r>
            <a:r>
              <a:rPr lang="ru-RU" sz="1400" dirty="0" smtClean="0">
                <a:latin typeface="Trebuchet MS" pitchFamily="34" charset="0"/>
              </a:rPr>
              <a:t>2021 </a:t>
            </a:r>
            <a:r>
              <a:rPr lang="ru-RU" sz="1400" dirty="0">
                <a:latin typeface="Trebuchet MS" pitchFamily="34" charset="0"/>
              </a:rPr>
              <a:t>и </a:t>
            </a:r>
            <a:r>
              <a:rPr lang="ru-RU" sz="1400" dirty="0" smtClean="0">
                <a:latin typeface="Trebuchet MS" pitchFamily="34" charset="0"/>
              </a:rPr>
              <a:t>2022 </a:t>
            </a:r>
            <a:r>
              <a:rPr lang="ru-RU" sz="1400" dirty="0">
                <a:latin typeface="Trebuchet MS" pitchFamily="34" charset="0"/>
              </a:rPr>
              <a:t>годов»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2462" y="5301309"/>
            <a:ext cx="337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rebuchet MS" pitchFamily="34" charset="0"/>
              </a:rPr>
              <a:t>Муниципальных программах Первомайского района</a:t>
            </a:r>
            <a:endParaRPr lang="ru-RU" sz="1600" dirty="0"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9220" y="3260620"/>
            <a:ext cx="2623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rebuchet MS" pitchFamily="34" charset="0"/>
              </a:rPr>
              <a:t>Прогнозе </a:t>
            </a:r>
            <a:r>
              <a:rPr lang="ru-RU" sz="1400" dirty="0">
                <a:latin typeface="Trebuchet MS" pitchFamily="34" charset="0"/>
              </a:rPr>
              <a:t>социально-экономического развития Первомайского муниципального </a:t>
            </a:r>
            <a:r>
              <a:rPr lang="ru-RU" sz="1400" dirty="0" smtClean="0">
                <a:latin typeface="Trebuchet MS" pitchFamily="34" charset="0"/>
              </a:rPr>
              <a:t>района</a:t>
            </a:r>
            <a:endParaRPr lang="ru-RU" sz="1400" dirty="0">
              <a:latin typeface="Trebuchet MS" pitchFamily="34" charset="0"/>
            </a:endParaRPr>
          </a:p>
        </p:txBody>
      </p:sp>
      <p:pic>
        <p:nvPicPr>
          <p:cNvPr id="8" name="Picture 2" descr="C:\Users\Public\Pictures\Sample Pictures\88890522_large_602457_338846686194132_115664022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87" y="1268805"/>
            <a:ext cx="2257425" cy="1397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ublic\Pictures\Sample Pictures\диаг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20" y="4517654"/>
            <a:ext cx="2292350" cy="158152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низ 9"/>
          <p:cNvSpPr/>
          <p:nvPr/>
        </p:nvSpPr>
        <p:spPr>
          <a:xfrm>
            <a:off x="4475267" y="4293096"/>
            <a:ext cx="121458" cy="87228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781238" y="3593449"/>
            <a:ext cx="535520" cy="777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2596212" y="3465083"/>
            <a:ext cx="607636" cy="8950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4491636" y="2611816"/>
            <a:ext cx="93277" cy="506204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Доронина\бюджет для граждан\pervomaisky_rayon_coa_2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189"/>
            <a:ext cx="196123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Доронина\бюджет для граждан\i8TZN620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019" y="997698"/>
            <a:ext cx="2078359" cy="208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31950" cy="1008112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Этапы бюджетного процесса </a:t>
            </a:r>
            <a:r>
              <a:rPr lang="ru-RU" sz="32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в Первомайском муниципальном районе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2309388"/>
            <a:ext cx="374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Бюджетный процесс - </a:t>
            </a:r>
            <a:r>
              <a:rPr lang="ru-RU" sz="1600" b="1" dirty="0">
                <a:solidFill>
                  <a:srgbClr val="CC3399"/>
                </a:solidFill>
              </a:rPr>
              <a:t>деятельность органов местного самоуправления и иных участников по составлению, рассмотрению, утверждению и исполнению местного бюджета, а также по контролю за его исполнением.</a:t>
            </a:r>
            <a:r>
              <a:rPr lang="ru-RU" sz="1400" b="1" dirty="0">
                <a:solidFill>
                  <a:srgbClr val="CC3399"/>
                </a:solidFill>
              </a:rPr>
              <a:t> </a:t>
            </a:r>
            <a:endParaRPr lang="ru-RU" sz="1400" b="1" dirty="0" smtClean="0">
              <a:solidFill>
                <a:srgbClr val="CC3399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3C0DB3"/>
                </a:solidFill>
              </a:rPr>
              <a:t>Бюджет  Первомайского муниципального района составляется и утверждается сроком на три </a:t>
            </a:r>
            <a:r>
              <a:rPr lang="ru-RU" sz="1400" b="1" dirty="0">
                <a:solidFill>
                  <a:srgbClr val="3C0DB3"/>
                </a:solidFill>
              </a:rPr>
              <a:t>года - </a:t>
            </a:r>
            <a:r>
              <a:rPr lang="ru-RU" altLang="ru-RU" sz="1400" b="1" dirty="0">
                <a:solidFill>
                  <a:srgbClr val="3C0DB3"/>
                </a:solidFill>
              </a:rPr>
              <a:t>очередной финансовый год и на плановый период</a:t>
            </a:r>
            <a:endParaRPr lang="ru-RU" sz="1400" b="1" dirty="0">
              <a:solidFill>
                <a:srgbClr val="3C0DB3"/>
              </a:solidFill>
            </a:endParaRPr>
          </a:p>
        </p:txBody>
      </p:sp>
      <p:pic>
        <p:nvPicPr>
          <p:cNvPr id="5" name="Picture 3" descr="C:\Users\User\Desktop\фото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18" y="5089006"/>
            <a:ext cx="2592288" cy="157947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07606" y="4838926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Составление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26" y="2946911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Рассмотрение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3C0DB3"/>
                </a:solidFill>
              </a:rPr>
              <a:t>бюджета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1034" y="1286673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Утверждение бюджета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7046" y="1313525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Исполнение бюджета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9254" y="2766891"/>
            <a:ext cx="2016224" cy="12961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Формирование отчета об исполнении бюджета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39254" y="4735215"/>
            <a:ext cx="2016224" cy="11435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Муниципальный финансовый контроль</a:t>
            </a:r>
          </a:p>
        </p:txBody>
      </p:sp>
      <p:sp>
        <p:nvSpPr>
          <p:cNvPr id="6" name="Стрелка вверх 5"/>
          <p:cNvSpPr/>
          <p:nvPr/>
        </p:nvSpPr>
        <p:spPr>
          <a:xfrm>
            <a:off x="1074348" y="4005064"/>
            <a:ext cx="396044" cy="648072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>
            <a:off x="1206512" y="1610709"/>
            <a:ext cx="792088" cy="1116124"/>
          </a:xfrm>
          <a:prstGeom prst="ben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355976" y="1610709"/>
            <a:ext cx="432048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углом 15"/>
          <p:cNvSpPr/>
          <p:nvPr/>
        </p:nvSpPr>
        <p:spPr>
          <a:xfrm rot="5400000">
            <a:off x="7011226" y="1691762"/>
            <a:ext cx="954195" cy="792088"/>
          </a:xfrm>
          <a:prstGeom prst="ben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524329" y="4149080"/>
            <a:ext cx="360040" cy="50405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00" y="188640"/>
            <a:ext cx="8229600" cy="1008112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ru-RU" sz="32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Участники бюджетного процесса в Первомайском муниципальном  районе</a:t>
            </a:r>
          </a:p>
        </p:txBody>
      </p:sp>
      <p:sp>
        <p:nvSpPr>
          <p:cNvPr id="16" name="Объект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3C0DB3"/>
                </a:solidFill>
              </a:rPr>
              <a:t>Собрание Представителей </a:t>
            </a:r>
            <a:r>
              <a:rPr lang="ru-RU" sz="1800" b="1" i="1" dirty="0">
                <a:solidFill>
                  <a:srgbClr val="3C0DB3"/>
                </a:solidFill>
              </a:rPr>
              <a:t>Первомайского муниципального </a:t>
            </a:r>
            <a:r>
              <a:rPr lang="ru-RU" sz="1800" b="1" i="1" dirty="0" smtClean="0">
                <a:solidFill>
                  <a:srgbClr val="3C0DB3"/>
                </a:solidFill>
              </a:rPr>
              <a:t>района</a:t>
            </a:r>
          </a:p>
          <a:p>
            <a:r>
              <a:rPr lang="ru-RU" sz="1800" b="1" i="1" dirty="0" smtClean="0">
                <a:solidFill>
                  <a:srgbClr val="3C0DB3"/>
                </a:solidFill>
              </a:rPr>
              <a:t>Глава </a:t>
            </a:r>
            <a:r>
              <a:rPr lang="ru-RU" sz="1800" b="1" i="1" dirty="0">
                <a:solidFill>
                  <a:srgbClr val="3C0DB3"/>
                </a:solidFill>
              </a:rPr>
              <a:t>Первомайского муниципального района</a:t>
            </a:r>
          </a:p>
          <a:p>
            <a:r>
              <a:rPr lang="ru-RU" sz="1800" b="1" i="1" dirty="0">
                <a:solidFill>
                  <a:srgbClr val="3C0DB3"/>
                </a:solidFill>
              </a:rPr>
              <a:t>Администрация Первомайского муниципального района</a:t>
            </a:r>
          </a:p>
          <a:p>
            <a:r>
              <a:rPr lang="ru-RU" sz="1800" b="1" i="1" dirty="0">
                <a:solidFill>
                  <a:srgbClr val="3C0DB3"/>
                </a:solidFill>
              </a:rPr>
              <a:t>Контрольно-счетная палата  Первомайского муниципального района</a:t>
            </a:r>
          </a:p>
          <a:p>
            <a:r>
              <a:rPr lang="ru-RU" sz="1800" b="1" i="1" dirty="0">
                <a:solidFill>
                  <a:srgbClr val="3C0DB3"/>
                </a:solidFill>
              </a:rPr>
              <a:t>Финансовый орган администрации муниципального района</a:t>
            </a:r>
          </a:p>
          <a:p>
            <a:r>
              <a:rPr lang="ru-RU" sz="1800" b="1" i="1" dirty="0">
                <a:solidFill>
                  <a:srgbClr val="3C0DB3"/>
                </a:solidFill>
              </a:rPr>
              <a:t>Главные распорядители (распорядители) бюджетных </a:t>
            </a:r>
            <a:r>
              <a:rPr lang="ru-RU" sz="1800" b="1" i="1" dirty="0" smtClean="0">
                <a:solidFill>
                  <a:srgbClr val="3C0DB3"/>
                </a:solidFill>
              </a:rPr>
              <a:t>средств</a:t>
            </a:r>
          </a:p>
          <a:p>
            <a:r>
              <a:rPr lang="ru-RU" sz="1800" b="1" i="1" dirty="0">
                <a:solidFill>
                  <a:srgbClr val="3C0DB3"/>
                </a:solidFill>
              </a:rPr>
              <a:t>Главные администраторы  источников финансирования дефицита бюджета муниципального района</a:t>
            </a:r>
          </a:p>
          <a:p>
            <a:r>
              <a:rPr lang="ru-RU" sz="1800" b="1" i="1" dirty="0">
                <a:solidFill>
                  <a:srgbClr val="3C0DB3"/>
                </a:solidFill>
              </a:rPr>
              <a:t>Главные администраторы (администраторы) доходов бюджета муниципального района</a:t>
            </a:r>
          </a:p>
          <a:p>
            <a:r>
              <a:rPr lang="ru-RU" sz="1800" b="1" i="1" dirty="0">
                <a:solidFill>
                  <a:srgbClr val="3C0DB3"/>
                </a:solidFill>
              </a:rPr>
              <a:t>Получатели бюджетных средств</a:t>
            </a:r>
          </a:p>
          <a:p>
            <a:r>
              <a:rPr lang="ru-RU" sz="1800" b="1" i="1" dirty="0">
                <a:solidFill>
                  <a:srgbClr val="3C0DB3"/>
                </a:solidFill>
              </a:rPr>
              <a:t>Гражданин</a:t>
            </a:r>
          </a:p>
          <a:p>
            <a:endParaRPr lang="ru-RU" sz="1800" b="1" i="1" dirty="0">
              <a:solidFill>
                <a:srgbClr val="3C0DB3"/>
              </a:solidFill>
            </a:endParaRPr>
          </a:p>
          <a:p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798331"/>
            <a:ext cx="3629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>
              <a:solidFill>
                <a:srgbClr val="3C0DB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3571" y="62068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>
              <a:solidFill>
                <a:srgbClr val="3C0DB3"/>
              </a:solidFill>
            </a:endParaRPr>
          </a:p>
        </p:txBody>
      </p:sp>
      <p:pic>
        <p:nvPicPr>
          <p:cNvPr id="17" name="Picture 2" descr="C:\Users\User\Documents\Фото ремонт учреждений и обелисков\Административные здания\160320151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77005"/>
            <a:ext cx="3120888" cy="20162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5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07288" cy="732410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ru-RU" sz="30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Участие гражданина в бюджетном процессе</a:t>
            </a:r>
            <a:endParaRPr lang="ru-RU" sz="30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4" name="Picture 2" descr="C:\Users\User\Desktop\2017-2019\Бюджет для граждан\mosgorduma-odobrila-sotsialno_orientirovannyy-gorodskoy-byudzhet-na-2016-g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89" y="2460843"/>
            <a:ext cx="2650310" cy="11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 со стрелкой вниз 4"/>
          <p:cNvSpPr/>
          <p:nvPr/>
        </p:nvSpPr>
        <p:spPr>
          <a:xfrm>
            <a:off x="286258" y="1075236"/>
            <a:ext cx="4249737" cy="104705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C0DB3"/>
                </a:solidFill>
              </a:rPr>
              <a:t>ГРАЖДАНИН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3C0DB3"/>
                </a:solidFill>
              </a:rPr>
              <a:t>как налогоплательщик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8181" y="2122289"/>
            <a:ext cx="3524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3C0DB3"/>
                </a:solidFill>
              </a:rPr>
              <a:t>Формирует доходную часть бюджета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286258" y="3782313"/>
            <a:ext cx="4536503" cy="105154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C0DB3"/>
                </a:solidFill>
              </a:rPr>
              <a:t>ГРАЖДАНИН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3C0DB3"/>
                </a:solidFill>
              </a:rPr>
              <a:t>как </a:t>
            </a:r>
            <a:r>
              <a:rPr lang="ru-RU" sz="2000" b="1" dirty="0" smtClean="0">
                <a:solidFill>
                  <a:srgbClr val="3C0DB3"/>
                </a:solidFill>
              </a:rPr>
              <a:t>получатель социальных гарантий</a:t>
            </a:r>
            <a:endParaRPr lang="ru-RU" sz="2000" b="1" dirty="0">
              <a:solidFill>
                <a:srgbClr val="3C0DB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653" y="4904082"/>
            <a:ext cx="4599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3C0DB3"/>
                </a:solidFill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</a:t>
            </a:r>
            <a:endParaRPr lang="ru-RU" sz="1600" b="1" dirty="0">
              <a:solidFill>
                <a:srgbClr val="3C0DB3"/>
              </a:solidFill>
            </a:endParaRPr>
          </a:p>
        </p:txBody>
      </p:sp>
      <p:pic>
        <p:nvPicPr>
          <p:cNvPr id="1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33855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спорт 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15296"/>
            <a:ext cx="897806" cy="79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15296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Выноска со стрелкой вниз 15"/>
          <p:cNvSpPr/>
          <p:nvPr/>
        </p:nvSpPr>
        <p:spPr>
          <a:xfrm>
            <a:off x="4734789" y="1075235"/>
            <a:ext cx="4249737" cy="1385607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C0DB3"/>
                </a:solidFill>
              </a:rPr>
              <a:t>ГРАЖДАНИН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3C0DB3"/>
                </a:solidFill>
              </a:rPr>
              <a:t>как </a:t>
            </a:r>
            <a:r>
              <a:rPr lang="ru-RU" sz="2000" b="1" dirty="0" smtClean="0">
                <a:solidFill>
                  <a:srgbClr val="3C0DB3"/>
                </a:solidFill>
              </a:rPr>
              <a:t>участник публичных слушаний</a:t>
            </a:r>
            <a:endParaRPr lang="ru-RU" sz="2000" b="1" dirty="0">
              <a:solidFill>
                <a:srgbClr val="3C0DB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9045" y="2485057"/>
            <a:ext cx="424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C0DB3"/>
                </a:solidFill>
              </a:rPr>
              <a:t>Участвует в публичных слушаниях по проекту бюджета и отчету об исполнении бюджета</a:t>
            </a:r>
            <a:endParaRPr lang="ru-RU" sz="1600" b="1" dirty="0">
              <a:solidFill>
                <a:srgbClr val="3C0DB3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6660232" y="4730833"/>
            <a:ext cx="2219644" cy="1808669"/>
          </a:xfrm>
          <a:prstGeom prst="ellipse">
            <a:avLst/>
          </a:prstGeom>
          <a:blipFill rotWithShape="1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996040" y="3140968"/>
            <a:ext cx="3816424" cy="14401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Информация о времени и проведении публичных слушаний размещается в районной газете «Призыв»</a:t>
            </a:r>
            <a:endParaRPr lang="ru-RU" sz="2000" b="1" dirty="0">
              <a:ln w="18000">
                <a:noFill/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946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9388</TotalTime>
  <Words>5530</Words>
  <Application>Microsoft Office PowerPoint</Application>
  <PresentationFormat>Экран (4:3)</PresentationFormat>
  <Paragraphs>874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БЮДЖЕТ ДЛЯ ГРАЖДАН</vt:lpstr>
      <vt:lpstr>«Бюджет для граждан». Что это?</vt:lpstr>
      <vt:lpstr>Основные социально-экономические показатели Первомайского муниципального района</vt:lpstr>
      <vt:lpstr>Основные понятия, используемые в бюджетном процессе</vt:lpstr>
      <vt:lpstr>Какие бывают бюджеты?</vt:lpstr>
      <vt:lpstr>Основы составления проекта бюджета</vt:lpstr>
      <vt:lpstr>Этапы бюджетного процесса в Первомайском муниципальном районе</vt:lpstr>
      <vt:lpstr>Участники бюджетного процесса в Первомайском муниципальном  районе</vt:lpstr>
      <vt:lpstr>Участие гражданина в бюджетном процессе</vt:lpstr>
      <vt:lpstr>Прогноз социально-экономического развития Первомайского муниципального района на 2020-2022 годы</vt:lpstr>
      <vt:lpstr>Прогноз социально-экономического развития Первомайского муниципального района на 2020-2022 годы</vt:lpstr>
      <vt:lpstr>Основные направления бюджетной и налоговой политики Первомайского муниципального района на 2020-2022 годы</vt:lpstr>
      <vt:lpstr>Основные параметры бюджета Первомайского района за 2018-2022 годы </vt:lpstr>
      <vt:lpstr>Доходы бюджета Первомайского муниципального района</vt:lpstr>
      <vt:lpstr>Презентация PowerPoint</vt:lpstr>
      <vt:lpstr>Структура налоговых доходов в 2020 году, %</vt:lpstr>
      <vt:lpstr>Структура неналоговых доходов в 2020 году, %</vt:lpstr>
      <vt:lpstr>Структура безвозмездных поступлений в бюджет района в 2020 году, %</vt:lpstr>
      <vt:lpstr>Расходы бюджета Первомайского муниципального района на 2020-2022 годы</vt:lpstr>
      <vt:lpstr>Распределение расходов бюджета района по разделам бюджетной классификации на 2018-2022 годы, тыс.руб. (ОТРАСЛЕВАЯ СТРУКТУРА)</vt:lpstr>
      <vt:lpstr>Структура расходов бюджета района  по отраслям на 2020 год, %</vt:lpstr>
      <vt:lpstr>Распределение расходов бюджета района по главным распорядителям бюджетных средств, тыс.руб</vt:lpstr>
      <vt:lpstr>Распределение расходов бюджета района по главным распорядителям бюджетных средств на 2020 год ,%</vt:lpstr>
      <vt:lpstr>                С 2014 года бюджет Первомайского муниципального района по расходам формируется и исполняется по программам в соответствии с Бюджетным кодексом Российской Федерации.  </vt:lpstr>
      <vt:lpstr>Распределение расходов бюджета района по муниципальным программам в 2018-2022 годах, тыс.руб</vt:lpstr>
      <vt:lpstr>Презентация PowerPoint</vt:lpstr>
      <vt:lpstr>Презентация PowerPoint</vt:lpstr>
      <vt:lpstr>К проекту муниципальной программы «Развитие образования в Первомайском муниципальном районе на 2020-2022 годы»</vt:lpstr>
      <vt:lpstr>К проекту муниципальной программы «Социальная поддержка населения Первомайского муниципального района на 2020-2022 годы»</vt:lpstr>
      <vt:lpstr>Презентация PowerPoint</vt:lpstr>
      <vt:lpstr>Презентация PowerPoint</vt:lpstr>
      <vt:lpstr>К проекту муниципальной программы «Развитие культуры Первомайском муниципальном районе на 2020-2022 годы»</vt:lpstr>
      <vt:lpstr>Презентация PowerPoint</vt:lpstr>
      <vt:lpstr>К проекту муниципальной программы «Развитие физической культуры и спорта в Первомайском муниципальном районе на 2020-2022 годы»</vt:lpstr>
      <vt:lpstr>Презентация PowerPoint</vt:lpstr>
      <vt:lpstr>Презентация PowerPoint</vt:lpstr>
      <vt:lpstr>К проекту муниципальной программы «Развитие дорожного хозяйства и транспорта в Первомайском муниципальном районе на 2020-2022 годы»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казначейство</dc:creator>
  <cp:lastModifiedBy>казначейство</cp:lastModifiedBy>
  <cp:revision>601</cp:revision>
  <cp:lastPrinted>2019-11-13T06:16:38Z</cp:lastPrinted>
  <dcterms:created xsi:type="dcterms:W3CDTF">2017-11-08T13:00:37Z</dcterms:created>
  <dcterms:modified xsi:type="dcterms:W3CDTF">2019-11-20T12:15:40Z</dcterms:modified>
</cp:coreProperties>
</file>