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3" r:id="rId9"/>
    <p:sldId id="264" r:id="rId10"/>
    <p:sldId id="296" r:id="rId11"/>
    <p:sldId id="297" r:id="rId12"/>
    <p:sldId id="265" r:id="rId13"/>
    <p:sldId id="298" r:id="rId14"/>
    <p:sldId id="269" r:id="rId15"/>
    <p:sldId id="266" r:id="rId16"/>
    <p:sldId id="270" r:id="rId17"/>
    <p:sldId id="273" r:id="rId18"/>
    <p:sldId id="272" r:id="rId19"/>
    <p:sldId id="274" r:id="rId20"/>
    <p:sldId id="275" r:id="rId21"/>
    <p:sldId id="267" r:id="rId22"/>
    <p:sldId id="277" r:id="rId23"/>
    <p:sldId id="278" r:id="rId24"/>
    <p:sldId id="281" r:id="rId25"/>
    <p:sldId id="279" r:id="rId26"/>
    <p:sldId id="280" r:id="rId27"/>
    <p:sldId id="282" r:id="rId28"/>
    <p:sldId id="276" r:id="rId29"/>
    <p:sldId id="283" r:id="rId30"/>
    <p:sldId id="285" r:id="rId31"/>
    <p:sldId id="284" r:id="rId32"/>
    <p:sldId id="286" r:id="rId33"/>
    <p:sldId id="287" r:id="rId34"/>
    <p:sldId id="288" r:id="rId35"/>
    <p:sldId id="289" r:id="rId36"/>
    <p:sldId id="290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3148EF"/>
    <a:srgbClr val="1F8377"/>
    <a:srgbClr val="CC3399"/>
    <a:srgbClr val="A62AA9"/>
    <a:srgbClr val="B4DE86"/>
    <a:srgbClr val="EA96C2"/>
    <a:srgbClr val="FFDC6D"/>
    <a:srgbClr val="1A6C62"/>
    <a:srgbClr val="F0B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66" d="100"/>
          <a:sy n="66" d="100"/>
        </p:scale>
        <p:origin x="-1276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2017-2019\&#1041;&#1102;&#1076;&#1078;&#1077;&#1090;%20&#1076;&#1083;&#1103;%20&#1075;&#1088;&#1072;&#1078;&#1076;&#1072;&#1085;\&#1090;&#1072;&#1073;&#1083;&#1080;&#1094;&#1099;%20&#1082;%20&#1089;&#1086;&#1073;&#1088;&#1072;&#1085;&#1080;&#1102;+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664107611548555"/>
          <c:y val="4.1666666666666664E-2"/>
          <c:w val="0.48031867891513563"/>
          <c:h val="0.8981481481481481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'3.исп.расх.части по КФСР'!$C$169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1471044280104143E-2"/>
                  <c:y val="-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870106220081827E-2"/>
                  <c:y val="7.4522236183459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2018761200446334E-3"/>
                  <c:y val="4.96814907889733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70106220081827E-2"/>
                  <c:y val="-7.4522236183460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403752240089267E-2"/>
                  <c:y val="9.93629815779467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5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'3.исп.расх.части по КФСР'!$D$168:$J$168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'3.исп.расх.части по КФСР'!$D$169:$J$169</c:f>
              <c:numCache>
                <c:formatCode>#,##0</c:formatCode>
                <c:ptCount val="5"/>
                <c:pt idx="0">
                  <c:v>511995556</c:v>
                </c:pt>
                <c:pt idx="1">
                  <c:v>542389257</c:v>
                </c:pt>
                <c:pt idx="2">
                  <c:v>470665098</c:v>
                </c:pt>
                <c:pt idx="3">
                  <c:v>437663680</c:v>
                </c:pt>
                <c:pt idx="4">
                  <c:v>341676010</c:v>
                </c:pt>
              </c:numCache>
            </c:numRef>
          </c:val>
        </c:ser>
        <c:ser>
          <c:idx val="1"/>
          <c:order val="1"/>
          <c:tx>
            <c:strRef>
              <c:f>'3.исп.расх.части по КФСР'!$C$170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3802814180066949E-2"/>
                  <c:y val="9.108168092976743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355221400520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719823401264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6870106220081827E-2"/>
                  <c:y val="-2.4840745394486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004690300111583E-2"/>
                  <c:y val="-1.987259631558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'3.исп.расх.части по КФСР'!$D$168:$J$168</c:f>
              <c:strCache>
                <c:ptCount val="5"/>
                <c:pt idx="0">
                  <c:v>Отчет 2015</c:v>
                </c:pt>
                <c:pt idx="1">
                  <c:v>Ожидаемое 2016</c:v>
                </c:pt>
                <c:pt idx="2">
                  <c:v>План 2017</c:v>
                </c:pt>
                <c:pt idx="3">
                  <c:v>План 2018</c:v>
                </c:pt>
                <c:pt idx="4">
                  <c:v>План 2019</c:v>
                </c:pt>
              </c:strCache>
            </c:strRef>
          </c:cat>
          <c:val>
            <c:numRef>
              <c:f>'3.исп.расх.части по КФСР'!$D$170:$J$170</c:f>
              <c:numCache>
                <c:formatCode>#,##0</c:formatCode>
                <c:ptCount val="5"/>
                <c:pt idx="0">
                  <c:v>476819150</c:v>
                </c:pt>
                <c:pt idx="1">
                  <c:v>539344897</c:v>
                </c:pt>
                <c:pt idx="2">
                  <c:v>470665098</c:v>
                </c:pt>
                <c:pt idx="3">
                  <c:v>447701903</c:v>
                </c:pt>
                <c:pt idx="4">
                  <c:v>430647738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510208"/>
        <c:axId val="44536576"/>
        <c:axId val="0"/>
      </c:bar3DChart>
      <c:catAx>
        <c:axId val="445102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1F8377"/>
                </a:solidFill>
              </a:defRPr>
            </a:pPr>
            <a:endParaRPr lang="ru-RU"/>
          </a:p>
        </c:txPr>
        <c:crossAx val="44536576"/>
        <c:crosses val="autoZero"/>
        <c:auto val="1"/>
        <c:lblAlgn val="ctr"/>
        <c:lblOffset val="100"/>
        <c:noMultiLvlLbl val="0"/>
      </c:catAx>
      <c:valAx>
        <c:axId val="44536576"/>
        <c:scaling>
          <c:orientation val="minMax"/>
        </c:scaling>
        <c:delete val="1"/>
        <c:axPos val="b"/>
        <c:majorGridlines/>
        <c:numFmt formatCode="#,##0" sourceLinked="1"/>
        <c:majorTickMark val="out"/>
        <c:minorTickMark val="none"/>
        <c:tickLblPos val="nextTo"/>
        <c:crossAx val="44510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>
              <a:solidFill>
                <a:srgbClr val="1F8377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722411910900545E-2"/>
          <c:y val="0.11540843533172214"/>
          <c:w val="0.40572270266958915"/>
          <c:h val="0.51465593861218484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78688191733486"/>
          <c:y val="7.1613664547783332E-4"/>
          <c:w val="0.27136355190114508"/>
          <c:h val="0.9363914659182454"/>
        </c:manualLayout>
      </c:layout>
      <c:overlay val="0"/>
      <c:txPr>
        <a:bodyPr/>
        <a:lstStyle/>
        <a:p>
          <a:pPr rtl="0">
            <a:defRPr sz="1100" b="1" i="1"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374067711484767"/>
          <c:y val="1.6888664180595796E-2"/>
        </c:manualLayout>
      </c:layout>
      <c:overlay val="0"/>
      <c:txPr>
        <a:bodyPr/>
        <a:lstStyle/>
        <a:p>
          <a:pPr>
            <a:defRPr>
              <a:solidFill>
                <a:srgbClr val="FF0000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824910179860636E-2"/>
          <c:y val="0.19611973342880298"/>
          <c:w val="0.51455210210803026"/>
          <c:h val="0.65203293137695895"/>
        </c:manualLayout>
      </c:layout>
      <c:pie3DChart>
        <c:varyColors val="1"/>
        <c:ser>
          <c:idx val="0"/>
          <c:order val="0"/>
          <c:tx>
            <c:strRef>
              <c:f>'3.исп.расх.части по КФСР'!$E$3</c:f>
              <c:strCache>
                <c:ptCount val="1"/>
                <c:pt idx="0">
                  <c:v>Ожидаемое 2016г</c:v>
                </c:pt>
              </c:strCache>
            </c:strRef>
          </c:tx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FF505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4.952883655029848E-2"/>
                  <c:y val="-4.4348119851355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2478218673590906E-2"/>
                  <c:y val="-0.11232605801004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3.8046317429980228E-2"/>
                  <c:y val="-5.79122164184922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1.528000371634962E-3"/>
                  <c:y val="-2.249401003092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2217531385401623E-2"/>
                  <c:y val="-4.96783431027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7.0082548220078394E-2"/>
                  <c:y val="-7.84847066156271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4.787105840397899E-2"/>
                  <c:y val="0.103033538418880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1.041436167331266E-3"/>
                  <c:y val="-0.151256769788472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1.7778900425057489E-2"/>
                  <c:y val="-7.25613159741170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4.4990128446333599E-2"/>
                  <c:y val="-7.7517320235960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</c:dLbl>
            <c:spPr>
              <a:solidFill>
                <a:schemeClr val="accent4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('3.исп.расх.части по КФСР'!$B$5:$B$12,'3.исп.расх.части по КФСР'!$B$14:$B$16,'3.исп.расх.части по КФСР'!$B$18)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бюджетам муниципальных образований </c:v>
                </c:pt>
              </c:strCache>
            </c:strRef>
          </c:cat>
          <c:val>
            <c:numRef>
              <c:f>('3.исп.расх.части по КФСР'!$E$5:$E$12,'3.исп.расх.части по КФСР'!$E$14:$E$16,'3.исп.расх.части по КФСР'!$E$18)</c:f>
              <c:numCache>
                <c:formatCode>0.0</c:formatCode>
                <c:ptCount val="11"/>
                <c:pt idx="0">
                  <c:v>36782.6</c:v>
                </c:pt>
                <c:pt idx="1">
                  <c:v>539.1</c:v>
                </c:pt>
                <c:pt idx="2">
                  <c:v>115</c:v>
                </c:pt>
                <c:pt idx="3">
                  <c:v>43028.6</c:v>
                </c:pt>
                <c:pt idx="4">
                  <c:v>20533.900000000001</c:v>
                </c:pt>
                <c:pt idx="5">
                  <c:v>213127.9</c:v>
                </c:pt>
                <c:pt idx="6">
                  <c:v>47872.7</c:v>
                </c:pt>
                <c:pt idx="7">
                  <c:v>124259.3</c:v>
                </c:pt>
                <c:pt idx="8">
                  <c:v>20984.6</c:v>
                </c:pt>
                <c:pt idx="9">
                  <c:v>1637.4</c:v>
                </c:pt>
                <c:pt idx="10">
                  <c:v>30464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978689057673095"/>
          <c:y val="5.5533691951872383E-2"/>
          <c:w val="0.27136355190114508"/>
          <c:h val="0.94446637390251698"/>
        </c:manualLayout>
      </c:layout>
      <c:overlay val="0"/>
      <c:txPr>
        <a:bodyPr/>
        <a:lstStyle/>
        <a:p>
          <a:pPr rtl="0">
            <a:defRPr sz="1000" b="1">
              <a:solidFill>
                <a:srgbClr val="1F8377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FF0000"/>
                </a:solidFill>
              </a:defRPr>
            </a:pPr>
            <a:r>
              <a:rPr lang="ru-RU">
                <a:solidFill>
                  <a:srgbClr val="FF0000"/>
                </a:solidFill>
              </a:rPr>
              <a:t>Отчет 2015 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v>Отчет 2014 г</c:v>
          </c:tx>
          <c:explosion val="25"/>
          <c:dPt>
            <c:idx val="5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bubble3D val="0"/>
            <c:spPr>
              <a:solidFill>
                <a:srgbClr val="FF5050"/>
              </a:solidFill>
            </c:spPr>
          </c:dPt>
          <c:dPt>
            <c:idx val="7"/>
            <c:bubble3D val="0"/>
            <c:spPr>
              <a:solidFill>
                <a:srgbClr val="FFC000"/>
              </a:solidFill>
            </c:spPr>
          </c:dPt>
          <c:dPt>
            <c:idx val="8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5.2905121014650988E-2"/>
                  <c:y val="-2.431950938942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8132914989011445E-2"/>
                  <c:y val="-5.47903252311875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2772878364728307E-2"/>
                  <c:y val="1.40748016791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0131106122308249"/>
                  <c:y val="-0.155270689852647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6.4890698606923619E-2"/>
                  <c:y val="5.3073848046172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076894393598669E-2"/>
                  <c:y val="-1.9563793816075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1704239120302086"/>
                  <c:y val="-3.2414496715817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5.03815348741583E-2"/>
                  <c:y val="-2.4319509389425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A62AA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'3.исп.расх.части по КФСР'!$B$5:$B$18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бюджетам муниципальных образований </c:v>
                </c:pt>
              </c:strCache>
            </c:strRef>
          </c:cat>
          <c:val>
            <c:numRef>
              <c:f>'3.исп.расх.части по КФСР'!$C$5:$C$18</c:f>
              <c:numCache>
                <c:formatCode>0.0</c:formatCode>
                <c:ptCount val="11"/>
                <c:pt idx="0">
                  <c:v>35585.599999999999</c:v>
                </c:pt>
                <c:pt idx="1">
                  <c:v>525.1</c:v>
                </c:pt>
                <c:pt idx="2">
                  <c:v>182</c:v>
                </c:pt>
                <c:pt idx="3">
                  <c:v>47192.6</c:v>
                </c:pt>
                <c:pt idx="4">
                  <c:v>879.5</c:v>
                </c:pt>
                <c:pt idx="5">
                  <c:v>199638.7</c:v>
                </c:pt>
                <c:pt idx="6">
                  <c:v>34556.300000000003</c:v>
                </c:pt>
                <c:pt idx="7">
                  <c:v>113319.8</c:v>
                </c:pt>
                <c:pt idx="8">
                  <c:v>8698.2000000000007</c:v>
                </c:pt>
                <c:pt idx="9">
                  <c:v>1626.3</c:v>
                </c:pt>
                <c:pt idx="10">
                  <c:v>34615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A62AA9"/>
                </a:solidFill>
              </a:defRPr>
            </a:pPr>
            <a:r>
              <a:rPr lang="ru-RU">
                <a:solidFill>
                  <a:srgbClr val="A62AA9"/>
                </a:solidFill>
              </a:rPr>
              <a:t>План 2017 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248513388386637E-2"/>
          <c:y val="8.8610829458329182E-2"/>
          <c:w val="0.59117998361061541"/>
          <c:h val="0.7692061592472641"/>
        </c:manualLayout>
      </c:layout>
      <c:pie3DChart>
        <c:varyColors val="1"/>
        <c:ser>
          <c:idx val="0"/>
          <c:order val="0"/>
          <c:tx>
            <c:v>План 2016 г</c:v>
          </c:tx>
          <c:explosion val="25"/>
          <c:dLbls>
            <c:dLbl>
              <c:idx val="0"/>
              <c:layout>
                <c:manualLayout>
                  <c:x val="-5.2894649772091268E-2"/>
                  <c:y val="-6.3256350554165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007418968195544E-3"/>
                  <c:y val="-8.9639187597070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888090314975451E-2"/>
                  <c:y val="-5.179720513644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7964709704096503E-2"/>
                  <c:y val="-3.152202385881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717338434310359E-3"/>
                  <c:y val="5.6930316237486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6.5257513662546021E-2"/>
                  <c:y val="0.14716527107496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5.095059766807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7390999077764402E-2"/>
                  <c:y val="-5.5235191790355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layout>
                <c:manualLayout>
                  <c:x val="3.0958658639625533E-2"/>
                  <c:y val="-6.142356776739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'3.исп.расх.части по КФСР'!$B$5:$B$18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Межбюджетные трансферты бюджетам муниципальных образований </c:v>
                </c:pt>
              </c:strCache>
            </c:strRef>
          </c:cat>
          <c:val>
            <c:numRef>
              <c:f>'3.исп.расх.части по КФСР'!$G$5:$G$18</c:f>
              <c:numCache>
                <c:formatCode>0.0</c:formatCode>
                <c:ptCount val="11"/>
                <c:pt idx="0">
                  <c:v>33464.1</c:v>
                </c:pt>
                <c:pt idx="1">
                  <c:v>541.70000000000005</c:v>
                </c:pt>
                <c:pt idx="2">
                  <c:v>130</c:v>
                </c:pt>
                <c:pt idx="3">
                  <c:v>37552.800000000003</c:v>
                </c:pt>
                <c:pt idx="4">
                  <c:v>1140</c:v>
                </c:pt>
                <c:pt idx="5">
                  <c:v>205243.3</c:v>
                </c:pt>
                <c:pt idx="6">
                  <c:v>37180.300000000003</c:v>
                </c:pt>
                <c:pt idx="7">
                  <c:v>111326</c:v>
                </c:pt>
                <c:pt idx="8">
                  <c:v>17306.900000000001</c:v>
                </c:pt>
                <c:pt idx="9">
                  <c:v>0</c:v>
                </c:pt>
                <c:pt idx="10">
                  <c:v>26780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36242344706908"/>
          <c:y val="5.3252405949256343E-2"/>
          <c:w val="0.3269709098862642"/>
          <c:h val="0.91003081428987309"/>
        </c:manualLayout>
      </c:layout>
      <c:overlay val="0"/>
      <c:txPr>
        <a:bodyPr/>
        <a:lstStyle/>
        <a:p>
          <a:pPr rtl="0">
            <a:defRPr>
              <a:solidFill>
                <a:srgbClr val="A62AA9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112781900894399"/>
          <c:y val="4.4123270533145492E-2"/>
          <c:w val="0.51416267221043332"/>
          <c:h val="0.856317267475227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'3.исп.расх.части по КФСР'!$C$103</c:f>
              <c:strCache>
                <c:ptCount val="1"/>
                <c:pt idx="0">
                  <c:v>Отдел  культуры, туризма и молодежной  политики администрации Первомайского муниципального района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val>
            <c:numRef>
              <c:f>'3.исп.расх.части по КФСР'!$D$103:$J$103</c:f>
              <c:numCache>
                <c:formatCode>#,##0</c:formatCode>
                <c:ptCount val="5"/>
                <c:pt idx="0">
                  <c:v>40030718</c:v>
                </c:pt>
                <c:pt idx="1">
                  <c:v>54313677</c:v>
                </c:pt>
                <c:pt idx="2">
                  <c:v>42110681</c:v>
                </c:pt>
                <c:pt idx="3">
                  <c:v>38250168</c:v>
                </c:pt>
                <c:pt idx="4">
                  <c:v>38252168</c:v>
                </c:pt>
              </c:numCache>
            </c:numRef>
          </c:val>
        </c:ser>
        <c:ser>
          <c:idx val="1"/>
          <c:order val="1"/>
          <c:tx>
            <c:strRef>
              <c:f>'3.исп.расх.части по КФСР'!$C$104</c:f>
              <c:strCache>
                <c:ptCount val="1"/>
                <c:pt idx="0">
                  <c:v>Отдел  образования  Администрации Первомайского муниципального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val>
            <c:numRef>
              <c:f>'3.исп.расх.части по КФСР'!$D$104:$J$104</c:f>
              <c:numCache>
                <c:formatCode>#,##0</c:formatCode>
                <c:ptCount val="5"/>
                <c:pt idx="0">
                  <c:v>205962841</c:v>
                </c:pt>
                <c:pt idx="1">
                  <c:v>219805196</c:v>
                </c:pt>
                <c:pt idx="2">
                  <c:v>213727531</c:v>
                </c:pt>
                <c:pt idx="3">
                  <c:v>204762464</c:v>
                </c:pt>
                <c:pt idx="4">
                  <c:v>204641104</c:v>
                </c:pt>
              </c:numCache>
            </c:numRef>
          </c:val>
        </c:ser>
        <c:ser>
          <c:idx val="2"/>
          <c:order val="2"/>
          <c:tx>
            <c:strRef>
              <c:f>'3.исп.расх.части по КФСР'!$C$105</c:f>
              <c:strCache>
                <c:ptCount val="1"/>
                <c:pt idx="0">
                  <c:v>Отдел финансов Администрации Первомайского муниципального района</c:v>
                </c:pt>
              </c:strCache>
            </c:strRef>
          </c:tx>
          <c:spPr>
            <a:solidFill>
              <a:srgbClr val="A62AA9"/>
            </a:solidFill>
          </c:spPr>
          <c:invertIfNegative val="0"/>
          <c:val>
            <c:numRef>
              <c:f>'3.исп.расх.части по КФСР'!$D$105:$J$105</c:f>
              <c:numCache>
                <c:formatCode>#,##0</c:formatCode>
                <c:ptCount val="5"/>
                <c:pt idx="0">
                  <c:v>67518085</c:v>
                </c:pt>
                <c:pt idx="1">
                  <c:v>75936520</c:v>
                </c:pt>
                <c:pt idx="2">
                  <c:v>34737550</c:v>
                </c:pt>
                <c:pt idx="3">
                  <c:v>27952550</c:v>
                </c:pt>
                <c:pt idx="4">
                  <c:v>11963550</c:v>
                </c:pt>
              </c:numCache>
            </c:numRef>
          </c:val>
        </c:ser>
        <c:ser>
          <c:idx val="3"/>
          <c:order val="3"/>
          <c:tx>
            <c:strRef>
              <c:f>'3.исп.расх.части по КФСР'!$C$106</c:f>
              <c:strCache>
                <c:ptCount val="1"/>
                <c:pt idx="0">
                  <c:v>Отдел труда и социальной поддержки населения Администрации Первомайского муниципального района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val>
            <c:numRef>
              <c:f>'3.исп.расх.части по КФСР'!$D$106:$J$106</c:f>
              <c:numCache>
                <c:formatCode>#,##0</c:formatCode>
                <c:ptCount val="5"/>
                <c:pt idx="0">
                  <c:v>98181893</c:v>
                </c:pt>
                <c:pt idx="1">
                  <c:v>104350382</c:v>
                </c:pt>
                <c:pt idx="2">
                  <c:v>97593416</c:v>
                </c:pt>
                <c:pt idx="3">
                  <c:v>97566316</c:v>
                </c:pt>
                <c:pt idx="4">
                  <c:v>97615516</c:v>
                </c:pt>
              </c:numCache>
            </c:numRef>
          </c:val>
        </c:ser>
        <c:ser>
          <c:idx val="4"/>
          <c:order val="4"/>
          <c:tx>
            <c:strRef>
              <c:f>'3.исп.расх.части по КФСР'!$C$107</c:f>
              <c:strCache>
                <c:ptCount val="1"/>
                <c:pt idx="0">
                  <c:v>Администрация  Первомайского  муниципального района   Ярославской  области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val>
            <c:numRef>
              <c:f>'3.исп.расх.части по КФСР'!$D$107:$J$107</c:f>
              <c:numCache>
                <c:formatCode>#,##0</c:formatCode>
                <c:ptCount val="5"/>
                <c:pt idx="0">
                  <c:v>64092180</c:v>
                </c:pt>
                <c:pt idx="1">
                  <c:v>83774722</c:v>
                </c:pt>
                <c:pt idx="2">
                  <c:v>81435220</c:v>
                </c:pt>
                <c:pt idx="3">
                  <c:v>73534474</c:v>
                </c:pt>
                <c:pt idx="4">
                  <c:v>68466764</c:v>
                </c:pt>
              </c:numCache>
            </c:numRef>
          </c:val>
        </c:ser>
        <c:ser>
          <c:idx val="5"/>
          <c:order val="5"/>
          <c:tx>
            <c:strRef>
              <c:f>'3.исп.расх.части по КФСР'!$C$108</c:f>
              <c:strCache>
                <c:ptCount val="1"/>
                <c:pt idx="0">
                  <c:v>Собрание Представителей Первомайского муниципального района</c:v>
                </c:pt>
              </c:strCache>
            </c:strRef>
          </c:tx>
          <c:invertIfNegative val="0"/>
          <c:val>
            <c:numRef>
              <c:f>'3.исп.расх.части по КФСР'!$D$108:$J$108</c:f>
              <c:numCache>
                <c:formatCode>#,##0</c:formatCode>
                <c:ptCount val="5"/>
                <c:pt idx="0">
                  <c:v>35127</c:v>
                </c:pt>
                <c:pt idx="1">
                  <c:v>130000</c:v>
                </c:pt>
                <c:pt idx="2">
                  <c:v>25000</c:v>
                </c:pt>
                <c:pt idx="3">
                  <c:v>25000</c:v>
                </c:pt>
                <c:pt idx="4">
                  <c:v>25000</c:v>
                </c:pt>
              </c:numCache>
            </c:numRef>
          </c:val>
        </c:ser>
        <c:ser>
          <c:idx val="6"/>
          <c:order val="6"/>
          <c:tx>
            <c:strRef>
              <c:f>'3.исп.расх.части по КФСР'!$C$109</c:f>
              <c:strCache>
                <c:ptCount val="1"/>
                <c:pt idx="0">
                  <c:v>Контрольно-счетная палата Первомайского муниципального района</c:v>
                </c:pt>
              </c:strCache>
            </c:strRef>
          </c:tx>
          <c:invertIfNegative val="0"/>
          <c:val>
            <c:numRef>
              <c:f>'3.исп.расх.части по КФСР'!$D$109:$J$109</c:f>
              <c:numCache>
                <c:formatCode>#,##0</c:formatCode>
                <c:ptCount val="5"/>
                <c:pt idx="0">
                  <c:v>998306</c:v>
                </c:pt>
                <c:pt idx="1">
                  <c:v>1034400</c:v>
                </c:pt>
                <c:pt idx="2">
                  <c:v>1035700</c:v>
                </c:pt>
                <c:pt idx="3">
                  <c:v>1035700</c:v>
                </c:pt>
                <c:pt idx="4">
                  <c:v>1035700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479808"/>
        <c:axId val="45481344"/>
        <c:axId val="0"/>
      </c:bar3DChart>
      <c:catAx>
        <c:axId val="45479808"/>
        <c:scaling>
          <c:orientation val="minMax"/>
        </c:scaling>
        <c:delete val="1"/>
        <c:axPos val="b"/>
        <c:majorTickMark val="out"/>
        <c:minorTickMark val="none"/>
        <c:tickLblPos val="nextTo"/>
        <c:crossAx val="45481344"/>
        <c:crosses val="autoZero"/>
        <c:auto val="1"/>
        <c:lblAlgn val="ctr"/>
        <c:lblOffset val="100"/>
        <c:noMultiLvlLbl val="0"/>
      </c:catAx>
      <c:valAx>
        <c:axId val="454813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5479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447425774924506"/>
          <c:y val="2.8557585000684445E-2"/>
          <c:w val="0.33458182980205448"/>
          <c:h val="0.9428848299986311"/>
        </c:manualLayout>
      </c:layout>
      <c:overlay val="0"/>
      <c:txPr>
        <a:bodyPr/>
        <a:lstStyle/>
        <a:p>
          <a:pPr>
            <a:defRPr sz="1100" b="1" i="1" u="sng">
              <a:solidFill>
                <a:srgbClr val="1A6C62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632775629972037E-3"/>
          <c:y val="7.1418486570275261E-2"/>
          <c:w val="0.591231576510173"/>
          <c:h val="0.91856525745505402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5161088"/>
        <c:axId val="45175168"/>
        <c:axId val="0"/>
      </c:bar3DChart>
      <c:catAx>
        <c:axId val="45161088"/>
        <c:scaling>
          <c:orientation val="minMax"/>
        </c:scaling>
        <c:delete val="1"/>
        <c:axPos val="b"/>
        <c:majorTickMark val="out"/>
        <c:minorTickMark val="none"/>
        <c:tickLblPos val="nextTo"/>
        <c:crossAx val="45175168"/>
        <c:crosses val="autoZero"/>
        <c:auto val="1"/>
        <c:lblAlgn val="ctr"/>
        <c:lblOffset val="100"/>
        <c:noMultiLvlLbl val="0"/>
      </c:catAx>
      <c:valAx>
        <c:axId val="4517516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51610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447425774924506"/>
          <c:y val="2.8557585000684445E-2"/>
          <c:w val="0.33458182980205448"/>
          <c:h val="0.9428848299986311"/>
        </c:manualLayout>
      </c:layout>
      <c:overlay val="0"/>
      <c:txPr>
        <a:bodyPr/>
        <a:lstStyle/>
        <a:p>
          <a:pPr>
            <a:defRPr sz="1100" b="1">
              <a:solidFill>
                <a:srgbClr val="3C0DB3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40092316046701"/>
          <c:y val="0.10532123680447358"/>
          <c:w val="0.65215382509902631"/>
          <c:h val="0.87773028021552146"/>
        </c:manualLayout>
      </c:layout>
      <c:doughnut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rgbClr val="FF5050"/>
              </a:solidFill>
            </c:spPr>
          </c:dPt>
          <c:dPt>
            <c:idx val="1"/>
            <c:bubble3D val="0"/>
            <c:spPr>
              <a:solidFill>
                <a:srgbClr val="A62AA9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FFDC6D"/>
              </a:solidFill>
            </c:spPr>
          </c:dPt>
          <c:dPt>
            <c:idx val="4"/>
            <c:bubble3D val="0"/>
            <c:spPr>
              <a:solidFill>
                <a:srgbClr val="3148EF"/>
              </a:solidFill>
            </c:spPr>
          </c:dPt>
          <c:dLbls>
            <c:dLbl>
              <c:idx val="0"/>
              <c:layout>
                <c:manualLayout>
                  <c:x val="0.1150714181392278"/>
                  <c:y val="-0.1779120708352778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 smtClean="0">
                        <a:solidFill>
                          <a:srgbClr val="FF0000"/>
                        </a:solidFill>
                      </a:rPr>
                      <a:t>49,8</a:t>
                    </a:r>
                    <a:r>
                      <a:rPr lang="ru-RU" sz="1600" b="1" i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626599707261836"/>
                  <c:y val="7.9435766084805112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 smtClean="0">
                        <a:solidFill>
                          <a:srgbClr val="FF0000"/>
                        </a:solidFill>
                      </a:rPr>
                      <a:t>22</a:t>
                    </a:r>
                    <a:r>
                      <a:rPr lang="ru-RU" sz="1600" b="1" i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707893781099892"/>
                  <c:y val="4.0200024416438787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 smtClean="0">
                        <a:solidFill>
                          <a:srgbClr val="FF0000"/>
                        </a:solidFill>
                      </a:rPr>
                      <a:t>9,8</a:t>
                    </a:r>
                    <a:r>
                      <a:rPr lang="ru-RU" sz="1600" b="1" i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717400168259019E-2"/>
                  <c:y val="-0.1113158770867904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 smtClean="0">
                        <a:solidFill>
                          <a:srgbClr val="FF0000"/>
                        </a:solidFill>
                      </a:rPr>
                      <a:t>9</a:t>
                    </a:r>
                    <a:r>
                      <a:rPr lang="ru-RU" sz="1600" b="1" i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344827586206896"/>
                  <c:y val="-0.14970775236210007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 smtClean="0">
                        <a:solidFill>
                          <a:srgbClr val="FF0000"/>
                        </a:solidFill>
                      </a:rPr>
                      <a:t>4,1</a:t>
                    </a:r>
                    <a:r>
                      <a:rPr lang="ru-RU" sz="1600" b="1" i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8022252768334766E-3"/>
                  <c:y val="-0.18029136474328114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 smtClean="0">
                        <a:solidFill>
                          <a:srgbClr val="FF0000"/>
                        </a:solidFill>
                      </a:rPr>
                      <a:t>3,2</a:t>
                    </a:r>
                    <a:r>
                      <a:rPr lang="ru-RU" sz="1600" b="1" i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9273862244733772"/>
                  <c:y val="-0.1134543382847618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 i="1" dirty="0" smtClean="0">
                        <a:solidFill>
                          <a:srgbClr val="FF0000"/>
                        </a:solidFill>
                      </a:rPr>
                      <a:t>2,1</a:t>
                    </a:r>
                    <a:r>
                      <a:rPr lang="ru-RU" sz="1600" b="1" i="1" dirty="0" smtClean="0">
                        <a:solidFill>
                          <a:srgbClr val="FF0000"/>
                        </a:solidFill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 i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'3.исп.расх.части по КФСР'!$Y$132:$Y$140</c:f>
              <c:numCache>
                <c:formatCode>General</c:formatCode>
                <c:ptCount val="9"/>
                <c:pt idx="0">
                  <c:v>49.8</c:v>
                </c:pt>
                <c:pt idx="1">
                  <c:v>22</c:v>
                </c:pt>
                <c:pt idx="2">
                  <c:v>9.8000000000000007</c:v>
                </c:pt>
                <c:pt idx="3">
                  <c:v>9</c:v>
                </c:pt>
                <c:pt idx="4">
                  <c:v>4.0999999999999996</c:v>
                </c:pt>
                <c:pt idx="5">
                  <c:v>3.2</c:v>
                </c:pt>
                <c:pt idx="6">
                  <c:v>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061486696069989E-2"/>
          <c:y val="0.20953843981644898"/>
          <c:w val="0.5043603766081568"/>
          <c:h val="0.73154789975291212"/>
        </c:manualLayout>
      </c:layout>
      <c:pie3DChart>
        <c:varyColors val="1"/>
        <c:ser>
          <c:idx val="0"/>
          <c:order val="0"/>
          <c:tx>
            <c:strRef>
              <c:f>'1.фин.рез.-доходы'!$G$3</c:f>
              <c:strCache>
                <c:ptCount val="1"/>
                <c:pt idx="0">
                  <c:v>План 2017г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5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7.9092272953657311E-2"/>
                  <c:y val="-0.328404812342619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163165333078305E-2"/>
                  <c:y val="3.4783683733790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856312495351036E-2"/>
                  <c:y val="-2.8516524228497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7260804160285113E-2"/>
                  <c:y val="-5.692763854571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7789019764915576E-3"/>
                  <c:y val="-7.9611719025767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layout>
                <c:manualLayout>
                  <c:x val="3.9958944091991966E-2"/>
                  <c:y val="-5.4507589128132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('1.фин.рез.-доходы'!$A$6:$A$12,'1.фин.рез.-доходы'!$A$14:$A$20)</c:f>
              <c:strCache>
                <c:ptCount val="11"/>
                <c:pt idx="0">
                  <c:v>1.1. Налоги на прибыль, доходы</c:v>
                </c:pt>
                <c:pt idx="1">
                  <c:v>1.2. Акцизы по подакцизным товарам (продукции), производимым на территории РФ</c:v>
                </c:pt>
                <c:pt idx="2">
                  <c:v>1.3. Налоги на совокупный доход</c:v>
                </c:pt>
                <c:pt idx="3">
                  <c:v>1.4. Налоги, сборы и регулярные платежи за пользование природными ресурсами</c:v>
                </c:pt>
                <c:pt idx="4">
                  <c:v>1.5. Госпошлина</c:v>
                </c:pt>
                <c:pt idx="5">
                  <c:v>1.6. Задолженность и перерасчеты по отмененным налогам, сборам и иным обязательным платежам</c:v>
                </c:pt>
                <c:pt idx="6">
                  <c:v>2.1. Доходы от использования имущества, находящегося в государственной и муниципальной собственности</c:v>
                </c:pt>
                <c:pt idx="7">
                  <c:v>2.2. Платежи при пользовании природными ресурсами</c:v>
                </c:pt>
                <c:pt idx="8">
                  <c:v>2.3. Доходы от оказания платных услуг (работ) и компенсации затрат государства</c:v>
                </c:pt>
                <c:pt idx="9">
                  <c:v>2.4. Доходы от продажи материальных и нематериальных активов</c:v>
                </c:pt>
                <c:pt idx="10">
                  <c:v>2.5. Штрафы, санкции, возмещение ущерба</c:v>
                </c:pt>
              </c:strCache>
            </c:strRef>
          </c:cat>
          <c:val>
            <c:numRef>
              <c:f>('1.фин.рез.-доходы'!$G$6:$G$12,'1.фин.рез.-доходы'!$G$14:$G$20)</c:f>
              <c:numCache>
                <c:formatCode>0.0</c:formatCode>
                <c:ptCount val="11"/>
                <c:pt idx="0">
                  <c:v>16611</c:v>
                </c:pt>
                <c:pt idx="1">
                  <c:v>9425</c:v>
                </c:pt>
                <c:pt idx="2">
                  <c:v>3639</c:v>
                </c:pt>
                <c:pt idx="3">
                  <c:v>15</c:v>
                </c:pt>
                <c:pt idx="4">
                  <c:v>1018</c:v>
                </c:pt>
                <c:pt idx="5">
                  <c:v>0</c:v>
                </c:pt>
                <c:pt idx="6">
                  <c:v>1800</c:v>
                </c:pt>
                <c:pt idx="7">
                  <c:v>269</c:v>
                </c:pt>
                <c:pt idx="8">
                  <c:v>0</c:v>
                </c:pt>
                <c:pt idx="9">
                  <c:v>0</c:v>
                </c:pt>
                <c:pt idx="10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egendEntry>
        <c:idx val="5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4071474185633659"/>
          <c:y val="4.2238241349090953E-2"/>
          <c:w val="0.3577330656717968"/>
          <c:h val="0.95700379277294656"/>
        </c:manualLayout>
      </c:layout>
      <c:overlay val="0"/>
      <c:txPr>
        <a:bodyPr/>
        <a:lstStyle/>
        <a:p>
          <a:pPr rtl="0">
            <a:defRPr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877140740847585E-2"/>
          <c:y val="0"/>
          <c:w val="0.89956524747051014"/>
          <c:h val="0.886022257543753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'2.пост.фин.пом.-доходы'!$A$43</c:f>
              <c:strCache>
                <c:ptCount val="1"/>
                <c:pt idx="0">
                  <c:v>1.1. Налоги на прибыль, доходы</c:v>
                </c:pt>
              </c:strCache>
            </c:strRef>
          </c:tx>
          <c:spPr>
            <a:solidFill>
              <a:srgbClr val="CC3399">
                <a:alpha val="72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100" b="1">
                    <a:solidFill>
                      <a:schemeClr val="bg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'2.пост.фин.пом.-доходы'!$B$43:$I$43</c:f>
              <c:numCache>
                <c:formatCode>0.0</c:formatCode>
                <c:ptCount val="5"/>
                <c:pt idx="0" formatCode="General">
                  <c:v>15742.2</c:v>
                </c:pt>
                <c:pt idx="1">
                  <c:v>15873</c:v>
                </c:pt>
                <c:pt idx="2">
                  <c:v>16611</c:v>
                </c:pt>
                <c:pt idx="3">
                  <c:v>17897</c:v>
                </c:pt>
                <c:pt idx="4" formatCode="0.00">
                  <c:v>19312</c:v>
                </c:pt>
              </c:numCache>
            </c:numRef>
          </c:val>
        </c:ser>
        <c:ser>
          <c:idx val="1"/>
          <c:order val="1"/>
          <c:tx>
            <c:strRef>
              <c:f>'2.пост.фин.пом.-доходы'!$A$44</c:f>
              <c:strCache>
                <c:ptCount val="1"/>
                <c:pt idx="0">
                  <c:v>1.2. Акцизы по подакцизным товарам (продукции), производимым на территории РФ</c:v>
                </c:pt>
              </c:strCache>
            </c:strRef>
          </c:tx>
          <c:spPr>
            <a:solidFill>
              <a:srgbClr val="1A6C62">
                <a:alpha val="87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'2.пост.фин.пом.-доходы'!$B$44:$I$44</c:f>
              <c:numCache>
                <c:formatCode>0.0</c:formatCode>
                <c:ptCount val="5"/>
                <c:pt idx="0" formatCode="General">
                  <c:v>8727.7000000000007</c:v>
                </c:pt>
                <c:pt idx="1">
                  <c:v>10749</c:v>
                </c:pt>
                <c:pt idx="2">
                  <c:v>9425</c:v>
                </c:pt>
                <c:pt idx="3">
                  <c:v>10100</c:v>
                </c:pt>
                <c:pt idx="4" formatCode="0.00">
                  <c:v>10100</c:v>
                </c:pt>
              </c:numCache>
            </c:numRef>
          </c:val>
        </c:ser>
        <c:ser>
          <c:idx val="2"/>
          <c:order val="2"/>
          <c:tx>
            <c:strRef>
              <c:f>'2.пост.фин.пом.-доходы'!$A$45</c:f>
              <c:strCache>
                <c:ptCount val="1"/>
                <c:pt idx="0">
                  <c:v>1.3. Налоги на совокупный доход</c:v>
                </c:pt>
              </c:strCache>
            </c:strRef>
          </c:tx>
          <c:invertIfNegative val="0"/>
          <c:dLbls>
            <c:spPr>
              <a:solidFill>
                <a:srgbClr val="FF0000">
                  <a:alpha val="62000"/>
                </a:srgbClr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'2.пост.фин.пом.-доходы'!$B$45:$I$45</c:f>
              <c:numCache>
                <c:formatCode>0.0</c:formatCode>
                <c:ptCount val="5"/>
                <c:pt idx="0" formatCode="General">
                  <c:v>3970.1</c:v>
                </c:pt>
                <c:pt idx="1">
                  <c:v>3723</c:v>
                </c:pt>
                <c:pt idx="2">
                  <c:v>3639</c:v>
                </c:pt>
                <c:pt idx="3">
                  <c:v>3968</c:v>
                </c:pt>
                <c:pt idx="4" formatCode="0.00">
                  <c:v>4149</c:v>
                </c:pt>
              </c:numCache>
            </c:numRef>
          </c:val>
        </c:ser>
        <c:ser>
          <c:idx val="3"/>
          <c:order val="3"/>
          <c:tx>
            <c:strRef>
              <c:f>'2.пост.фин.пом.-доходы'!$A$46</c:f>
              <c:strCache>
                <c:ptCount val="1"/>
                <c:pt idx="0">
                  <c:v>1.4. Налоги, сборы и регулярные платежи за пользование природными ресурсами</c:v>
                </c:pt>
              </c:strCache>
            </c:strRef>
          </c:tx>
          <c:invertIfNegative val="0"/>
          <c:val>
            <c:numRef>
              <c:f>'2.пост.фин.пом.-доходы'!$B$46:$I$46</c:f>
              <c:numCache>
                <c:formatCode>0.0</c:formatCode>
                <c:ptCount val="5"/>
                <c:pt idx="0" formatCode="General">
                  <c:v>33.700000000000003</c:v>
                </c:pt>
                <c:pt idx="1">
                  <c:v>50</c:v>
                </c:pt>
                <c:pt idx="2">
                  <c:v>15</c:v>
                </c:pt>
                <c:pt idx="3">
                  <c:v>17</c:v>
                </c:pt>
                <c:pt idx="4" formatCode="0.00">
                  <c:v>15</c:v>
                </c:pt>
              </c:numCache>
            </c:numRef>
          </c:val>
        </c:ser>
        <c:ser>
          <c:idx val="4"/>
          <c:order val="4"/>
          <c:tx>
            <c:strRef>
              <c:f>'2.пост.фин.пом.-доходы'!$A$47</c:f>
              <c:strCache>
                <c:ptCount val="1"/>
                <c:pt idx="0">
                  <c:v>1.5. Госпошлина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7950810846263457E-2"/>
                  <c:y val="-3.5572261758628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4587814701189725E-2"/>
                  <c:y val="-4.8911859918113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1269312773726598E-2"/>
                  <c:y val="-1.3339598159485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7906316628652858E-2"/>
                  <c:y val="-1.778613087931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4587814701189725E-2"/>
                  <c:y val="-4.4465327198285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50EC2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'2.пост.фин.пом.-доходы'!$B$47:$I$47</c:f>
              <c:numCache>
                <c:formatCode>0.0</c:formatCode>
                <c:ptCount val="5"/>
                <c:pt idx="0" formatCode="General">
                  <c:v>1132</c:v>
                </c:pt>
                <c:pt idx="1">
                  <c:v>952</c:v>
                </c:pt>
                <c:pt idx="2">
                  <c:v>1018</c:v>
                </c:pt>
                <c:pt idx="3">
                  <c:v>1086</c:v>
                </c:pt>
                <c:pt idx="4" formatCode="0.00">
                  <c:v>1158</c:v>
                </c:pt>
              </c:numCache>
            </c:numRef>
          </c:val>
        </c:ser>
        <c:ser>
          <c:idx val="5"/>
          <c:order val="5"/>
          <c:tx>
            <c:strRef>
              <c:f>'2.пост.фин.пом.-доходы'!$A$48</c:f>
              <c:strCache>
                <c:ptCount val="1"/>
                <c:pt idx="0">
                  <c:v>1.6. Задолженность и перерасчеты по отмененным налогам, сборам и иным обязательным платежам</c:v>
                </c:pt>
              </c:strCache>
            </c:strRef>
          </c:tx>
          <c:invertIfNegative val="0"/>
          <c:val>
            <c:numRef>
              <c:f>'2.пост.фин.пом.-доходы'!$B$48:$I$48</c:f>
              <c:numCache>
                <c:formatCode>0.0</c:formatCode>
                <c:ptCount val="5"/>
                <c:pt idx="0" formatCode="General">
                  <c:v>5.7</c:v>
                </c:pt>
                <c:pt idx="1">
                  <c:v>3</c:v>
                </c:pt>
                <c:pt idx="2">
                  <c:v>0</c:v>
                </c:pt>
                <c:pt idx="3">
                  <c:v>0</c:v>
                </c:pt>
                <c:pt idx="4" formatCode="0.0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859392"/>
        <c:axId val="44860928"/>
      </c:barChart>
      <c:catAx>
        <c:axId val="44859392"/>
        <c:scaling>
          <c:orientation val="minMax"/>
        </c:scaling>
        <c:delete val="0"/>
        <c:axPos val="l"/>
        <c:majorTickMark val="out"/>
        <c:minorTickMark val="none"/>
        <c:tickLblPos val="nextTo"/>
        <c:crossAx val="44860928"/>
        <c:crosses val="autoZero"/>
        <c:auto val="0"/>
        <c:lblAlgn val="ctr"/>
        <c:lblOffset val="100"/>
        <c:noMultiLvlLbl val="0"/>
      </c:catAx>
      <c:valAx>
        <c:axId val="44860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8593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163244268655604E-2"/>
          <c:y val="7.824945096699111E-2"/>
          <c:w val="0.44698182416732635"/>
          <c:h val="0.92175059107150159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2788500440765"/>
          <c:y val="0"/>
          <c:w val="0.33412570903369904"/>
          <c:h val="0.82249235132061638"/>
        </c:manualLayout>
      </c:layout>
      <c:pieChart>
        <c:varyColors val="1"/>
        <c:ser>
          <c:idx val="0"/>
          <c:order val="0"/>
          <c:explosion val="57"/>
          <c:dPt>
            <c:idx val="0"/>
            <c:bubble3D val="0"/>
            <c:explosion val="5"/>
            <c:spPr>
              <a:solidFill>
                <a:srgbClr val="00B0F0"/>
              </a:solidFill>
            </c:spPr>
          </c:dPt>
          <c:dPt>
            <c:idx val="1"/>
            <c:bubble3D val="0"/>
            <c:explosion val="23"/>
            <c:spPr>
              <a:solidFill>
                <a:srgbClr val="92D050"/>
              </a:solidFill>
            </c:spPr>
          </c:dPt>
          <c:dPt>
            <c:idx val="4"/>
            <c:bubble3D val="0"/>
            <c:explosion val="24"/>
          </c:dPt>
          <c:dLbls>
            <c:dLbl>
              <c:idx val="0"/>
              <c:layout>
                <c:manualLayout>
                  <c:x val="2.076817009470968E-2"/>
                  <c:y val="-7.6591440063585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578707044363734E-2"/>
                  <c:y val="2.9109505503083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3.5847675187509194E-3"/>
                  <c:y val="-5.2960342617025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1F837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('2.пост.фин.пом.-доходы'!$A$50,'2.пост.фин.пом.-доходы'!$A$51,'2.пост.фин.пом.-доходы'!$A$52,'2.пост.фин.пом.-доходы'!$A$53,'2.пост.фин.пом.-доходы'!$A$54)</c:f>
              <c:strCache>
                <c:ptCount val="5"/>
                <c:pt idx="0">
                  <c:v>2.1. Доходы от использования имущества, находящегося в государственной и муниципальной собственности</c:v>
                </c:pt>
                <c:pt idx="1">
                  <c:v>2.2. Платежи при пользовании природными ресурсами</c:v>
                </c:pt>
                <c:pt idx="2">
                  <c:v>2.3. Доходы от оказания платных услуг (работ) и компенсации затрат государства</c:v>
                </c:pt>
                <c:pt idx="3">
                  <c:v>2.4. Доходы от продажи материальных и нематериальных активов</c:v>
                </c:pt>
                <c:pt idx="4">
                  <c:v>2.5. Штрафы, санкции, возмещение ущерба</c:v>
                </c:pt>
              </c:strCache>
            </c:strRef>
          </c:cat>
          <c:val>
            <c:numRef>
              <c:f>('2.пост.фин.пом.-доходы'!$G$50,'2.пост.фин.пом.-доходы'!$G$51,'2.пост.фин.пом.-доходы'!$G$52,'2.пост.фин.пом.-доходы'!$G$53,'2.пост.фин.пом.-доходы'!$G$54)</c:f>
              <c:numCache>
                <c:formatCode>0.0</c:formatCode>
                <c:ptCount val="5"/>
                <c:pt idx="0">
                  <c:v>1800</c:v>
                </c:pt>
                <c:pt idx="1">
                  <c:v>269</c:v>
                </c:pt>
                <c:pt idx="2">
                  <c:v>0</c:v>
                </c:pt>
                <c:pt idx="3">
                  <c:v>0</c:v>
                </c:pt>
                <c:pt idx="4">
                  <c:v>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C0000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rgbClr val="1F8377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'2.пост.фин.пом.-доходы'!$B$50:$I$50</c:f>
              <c:numCache>
                <c:formatCode>0.0</c:formatCode>
                <c:ptCount val="5"/>
                <c:pt idx="0">
                  <c:v>2451.6</c:v>
                </c:pt>
                <c:pt idx="1">
                  <c:v>2335</c:v>
                </c:pt>
                <c:pt idx="2">
                  <c:v>1800</c:v>
                </c:pt>
                <c:pt idx="3">
                  <c:v>1800</c:v>
                </c:pt>
                <c:pt idx="4" formatCode="0.00">
                  <c:v>1800</c:v>
                </c:pt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9.49485857146488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350EC2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'2.пост.фин.пом.-доходы'!$B$51:$I$51</c:f>
              <c:numCache>
                <c:formatCode>0.0</c:formatCode>
                <c:ptCount val="5"/>
                <c:pt idx="0">
                  <c:v>402.1</c:v>
                </c:pt>
                <c:pt idx="1">
                  <c:v>352</c:v>
                </c:pt>
                <c:pt idx="2">
                  <c:v>269</c:v>
                </c:pt>
                <c:pt idx="3">
                  <c:v>388</c:v>
                </c:pt>
                <c:pt idx="4" formatCode="0.00">
                  <c:v>408</c:v>
                </c:pt>
              </c:numCache>
            </c:numRef>
          </c:val>
        </c:ser>
        <c:ser>
          <c:idx val="2"/>
          <c:order val="2"/>
          <c:invertIfNegative val="0"/>
          <c:val>
            <c:numRef>
              <c:f>'2.пост.фин.пом.-доходы'!$B$52:$I$52</c:f>
              <c:numCache>
                <c:formatCode>0.0</c:formatCode>
                <c:ptCount val="5"/>
                <c:pt idx="0">
                  <c:v>14.5</c:v>
                </c:pt>
                <c:pt idx="1">
                  <c:v>27</c:v>
                </c:pt>
                <c:pt idx="2">
                  <c:v>0</c:v>
                </c:pt>
                <c:pt idx="3">
                  <c:v>0</c:v>
                </c:pt>
                <c:pt idx="4" formatCode="0.00">
                  <c:v>0</c:v>
                </c:pt>
              </c:numCache>
            </c:numRef>
          </c:val>
        </c:ser>
        <c:ser>
          <c:idx val="3"/>
          <c:order val="3"/>
          <c:spPr>
            <a:solidFill>
              <a:srgbClr val="EA96C2"/>
            </a:solidFill>
          </c:spPr>
          <c:invertIfNegative val="0"/>
          <c:dLbls>
            <c:dLbl>
              <c:idx val="0"/>
              <c:layout>
                <c:manualLayout>
                  <c:x val="5.3945932582876695E-3"/>
                  <c:y val="9.969601500038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9780175280387877E-2"/>
                  <c:y val="6.6464010000254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solidFill>
                      <a:srgbClr val="FF5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'2.пост.фин.пом.-доходы'!$B$53:$I$53</c:f>
              <c:numCache>
                <c:formatCode>0.0</c:formatCode>
                <c:ptCount val="5"/>
                <c:pt idx="0">
                  <c:v>207.9</c:v>
                </c:pt>
                <c:pt idx="1">
                  <c:v>75</c:v>
                </c:pt>
                <c:pt idx="2">
                  <c:v>0</c:v>
                </c:pt>
                <c:pt idx="3">
                  <c:v>0</c:v>
                </c:pt>
                <c:pt idx="4" formatCode="0.00">
                  <c:v>0</c:v>
                </c:pt>
              </c:numCache>
            </c:numRef>
          </c:val>
        </c:ser>
        <c:ser>
          <c:idx val="4"/>
          <c:order val="4"/>
          <c:invertIfNegative val="0"/>
          <c:dLbls>
            <c:dLbl>
              <c:idx val="0"/>
              <c:layout>
                <c:manualLayout>
                  <c:x val="3.2367559549725616E-2"/>
                  <c:y val="-7.5958868571719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358548313538294E-2"/>
                  <c:y val="-9.9696015000381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138723593926234E-2"/>
                  <c:y val="-3.7979434285859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945932582876034E-2"/>
                  <c:y val="-5.22217221430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8331514604976301E-2"/>
                  <c:y val="-5.2221722143056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CC339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'2.пост.фин.пом.-доходы'!$B$54:$I$54</c:f>
              <c:numCache>
                <c:formatCode>0.0</c:formatCode>
                <c:ptCount val="5"/>
                <c:pt idx="0">
                  <c:v>1479.9</c:v>
                </c:pt>
                <c:pt idx="1">
                  <c:v>990</c:v>
                </c:pt>
                <c:pt idx="2">
                  <c:v>253</c:v>
                </c:pt>
                <c:pt idx="3">
                  <c:v>278</c:v>
                </c:pt>
                <c:pt idx="4" formatCode="0.00">
                  <c:v>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99424"/>
        <c:axId val="44570112"/>
      </c:barChart>
      <c:catAx>
        <c:axId val="44999424"/>
        <c:scaling>
          <c:orientation val="minMax"/>
        </c:scaling>
        <c:delete val="1"/>
        <c:axPos val="l"/>
        <c:majorTickMark val="out"/>
        <c:minorTickMark val="none"/>
        <c:tickLblPos val="nextTo"/>
        <c:crossAx val="44570112"/>
        <c:crosses val="autoZero"/>
        <c:auto val="1"/>
        <c:lblAlgn val="ctr"/>
        <c:lblOffset val="100"/>
        <c:noMultiLvlLbl val="0"/>
      </c:catAx>
      <c:valAx>
        <c:axId val="445701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499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0.10078621030223434"/>
                  <c:y val="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59992231780433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0268783691171048"/>
                  <c:y val="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360184550616434E-2"/>
                  <c:y val="7.4074074074074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8032532189522395E-3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DC6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'2.пост.фин.пом.-доходы'!$B$59:$I$59</c:f>
              <c:numCache>
                <c:formatCode>0.0</c:formatCode>
                <c:ptCount val="5"/>
                <c:pt idx="0">
                  <c:v>205072</c:v>
                </c:pt>
                <c:pt idx="1">
                  <c:v>194704</c:v>
                </c:pt>
                <c:pt idx="2">
                  <c:v>178171</c:v>
                </c:pt>
                <c:pt idx="3">
                  <c:v>137437</c:v>
                </c:pt>
                <c:pt idx="4">
                  <c:v>46739</c:v>
                </c:pt>
              </c:numCache>
            </c:numRef>
          </c:val>
        </c:ser>
        <c:ser>
          <c:idx val="1"/>
          <c:order val="1"/>
          <c:invertIfNegative val="0"/>
          <c:dLbls>
            <c:spPr>
              <a:solidFill>
                <a:srgbClr val="00B050"/>
              </a:solidFill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'2.пост.фин.пом.-доходы'!$B$60:$I$60</c:f>
              <c:numCache>
                <c:formatCode>0.0</c:formatCode>
                <c:ptCount val="5"/>
                <c:pt idx="0">
                  <c:v>29386</c:v>
                </c:pt>
                <c:pt idx="1">
                  <c:v>64329.1</c:v>
                </c:pt>
                <c:pt idx="2">
                  <c:v>23708.3</c:v>
                </c:pt>
                <c:pt idx="3">
                  <c:v>28893.8</c:v>
                </c:pt>
                <c:pt idx="4">
                  <c:v>21840.7</c:v>
                </c:pt>
              </c:numCache>
            </c:numRef>
          </c:val>
        </c:ser>
        <c:ser>
          <c:idx val="2"/>
          <c:order val="2"/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'2.пост.фин.пом.-доходы'!$B$61:$I$61</c:f>
              <c:numCache>
                <c:formatCode>0.0</c:formatCode>
                <c:ptCount val="5"/>
                <c:pt idx="0">
                  <c:v>238433.9</c:v>
                </c:pt>
                <c:pt idx="1">
                  <c:v>243648.6</c:v>
                </c:pt>
                <c:pt idx="2">
                  <c:v>235755.8</c:v>
                </c:pt>
                <c:pt idx="3">
                  <c:v>235798.9</c:v>
                </c:pt>
                <c:pt idx="4">
                  <c:v>235848.3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638208"/>
        <c:axId val="44639744"/>
      </c:barChart>
      <c:catAx>
        <c:axId val="44638208"/>
        <c:scaling>
          <c:orientation val="minMax"/>
        </c:scaling>
        <c:delete val="1"/>
        <c:axPos val="l"/>
        <c:majorTickMark val="out"/>
        <c:minorTickMark val="none"/>
        <c:tickLblPos val="nextTo"/>
        <c:crossAx val="44639744"/>
        <c:crosses val="autoZero"/>
        <c:auto val="1"/>
        <c:lblAlgn val="ctr"/>
        <c:lblOffset val="100"/>
        <c:noMultiLvlLbl val="0"/>
      </c:catAx>
      <c:valAx>
        <c:axId val="44639744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4463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11588448741101"/>
          <c:y val="0"/>
          <c:w val="0.36944223711489682"/>
          <c:h val="0.9275358293522941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157916069589256"/>
          <c:y val="4.0941372944377337E-2"/>
          <c:w val="0.39690634656412943"/>
          <c:h val="0.92123008790985395"/>
        </c:manualLayout>
      </c:layout>
      <c:overlay val="0"/>
      <c:txPr>
        <a:bodyPr/>
        <a:lstStyle/>
        <a:p>
          <a:pPr>
            <a:defRPr sz="1400" b="1" i="1">
              <a:solidFill>
                <a:srgbClr val="3C0DB3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202665041016336"/>
          <c:y val="0"/>
          <c:w val="0.37864774284338776"/>
          <c:h val="1"/>
        </c:manualLayout>
      </c:layout>
      <c:pieChart>
        <c:varyColors val="1"/>
        <c:ser>
          <c:idx val="0"/>
          <c:order val="0"/>
          <c:explosion val="20"/>
          <c:dPt>
            <c:idx val="0"/>
            <c:bubble3D val="0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</c:dPt>
          <c:dLbls>
            <c:dLbl>
              <c:idx val="0"/>
              <c:layout>
                <c:manualLayout>
                  <c:x val="-8.2216850181721906E-3"/>
                  <c:y val="-0.148219734320419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51571952594062E-2"/>
                  <c:y val="-9.5948230798802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436635476058222E-3"/>
                  <c:y val="0.136076151295471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A62AA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'2.пост.фин.пом.-доходы'!$A$59:$A$63</c:f>
              <c:strCache>
                <c:ptCount val="5"/>
                <c:pt idx="0">
                  <c:v>Дотации бюджетам муниципальных образований</c:v>
                </c:pt>
                <c:pt idx="1">
                  <c:v>Субсидии бюджетам муниципальных образований (межбюджетные субсидии)</c:v>
                </c:pt>
                <c:pt idx="2">
                  <c:v>Субвенции бюджетам муниципальных образований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 от других бюджетов бюджетной системы РФ</c:v>
                </c:pt>
              </c:strCache>
            </c:strRef>
          </c:cat>
          <c:val>
            <c:numRef>
              <c:f>'2.пост.фин.пом.-доходы'!$G$59:$G$63</c:f>
              <c:numCache>
                <c:formatCode>0.0</c:formatCode>
                <c:ptCount val="5"/>
                <c:pt idx="0">
                  <c:v>178171</c:v>
                </c:pt>
                <c:pt idx="1">
                  <c:v>23708.3</c:v>
                </c:pt>
                <c:pt idx="2">
                  <c:v>235755.8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66182800215902438"/>
          <c:y val="8.9724459828544545E-2"/>
          <c:w val="0.32665760424454998"/>
          <c:h val="0.87244695728324229"/>
        </c:manualLayout>
      </c:layout>
      <c:overlay val="0"/>
      <c:txPr>
        <a:bodyPr/>
        <a:lstStyle/>
        <a:p>
          <a:pPr>
            <a:defRPr sz="1200" b="1">
              <a:solidFill>
                <a:srgbClr val="FF505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91112-EDBB-464E-AAEF-B14822E711F2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8F902-8B84-468E-8EEB-833E1A2D4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85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2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70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8F902-8B84-468E-8EEB-833E1A2D47E1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0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3" Type="http://schemas.openxmlformats.org/officeDocument/2006/relationships/chart" Target="../charts/chart17.xml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ervomayadm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224135"/>
          </a:xfrm>
        </p:spPr>
        <p:txBody>
          <a:bodyPr>
            <a:prstTxWarp prst="textChevronInverted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Бюджет для граждан</a:t>
            </a:r>
            <a:endParaRPr lang="ru-RU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8208912" cy="468052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350EC2"/>
                </a:solidFill>
              </a:rPr>
              <a:t>К </a:t>
            </a:r>
            <a:r>
              <a:rPr lang="ru-RU" sz="2800" b="1" dirty="0" smtClean="0">
                <a:solidFill>
                  <a:srgbClr val="350EC2"/>
                </a:solidFill>
              </a:rPr>
              <a:t>проекту решения </a:t>
            </a:r>
            <a:r>
              <a:rPr lang="ru-RU" sz="2800" b="1" dirty="0">
                <a:solidFill>
                  <a:srgbClr val="350EC2"/>
                </a:solidFill>
              </a:rPr>
              <a:t>Собрания </a:t>
            </a:r>
            <a:r>
              <a:rPr lang="ru-RU" sz="2800" b="1" dirty="0" smtClean="0">
                <a:solidFill>
                  <a:srgbClr val="350EC2"/>
                </a:solidFill>
              </a:rPr>
              <a:t>Представителей Первомайского </a:t>
            </a:r>
            <a:r>
              <a:rPr lang="ru-RU" sz="2800" b="1" dirty="0">
                <a:solidFill>
                  <a:srgbClr val="350EC2"/>
                </a:solidFill>
              </a:rPr>
              <a:t>муниципального района </a:t>
            </a:r>
          </a:p>
          <a:p>
            <a:r>
              <a:rPr lang="ru-RU" sz="2800" b="1" dirty="0">
                <a:solidFill>
                  <a:srgbClr val="350EC2"/>
                </a:solidFill>
              </a:rPr>
              <a:t>«О бюджете </a:t>
            </a:r>
            <a:r>
              <a:rPr lang="ru-RU" sz="2800" b="1" dirty="0" smtClean="0">
                <a:solidFill>
                  <a:srgbClr val="350EC2"/>
                </a:solidFill>
              </a:rPr>
              <a:t>Первомайского </a:t>
            </a:r>
            <a:r>
              <a:rPr lang="ru-RU" sz="2800" b="1" dirty="0">
                <a:solidFill>
                  <a:srgbClr val="350EC2"/>
                </a:solidFill>
              </a:rPr>
              <a:t>муниципального </a:t>
            </a:r>
          </a:p>
          <a:p>
            <a:r>
              <a:rPr lang="ru-RU" sz="2800" b="1" dirty="0">
                <a:solidFill>
                  <a:srgbClr val="350EC2"/>
                </a:solidFill>
              </a:rPr>
              <a:t>района</a:t>
            </a:r>
          </a:p>
          <a:p>
            <a:r>
              <a:rPr lang="ru-RU" sz="2800" b="1" dirty="0">
                <a:solidFill>
                  <a:srgbClr val="350EC2"/>
                </a:solidFill>
              </a:rPr>
              <a:t>на </a:t>
            </a:r>
            <a:r>
              <a:rPr lang="ru-RU" sz="2800" b="1" dirty="0" smtClean="0">
                <a:solidFill>
                  <a:srgbClr val="350EC2"/>
                </a:solidFill>
              </a:rPr>
              <a:t>2017 </a:t>
            </a:r>
            <a:r>
              <a:rPr lang="ru-RU" sz="2800" b="1" dirty="0">
                <a:solidFill>
                  <a:srgbClr val="350EC2"/>
                </a:solidFill>
              </a:rPr>
              <a:t>год и </a:t>
            </a:r>
            <a:r>
              <a:rPr lang="ru-RU" sz="2800" b="1" dirty="0" smtClean="0">
                <a:solidFill>
                  <a:srgbClr val="350EC2"/>
                </a:solidFill>
              </a:rPr>
              <a:t>на плановый </a:t>
            </a:r>
            <a:r>
              <a:rPr lang="ru-RU" sz="2800" b="1" dirty="0">
                <a:solidFill>
                  <a:srgbClr val="350EC2"/>
                </a:solidFill>
              </a:rPr>
              <a:t>период </a:t>
            </a:r>
            <a:r>
              <a:rPr lang="ru-RU" sz="2800" b="1" dirty="0" smtClean="0">
                <a:solidFill>
                  <a:srgbClr val="350EC2"/>
                </a:solidFill>
              </a:rPr>
              <a:t>2018 </a:t>
            </a:r>
            <a:r>
              <a:rPr lang="ru-RU" sz="2800" b="1" dirty="0">
                <a:solidFill>
                  <a:srgbClr val="350EC2"/>
                </a:solidFill>
              </a:rPr>
              <a:t>и </a:t>
            </a:r>
            <a:r>
              <a:rPr lang="ru-RU" sz="2800" b="1" dirty="0" smtClean="0">
                <a:solidFill>
                  <a:srgbClr val="350EC2"/>
                </a:solidFill>
              </a:rPr>
              <a:t>2019 </a:t>
            </a:r>
            <a:r>
              <a:rPr lang="ru-RU" sz="2800" b="1" dirty="0">
                <a:solidFill>
                  <a:srgbClr val="350EC2"/>
                </a:solidFill>
              </a:rPr>
              <a:t>годов»</a:t>
            </a:r>
          </a:p>
          <a:p>
            <a:endParaRPr lang="ru-RU" dirty="0" smtClean="0"/>
          </a:p>
          <a:p>
            <a:r>
              <a:rPr lang="ru-RU" sz="2600" b="1" dirty="0" smtClean="0">
                <a:solidFill>
                  <a:srgbClr val="FFC000"/>
                </a:solidFill>
              </a:rPr>
              <a:t>Отдел финансов администрации Первомайского муниципального района Ярославской области</a:t>
            </a:r>
          </a:p>
          <a:p>
            <a:endParaRPr lang="ru-RU" sz="2300" dirty="0" smtClean="0"/>
          </a:p>
          <a:p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pervotfin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yandex.ru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тел.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48549)22803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152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430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Ярославская 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область</a:t>
            </a:r>
            <a:r>
              <a:rPr lang="ru-RU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п. Пречистое, ул. Ярославская, д.90</a:t>
            </a:r>
            <a:endParaRPr lang="ru-RU" sz="2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1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15670" y="116251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000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000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рогноз </a:t>
            </a:r>
            <a:r>
              <a:rPr lang="ru-RU" sz="2000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социально-экономического развития</a:t>
            </a:r>
            <a:br>
              <a:rPr lang="ru-RU" sz="2000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Первомайского муниципального района на </a:t>
            </a:r>
            <a:r>
              <a:rPr lang="ru-RU" sz="2000" i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2017-2019 годы </a:t>
            </a:r>
            <a:endParaRPr lang="ru-RU" sz="2000" i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776928"/>
            <a:ext cx="212195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350EC2"/>
                </a:solidFill>
              </a:rPr>
              <a:t>Разработан </a:t>
            </a:r>
            <a:r>
              <a:rPr lang="ru-RU" sz="1200" dirty="0">
                <a:solidFill>
                  <a:srgbClr val="350EC2"/>
                </a:solidFill>
              </a:rPr>
              <a:t>в соответствии с требованиями Бюджетного кодекса Российской Федерации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78535" y="5842337"/>
            <a:ext cx="2952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О</a:t>
            </a:r>
            <a:r>
              <a:rPr lang="ru-RU" sz="1200" dirty="0" smtClean="0">
                <a:solidFill>
                  <a:srgbClr val="002060"/>
                </a:solidFill>
              </a:rPr>
              <a:t>снован </a:t>
            </a:r>
            <a:r>
              <a:rPr lang="ru-RU" sz="1200" dirty="0">
                <a:solidFill>
                  <a:srgbClr val="002060"/>
                </a:solidFill>
              </a:rPr>
              <a:t>на оценке состояния и перспектив развития социально-экономической ситуации в Первомайском районе, Ярославской области и Российской Федерации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978407"/>
            <a:ext cx="4210798" cy="56909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62AA9"/>
                </a:solidFill>
              </a:rPr>
              <a:t>Промышленное производство</a:t>
            </a:r>
          </a:p>
          <a:p>
            <a:pPr algn="just"/>
            <a:r>
              <a:rPr lang="ru-RU" sz="1200" dirty="0">
                <a:solidFill>
                  <a:srgbClr val="350EC2"/>
                </a:solidFill>
              </a:rPr>
              <a:t>В 2015 году рост промышленного производства стимулировался восстановлением экономической активности в стране, в области и на территории района. За 2015год показатель роста индекса промышленного производства составил 209,3 процента</a:t>
            </a:r>
            <a:r>
              <a:rPr lang="ru-RU" sz="1200" dirty="0" smtClean="0">
                <a:solidFill>
                  <a:srgbClr val="350EC2"/>
                </a:solidFill>
              </a:rPr>
              <a:t>. </a:t>
            </a:r>
            <a:r>
              <a:rPr lang="ru-RU" sz="1200" dirty="0">
                <a:solidFill>
                  <a:srgbClr val="350EC2"/>
                </a:solidFill>
              </a:rPr>
              <a:t>Согласно прогнозу до 2019 года промышленный рост, стимулируемый открытием новых производств, а также восстановлением производства на существующих предприятиях, будет продолжаться в течение всего периода 2017-2019 </a:t>
            </a:r>
            <a:r>
              <a:rPr lang="ru-RU" sz="1200" dirty="0" smtClean="0">
                <a:solidFill>
                  <a:srgbClr val="350EC2"/>
                </a:solidFill>
              </a:rPr>
              <a:t>годов</a:t>
            </a:r>
            <a:r>
              <a:rPr lang="ru-RU" sz="1200" dirty="0">
                <a:solidFill>
                  <a:srgbClr val="350EC2"/>
                </a:solidFill>
              </a:rPr>
              <a:t> </a:t>
            </a:r>
            <a:r>
              <a:rPr lang="ru-RU" sz="1200" dirty="0" smtClean="0">
                <a:solidFill>
                  <a:srgbClr val="350EC2"/>
                </a:solidFill>
              </a:rPr>
              <a:t>(</a:t>
            </a:r>
            <a:r>
              <a:rPr lang="ru-RU" sz="1200" dirty="0">
                <a:solidFill>
                  <a:srgbClr val="350EC2"/>
                </a:solidFill>
              </a:rPr>
              <a:t>ООО «Пречистенский молочный продукт</a:t>
            </a:r>
            <a:r>
              <a:rPr lang="ru-RU" sz="1200" dirty="0" smtClean="0">
                <a:solidFill>
                  <a:srgbClr val="350EC2"/>
                </a:solidFill>
              </a:rPr>
              <a:t>» - </a:t>
            </a:r>
            <a:r>
              <a:rPr lang="ru-RU" sz="1200" dirty="0">
                <a:solidFill>
                  <a:srgbClr val="350EC2"/>
                </a:solidFill>
              </a:rPr>
              <a:t>проведена реконструкция цехов</a:t>
            </a:r>
            <a:r>
              <a:rPr lang="ru-RU" sz="1200" dirty="0" smtClean="0">
                <a:solidFill>
                  <a:srgbClr val="350EC2"/>
                </a:solidFill>
              </a:rPr>
              <a:t>, установлено </a:t>
            </a:r>
            <a:r>
              <a:rPr lang="ru-RU" sz="1200" dirty="0">
                <a:solidFill>
                  <a:srgbClr val="350EC2"/>
                </a:solidFill>
              </a:rPr>
              <a:t>новое оборудование, запущено производство </a:t>
            </a:r>
            <a:r>
              <a:rPr lang="ru-RU" sz="1200" dirty="0" smtClean="0">
                <a:solidFill>
                  <a:srgbClr val="350EC2"/>
                </a:solidFill>
              </a:rPr>
              <a:t>сыров, </a:t>
            </a:r>
            <a:r>
              <a:rPr lang="ru-RU" sz="1200" dirty="0">
                <a:solidFill>
                  <a:srgbClr val="350EC2"/>
                </a:solidFill>
              </a:rPr>
              <a:t>н</a:t>
            </a:r>
            <a:r>
              <a:rPr lang="ru-RU" sz="1200" dirty="0" smtClean="0">
                <a:solidFill>
                  <a:srgbClr val="350EC2"/>
                </a:solidFill>
              </a:rPr>
              <a:t>ачато </a:t>
            </a:r>
            <a:r>
              <a:rPr lang="ru-RU" sz="1200" dirty="0">
                <a:solidFill>
                  <a:srgbClr val="350EC2"/>
                </a:solidFill>
              </a:rPr>
              <a:t>производство топливных брикетов в ООО «Альянс», открыт новый цех по углубленной переработке древесины в ООО «Лесторг».</a:t>
            </a:r>
            <a:r>
              <a:rPr lang="ru-RU" sz="1200" dirty="0" smtClean="0">
                <a:solidFill>
                  <a:srgbClr val="350EC2"/>
                </a:solidFill>
              </a:rPr>
              <a:t> </a:t>
            </a:r>
          </a:p>
          <a:p>
            <a:pPr algn="just"/>
            <a:r>
              <a:rPr lang="ru-RU" sz="1200" dirty="0">
                <a:solidFill>
                  <a:srgbClr val="350EC2"/>
                </a:solidFill>
              </a:rPr>
              <a:t>Объем отпущенной продукции организаций, занимающихся производством и распределением электроэнергии, газа и воды в 2015 году составил 61,3 млн. рублей и увеличился по сравнению с  уровнем 2014 года на 8,5  процента.</a:t>
            </a:r>
          </a:p>
          <a:p>
            <a:pPr algn="just"/>
            <a:r>
              <a:rPr lang="ru-RU" sz="1200" dirty="0">
                <a:solidFill>
                  <a:srgbClr val="350EC2"/>
                </a:solidFill>
              </a:rPr>
              <a:t>          В 2016 году стоимостные объемы отпускаемой продукции в данном виде экономической деятельности  повысятся в основном за счет роста тарифов на энергоносители. В совокупности они составят свыше 66,8 млн. рублей, что на 9,0 процентов выше уровня 2015 года в действующих ценах.</a:t>
            </a:r>
          </a:p>
          <a:p>
            <a:pPr algn="just"/>
            <a:r>
              <a:rPr lang="ru-RU" sz="1200" dirty="0">
                <a:solidFill>
                  <a:srgbClr val="350EC2"/>
                </a:solidFill>
              </a:rPr>
              <a:t>          В 2017-2019 годах рост к уровню 2016 года составит от 5,6 до 6,5  процента.</a:t>
            </a:r>
          </a:p>
          <a:p>
            <a:pPr algn="ctr"/>
            <a:endParaRPr lang="ru-RU" sz="1200" dirty="0">
              <a:solidFill>
                <a:srgbClr val="350EC2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86738" y="2226990"/>
            <a:ext cx="4536504" cy="35098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Строительство</a:t>
            </a:r>
          </a:p>
          <a:p>
            <a:pPr algn="ctr"/>
            <a:r>
              <a:rPr lang="ru-RU" sz="1200" dirty="0">
                <a:solidFill>
                  <a:srgbClr val="C00000"/>
                </a:solidFill>
              </a:rPr>
              <a:t>Объем работ, выполненных по виду экономической деятельности «строительство» в 2015 году составил 5,7 млн. рублей или 73,6 процента к уровню 2014 года. </a:t>
            </a:r>
            <a:endParaRPr lang="ru-RU" sz="1200" b="1" dirty="0">
              <a:solidFill>
                <a:srgbClr val="C00000"/>
              </a:solidFill>
            </a:endParaRPr>
          </a:p>
          <a:p>
            <a:r>
              <a:rPr lang="ru-RU" sz="1200" dirty="0">
                <a:solidFill>
                  <a:srgbClr val="C00000"/>
                </a:solidFill>
              </a:rPr>
              <a:t> По итогам 2015 года на территории Первомайского муниципального района введено в эксплуатацию 4620,7 кв. м жилья, что на 43,1 процента меньше, чем в 2014 году.     </a:t>
            </a:r>
            <a:endParaRPr lang="ru-RU" sz="1200" b="1" dirty="0">
              <a:solidFill>
                <a:srgbClr val="C00000"/>
              </a:solidFill>
            </a:endParaRPr>
          </a:p>
          <a:p>
            <a:r>
              <a:rPr lang="ru-RU" sz="1200" dirty="0">
                <a:solidFill>
                  <a:srgbClr val="C00000"/>
                </a:solidFill>
              </a:rPr>
              <a:t>Снижение темпов строительства жилья обусловлено тем, что муниципальный район к 2015 году полностью выполнил программу по расселению ветхого и аварийного жилья, признанного таковым по состоянию на 01.01.2012 года. По этой же причине, в текущем 2016 году многоквартирное жилье на территории района не строится, а темпы роста индивидуального жилищного строительства  снизились практически в два раза вследствие отсутствия реальных денежных накоплений у населения и высоких процентов по банковским </a:t>
            </a:r>
            <a:r>
              <a:rPr lang="ru-RU" sz="1200" dirty="0" smtClean="0">
                <a:solidFill>
                  <a:srgbClr val="C00000"/>
                </a:solidFill>
              </a:rPr>
              <a:t>кредитам.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2017-2019\Бюджет для граждан\i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53" y="188640"/>
            <a:ext cx="14001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46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1400" y="3433845"/>
            <a:ext cx="4549110" cy="32943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62AA9"/>
                </a:solidFill>
              </a:rPr>
              <a:t>Малое предпринимательство</a:t>
            </a:r>
          </a:p>
          <a:p>
            <a:pPr algn="just"/>
            <a:r>
              <a:rPr lang="ru-RU" sz="1200" dirty="0">
                <a:solidFill>
                  <a:srgbClr val="C00000"/>
                </a:solidFill>
              </a:rPr>
              <a:t>По итогам 2015 года по данным статистики на территории Первомайского муниципального района осуществляют свою </a:t>
            </a:r>
            <a:r>
              <a:rPr lang="ru-RU" sz="1200" dirty="0" smtClean="0">
                <a:solidFill>
                  <a:srgbClr val="C00000"/>
                </a:solidFill>
              </a:rPr>
              <a:t>деятельность </a:t>
            </a:r>
            <a:r>
              <a:rPr lang="ru-RU" sz="1200" dirty="0">
                <a:solidFill>
                  <a:srgbClr val="C00000"/>
                </a:solidFill>
              </a:rPr>
              <a:t>277 субъектов малого предпринимательства, в том числе</a:t>
            </a:r>
            <a:r>
              <a:rPr lang="ru-RU" sz="1200" dirty="0" smtClean="0">
                <a:solidFill>
                  <a:srgbClr val="C00000"/>
                </a:solidFill>
              </a:rPr>
              <a:t>:  </a:t>
            </a:r>
            <a:r>
              <a:rPr lang="ru-RU" sz="1200" dirty="0">
                <a:solidFill>
                  <a:srgbClr val="C00000"/>
                </a:solidFill>
              </a:rPr>
              <a:t>- малые предприятия – 21 ед. (- 5 ед. к уровню 2014 года</a:t>
            </a:r>
            <a:r>
              <a:rPr lang="ru-RU" sz="1200" dirty="0" smtClean="0">
                <a:solidFill>
                  <a:srgbClr val="C00000"/>
                </a:solidFill>
              </a:rPr>
              <a:t>);   </a:t>
            </a:r>
            <a:r>
              <a:rPr lang="ru-RU" sz="1200" dirty="0">
                <a:solidFill>
                  <a:srgbClr val="C00000"/>
                </a:solidFill>
              </a:rPr>
              <a:t>- микропредприятия – 39 ед. (+ 5 ед. к уровню 2014 года</a:t>
            </a:r>
            <a:r>
              <a:rPr lang="ru-RU" sz="1200" dirty="0" smtClean="0">
                <a:solidFill>
                  <a:srgbClr val="C00000"/>
                </a:solidFill>
              </a:rPr>
              <a:t>);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dirty="0" smtClean="0">
                <a:solidFill>
                  <a:srgbClr val="C00000"/>
                </a:solidFill>
              </a:rPr>
              <a:t> </a:t>
            </a:r>
            <a:r>
              <a:rPr lang="ru-RU" sz="1200" dirty="0">
                <a:solidFill>
                  <a:srgbClr val="C00000"/>
                </a:solidFill>
              </a:rPr>
              <a:t>- индивидуальные предприниматели – 217 ед. (+ 18 ед. к уровню 2014 года</a:t>
            </a:r>
            <a:r>
              <a:rPr lang="ru-RU" sz="1200" dirty="0" smtClean="0">
                <a:solidFill>
                  <a:srgbClr val="C00000"/>
                </a:solidFill>
              </a:rPr>
              <a:t>).</a:t>
            </a:r>
          </a:p>
          <a:p>
            <a:pPr algn="just"/>
            <a:r>
              <a:rPr lang="ru-RU" sz="1200" dirty="0">
                <a:solidFill>
                  <a:srgbClr val="C00000"/>
                </a:solidFill>
              </a:rPr>
              <a:t>Количество малых предприятий сократилось в связи с переходом части из них в категорию «микропредприятия» вследствие сокращения численности работающих.</a:t>
            </a:r>
            <a:endParaRPr lang="ru-RU" sz="1200" b="1" dirty="0">
              <a:solidFill>
                <a:srgbClr val="C00000"/>
              </a:solidFill>
            </a:endParaRPr>
          </a:p>
          <a:p>
            <a:pPr algn="just"/>
            <a:r>
              <a:rPr lang="ru-RU" sz="1200" dirty="0">
                <a:solidFill>
                  <a:srgbClr val="C00000"/>
                </a:solidFill>
              </a:rPr>
              <a:t>          Увеличилось количество индивидуальных предпринимателей, чему поспособствовала политика Администрации муниципального района, направленная на борьбу с теневой экономикой и нелегальной занятостью на рынке труда.</a:t>
            </a:r>
            <a:endParaRPr lang="ru-RU" sz="12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pPr algn="ctr"/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39479"/>
            <a:ext cx="4356992" cy="6588732"/>
          </a:xfrm>
          <a:prstGeom prst="roundRect">
            <a:avLst/>
          </a:prstGeom>
          <a:solidFill>
            <a:srgbClr val="A1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Труд и занятость</a:t>
            </a:r>
          </a:p>
          <a:p>
            <a:pPr algn="ctr"/>
            <a:r>
              <a:rPr lang="ru-RU" sz="1200" dirty="0">
                <a:solidFill>
                  <a:srgbClr val="A62AA9"/>
                </a:solidFill>
              </a:rPr>
              <a:t>В 2016 году уровень зарегистрированной безработицы составит  3,2 процента против 4,0 процентов в 2015 году. Учитывая плавное восстановление экономики и достаточно низкий текущий уровень безработицы, ожидается, что она стабилизируется на этом уровне до 2019 года. Оставшаяся безработица в основном будет обусловлена несовпадением структуры спроса на рабочую силу и ее предложения. По-прежнему будет ощутим дефицит квалифицированных кадров в реальном секторе экономики</a:t>
            </a:r>
            <a:r>
              <a:rPr lang="ru-RU" sz="1200" dirty="0" smtClean="0">
                <a:solidFill>
                  <a:srgbClr val="A62AA9"/>
                </a:solidFill>
              </a:rPr>
              <a:t>.</a:t>
            </a:r>
          </a:p>
          <a:p>
            <a:r>
              <a:rPr lang="ru-RU" sz="1200" dirty="0">
                <a:solidFill>
                  <a:srgbClr val="A62AA9"/>
                </a:solidFill>
              </a:rPr>
              <a:t>Среднемесячная номинальная начисленная заработная плата работников организаций (без субъектов малого предпринимательства) муниципального района в 2015 году составила 20446,2 рубля, увеличившись по отношению к 2014 году на 2,7 процента (в 2014 году по сравнению с 2013 годом прирост составил 8,7 процента). Таким образом, темп роста заработной платы в номинальном выражении замедлился</a:t>
            </a:r>
            <a:r>
              <a:rPr lang="ru-RU" sz="1200" dirty="0" smtClean="0">
                <a:solidFill>
                  <a:srgbClr val="A62AA9"/>
                </a:solidFill>
              </a:rPr>
              <a:t>. </a:t>
            </a:r>
            <a:r>
              <a:rPr lang="ru-RU" sz="1200" dirty="0">
                <a:solidFill>
                  <a:srgbClr val="A62AA9"/>
                </a:solidFill>
              </a:rPr>
              <a:t>В 2016 году у работодателей во внебюджетном секторе в условиях снижения спроса на продукцию и повышения ставок по кредитам снизятся возможности по проведению индексации заработной платы работников. С другой стороны, ограниченное предложение трудовых ресурсов будет оказывать давление на заработную плату.</a:t>
            </a:r>
            <a:endParaRPr lang="ru-RU" sz="1200" b="1" dirty="0">
              <a:solidFill>
                <a:srgbClr val="A62AA9"/>
              </a:solidFill>
            </a:endParaRPr>
          </a:p>
          <a:p>
            <a:r>
              <a:rPr lang="ru-RU" sz="1200" dirty="0">
                <a:solidFill>
                  <a:srgbClr val="A62AA9"/>
                </a:solidFill>
              </a:rPr>
              <a:t>          Таким образом, в 2016 году номинальная заработная плата работников организаций Первомайского муниципального района вырастет до уровня 103,8 процента по отношению к уровню 2015 года, составив 21223,2 рубля</a:t>
            </a:r>
            <a:r>
              <a:rPr lang="ru-RU" sz="1200" dirty="0" smtClean="0">
                <a:solidFill>
                  <a:srgbClr val="A62AA9"/>
                </a:solidFill>
              </a:rPr>
              <a:t>. </a:t>
            </a:r>
            <a:r>
              <a:rPr lang="ru-RU" sz="1200" dirty="0">
                <a:solidFill>
                  <a:srgbClr val="A62AA9"/>
                </a:solidFill>
              </a:rPr>
              <a:t>Во внебюджетном секторе экономики по мере выхода из кризиса и возврата к положительным темпам роста экономики заработная плата будет повышаться. За период 2017-2019 годов заработная плата в целом по экономике увеличится на 6,7 процента.</a:t>
            </a:r>
            <a:endParaRPr lang="ru-RU" sz="1200" b="1" dirty="0" smtClean="0">
              <a:solidFill>
                <a:srgbClr val="A62AA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34" y="34291"/>
            <a:ext cx="4572000" cy="339955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A62AA9"/>
                </a:solidFill>
              </a:rPr>
              <a:t>Демография</a:t>
            </a:r>
          </a:p>
          <a:p>
            <a:r>
              <a:rPr lang="ru-RU" sz="1200" dirty="0">
                <a:solidFill>
                  <a:srgbClr val="FF0000"/>
                </a:solidFill>
              </a:rPr>
              <a:t>В прогнозном периоде до 2019 года в муниципальном районе сохранится тенденция к отрицательной динамике численности населения. Данный процесс будет обусловлен двумя основными факторами – влияние демографических показателей предыдущих десятилетий (постепенное снижение общего количества женщин детородного возраста, которое в дальнейшем обусловит снижение общего числа рождений, и снижение миграционного прироста в силу воздействия экономического кризиса на экономику района, и, следовательно отток молодого населения за пределы района</a:t>
            </a:r>
            <a:r>
              <a:rPr lang="ru-RU" sz="1200" dirty="0" smtClean="0">
                <a:solidFill>
                  <a:srgbClr val="FF0000"/>
                </a:solidFill>
              </a:rPr>
              <a:t>).</a:t>
            </a:r>
            <a:endParaRPr lang="ru-RU" sz="1200" b="1" dirty="0">
              <a:solidFill>
                <a:srgbClr val="FF0000"/>
              </a:solidFill>
            </a:endParaRPr>
          </a:p>
          <a:p>
            <a:r>
              <a:rPr lang="ru-RU" sz="1200" dirty="0">
                <a:solidFill>
                  <a:srgbClr val="FF0000"/>
                </a:solidFill>
              </a:rPr>
              <a:t>          В прогнозный период, по благоприятному варианту прогноза, предполагается минимальное снижение численности населения до уровня 10,0 тыс. человек в 2019 году. Согласно консервативному варианту прогноза, численность населения понизится до уровня 9,85 тыс. человек в 2019 году.</a:t>
            </a:r>
            <a:endParaRPr lang="ru-RU" sz="12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6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08" y="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Бюджетная и налоговая политика Первомайского муниципального района</a:t>
            </a:r>
            <a:endParaRPr lang="ru-RU" sz="2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22571" y="1232091"/>
            <a:ext cx="4188931" cy="11887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FF5050"/>
                </a:solidFill>
              </a:rPr>
              <a:t>эффективное </a:t>
            </a:r>
            <a:r>
              <a:rPr lang="ru-RU" sz="1400" dirty="0">
                <a:solidFill>
                  <a:srgbClr val="FF5050"/>
                </a:solidFill>
              </a:rPr>
              <a:t>решение текущих задач и задач развития в соответствии с приоритетами социально-экономического развития района в условиях ограниченности бюджетных </a:t>
            </a:r>
            <a:r>
              <a:rPr lang="ru-RU" sz="1400" dirty="0" smtClean="0">
                <a:solidFill>
                  <a:srgbClr val="FF5050"/>
                </a:solidFill>
              </a:rPr>
              <a:t>ресурсов.</a:t>
            </a:r>
            <a:endParaRPr lang="ru-RU" sz="1400" dirty="0">
              <a:solidFill>
                <a:srgbClr val="FF5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6240" y="2564904"/>
            <a:ext cx="7788208" cy="523220"/>
          </a:xfrm>
          <a:prstGeom prst="rect">
            <a:avLst/>
          </a:prstGeom>
          <a:solidFill>
            <a:srgbClr val="FF5050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Основные направления бюджетной политики на </a:t>
            </a:r>
            <a:r>
              <a:rPr lang="ru-RU" sz="1400" b="1" dirty="0" smtClean="0">
                <a:solidFill>
                  <a:srgbClr val="C00000"/>
                </a:solidFill>
              </a:rPr>
              <a:t>2017 </a:t>
            </a:r>
            <a:r>
              <a:rPr lang="ru-RU" sz="1400" b="1" dirty="0">
                <a:solidFill>
                  <a:srgbClr val="C00000"/>
                </a:solidFill>
              </a:rPr>
              <a:t>год и на плановый период </a:t>
            </a:r>
            <a:r>
              <a:rPr lang="ru-RU" sz="1400" b="1" dirty="0" smtClean="0">
                <a:solidFill>
                  <a:srgbClr val="C00000"/>
                </a:solidFill>
              </a:rPr>
              <a:t>2018 и 2019 </a:t>
            </a:r>
            <a:r>
              <a:rPr lang="ru-RU" sz="1400" b="1" dirty="0">
                <a:solidFill>
                  <a:srgbClr val="C00000"/>
                </a:solidFill>
              </a:rPr>
              <a:t>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49388" y="6171169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10F75"/>
                </a:solidFill>
              </a:rPr>
              <a:t>повышение качества бюджетного планирования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285" y="4755237"/>
            <a:ext cx="2465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350EC2"/>
                </a:solidFill>
              </a:rPr>
              <a:t>повышение эффективности бюджетных расходов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31" y="5338594"/>
            <a:ext cx="2682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</a:rPr>
              <a:t>принятие новых расходных обязательств только при условии оценки их эффективности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15316" y="3319214"/>
            <a:ext cx="2790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350EC2"/>
                </a:solidFill>
              </a:rPr>
              <a:t>повышение эффективности использования действующей сети муниципальных учреждений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86508" y="3319214"/>
            <a:ext cx="25740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350EC2"/>
                </a:solidFill>
              </a:rPr>
              <a:t>соблюдение режима </a:t>
            </a:r>
            <a:r>
              <a:rPr lang="ru-RU" sz="1200" b="1" dirty="0">
                <a:solidFill>
                  <a:srgbClr val="350EC2"/>
                </a:solidFill>
              </a:rPr>
              <a:t>экономии электро- и теплоэнергии, расходных материалов, горюче-смазочных материалов, услуг связи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855" y="5997715"/>
            <a:ext cx="3078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10F75"/>
                </a:solidFill>
              </a:rPr>
              <a:t>повышение качества и доступности оказания муниципальных услуг (выполнения работ)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990" y="3292858"/>
            <a:ext cx="2934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10F75"/>
                </a:solidFill>
              </a:rPr>
              <a:t>обеспечение привлечения средств вышестоящих бюджетов на решение вопросов местного значения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26036" y="5997715"/>
            <a:ext cx="2593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350EC2"/>
                </a:solidFill>
              </a:rPr>
              <a:t>повышение эффективности осуществления закупок товаров, работ, услуг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531" y="4011712"/>
            <a:ext cx="3311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</a:rPr>
              <a:t>обеспечение прозрачности расходования бюджетных средств и открытости бюджета для граждан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71600" y="1003491"/>
            <a:ext cx="275459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ЦЕЛЬ  БЮДЖЕТНОЙ ПОЛИТИКИ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1555" y="4435782"/>
            <a:ext cx="2913397" cy="1550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</a:rPr>
              <a:t>обеспечение поэтапного перехода на "Электронный бюджет" в рамках государственной интегрированной информационной системы управления общественными финансами в целях выстраивания "сквозной" системы органов государственной власти и органов местного самоуправления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326036" y="4131979"/>
            <a:ext cx="2361628" cy="185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C00000"/>
                </a:solidFill>
              </a:rPr>
              <a:t>выполнение всех социальных обязательств района, недопущение образования кредиторской задолженности, особенно </a:t>
            </a:r>
            <a:r>
              <a:rPr lang="ru-RU" sz="1200" b="1" dirty="0" smtClean="0">
                <a:solidFill>
                  <a:srgbClr val="C00000"/>
                </a:solidFill>
              </a:rPr>
              <a:t>просроченной кредиторской задолженности </a:t>
            </a:r>
            <a:r>
              <a:rPr lang="ru-RU" sz="1200" b="1" dirty="0">
                <a:solidFill>
                  <a:srgbClr val="C00000"/>
                </a:solidFill>
              </a:rPr>
              <a:t>по заработной плате работников бюджетной сферы</a:t>
            </a:r>
          </a:p>
        </p:txBody>
      </p:sp>
      <p:sp>
        <p:nvSpPr>
          <p:cNvPr id="34" name="Стрелка вправо 33"/>
          <p:cNvSpPr/>
          <p:nvPr/>
        </p:nvSpPr>
        <p:spPr>
          <a:xfrm rot="1152639">
            <a:off x="3376734" y="1177838"/>
            <a:ext cx="1057870" cy="318284"/>
          </a:xfrm>
          <a:prstGeom prst="rightArrow">
            <a:avLst/>
          </a:prstGeom>
          <a:solidFill>
            <a:srgbClr val="FF00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98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39447" y="473097"/>
            <a:ext cx="4320480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solidFill>
                  <a:srgbClr val="C00000"/>
                </a:solidFill>
              </a:rPr>
              <a:t>сохранение </a:t>
            </a:r>
            <a:r>
              <a:rPr lang="ru-RU" sz="1400" dirty="0">
                <a:solidFill>
                  <a:srgbClr val="C00000"/>
                </a:solidFill>
              </a:rPr>
              <a:t>бюджетной устойчивости, получение необходимого объема бюджетных доходов, увеличение уровня собираемости налоговых доходов, сокращение задолженности в консолидированный бюджет района.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896" y="244497"/>
            <a:ext cx="253717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ЦЕЛЬ НАЛОГОВОЙ ПОЛИТИКИ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069863">
            <a:off x="2889605" y="434296"/>
            <a:ext cx="1296144" cy="360040"/>
          </a:xfrm>
          <a:prstGeom prst="rightArrow">
            <a:avLst/>
          </a:prstGeom>
          <a:solidFill>
            <a:srgbClr val="FF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834" y="2662074"/>
            <a:ext cx="8280920" cy="720080"/>
          </a:xfrm>
          <a:prstGeom prst="roundRect">
            <a:avLst/>
          </a:prstGeom>
          <a:solidFill>
            <a:srgbClr val="F0B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A62AA9"/>
                </a:solidFill>
              </a:rPr>
              <a:t>МЕРЫ В ОБЛАСТИ НАЛОГОВОЙ ПОЛИТИКИ, ПЛАНИРУЕМЫЕ К РЕАЛИЗАЦИИ В 2017 ГОДУ И  ПЛАНОВОМ ПЕРИОДЕ 2018-2019 ГОДОВ </a:t>
            </a:r>
            <a:endParaRPr lang="ru-RU" dirty="0">
              <a:solidFill>
                <a:srgbClr val="A62AA9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-131164" y="984136"/>
            <a:ext cx="4023296" cy="10549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A62AA9"/>
                </a:solidFill>
              </a:rPr>
              <a:t>Налоговая политика Первомайского муниципального района будет формироваться в рамках направлений и приоритетов, обозначенных в  Основных направлениях налоговой политики Российской Федерации и Ярославской области на предстоящий период.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804248" y="3937042"/>
            <a:ext cx="2162522" cy="2520280"/>
          </a:xfrm>
          <a:prstGeom prst="wedgeRectCallout">
            <a:avLst>
              <a:gd name="adj1" fmla="val -38132"/>
              <a:gd name="adj2" fmla="val -70805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Планируется сохранение всех форм государственной  поддержки малого предпринимательства на региональном уровне: действие пониженных ставок по упрощенной системе налогообложения, действие «налоговых каникул» для вновь зарегистрированных предпринимателей, патентная система налогообложения.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79512" y="3659309"/>
            <a:ext cx="1483588" cy="2059662"/>
          </a:xfrm>
          <a:prstGeom prst="wedgeRectCallout">
            <a:avLst>
              <a:gd name="adj1" fmla="val 42641"/>
              <a:gd name="adj2" fmla="val -63267"/>
            </a:avLst>
          </a:prstGeom>
          <a:solidFill>
            <a:srgbClr val="A1D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Н</a:t>
            </a:r>
            <a:r>
              <a:rPr lang="ru-RU" sz="1200" dirty="0" smtClean="0">
                <a:solidFill>
                  <a:srgbClr val="FF0000"/>
                </a:solidFill>
              </a:rPr>
              <a:t>а </a:t>
            </a:r>
            <a:r>
              <a:rPr lang="ru-RU" sz="1200" dirty="0">
                <a:solidFill>
                  <a:srgbClr val="FF0000"/>
                </a:solidFill>
              </a:rPr>
              <a:t>уровне муниципального района будут проводиться мероприятия по легализации налоговой базы и обеспечению полноты поступления налогов в бюджет.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079206" y="3778168"/>
            <a:ext cx="2160241" cy="2664296"/>
          </a:xfrm>
          <a:prstGeom prst="wedgeRectCallout">
            <a:avLst>
              <a:gd name="adj1" fmla="val 27824"/>
              <a:gd name="adj2" fmla="val -65543"/>
            </a:avLst>
          </a:prstGeom>
          <a:solidFill>
            <a:srgbClr val="EA9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50EC2"/>
                </a:solidFill>
              </a:rPr>
              <a:t>В плане улучшения администрирования налогов, в рамках комиссий по укреплению налоговой дисциплины будет осуществляться индивидуальное взаимодействие с руководителями и собственниками предприятий, выплачивающих наемным работникам заработную плату ниже размера прожиточного минимума.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82294" y="4071347"/>
            <a:ext cx="1779084" cy="1647624"/>
          </a:xfrm>
          <a:prstGeom prst="wedgeRectCallout">
            <a:avLst>
              <a:gd name="adj1" fmla="val -27083"/>
              <a:gd name="adj2" fmla="val -94216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1F8377"/>
                </a:solidFill>
              </a:rPr>
              <a:t>Продолжится работа по инвентаризации объектов недвижимости.</a:t>
            </a:r>
          </a:p>
        </p:txBody>
      </p:sp>
    </p:spTree>
    <p:extLst>
      <p:ext uri="{BB962C8B-B14F-4D97-AF65-F5344CB8AC3E}">
        <p14:creationId xmlns:p14="http://schemas.microsoft.com/office/powerpoint/2010/main" val="32762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986">
            <a:off x="-6279" y="29453"/>
            <a:ext cx="2448123" cy="230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01408" cy="1031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n w="1905"/>
                <a:solidFill>
                  <a:srgbClr val="C10F75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Основные параметры бюджета Первомайского муниципального района на 2015-2019 гг.</a:t>
            </a:r>
            <a:endParaRPr lang="ru-RU" sz="2400" b="1" dirty="0">
              <a:ln w="1905"/>
              <a:solidFill>
                <a:srgbClr val="C10F7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24328" y="764704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руб.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4855941"/>
              </p:ext>
            </p:extLst>
          </p:nvPr>
        </p:nvGraphicFramePr>
        <p:xfrm>
          <a:off x="539552" y="1484784"/>
          <a:ext cx="82809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8962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>
            <a:off x="763748" y="1730966"/>
            <a:ext cx="346242" cy="393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7824664" y="1839718"/>
            <a:ext cx="360040" cy="447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2542205" y="2289179"/>
            <a:ext cx="3420380" cy="3371222"/>
          </a:xfrm>
          <a:prstGeom prst="upArrow">
            <a:avLst>
              <a:gd name="adj1" fmla="val 95151"/>
              <a:gd name="adj2" fmla="val 946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50EC2"/>
                </a:solidFill>
              </a:rPr>
              <a:t>Субсидии</a:t>
            </a:r>
            <a:r>
              <a:rPr lang="ru-RU" sz="13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50EC2"/>
                </a:solidFill>
              </a:rPr>
              <a:t> (предоставляются из вышестоящего бюджета для софинансирования расходов бюджета)</a:t>
            </a:r>
          </a:p>
          <a:p>
            <a:pPr algn="just"/>
            <a:endParaRPr lang="ru-RU" sz="13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350EC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50EC2"/>
                </a:solidFill>
              </a:rPr>
              <a:t>Субвенции</a:t>
            </a:r>
            <a:r>
              <a:rPr lang="ru-RU" sz="13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50EC2"/>
                </a:solidFill>
              </a:rPr>
              <a:t> (предоставляются на  выполнение расходов по переданным полномочиям)</a:t>
            </a:r>
          </a:p>
          <a:p>
            <a:pPr algn="just"/>
            <a:endParaRPr lang="ru-RU" sz="13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350EC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50EC2"/>
                </a:solidFill>
              </a:rPr>
              <a:t>Дотации</a:t>
            </a:r>
            <a:r>
              <a:rPr lang="ru-RU" sz="1300" b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350EC2"/>
                </a:solidFill>
              </a:rPr>
              <a:t> (предоставляются  без определения конкретной цели их использования)</a:t>
            </a:r>
          </a:p>
          <a:p>
            <a:pPr algn="just"/>
            <a:endParaRPr lang="ru-RU" sz="1300" b="1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350EC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3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350EC2"/>
                </a:solidFill>
              </a:rPr>
              <a:t>Иные межбюджетные трансферты</a:t>
            </a:r>
            <a:endParaRPr lang="ru-RU" sz="13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350EC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5242"/>
            <a:ext cx="8229600" cy="69147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Доходы бюджета Первомайского муниципального района на 2017 год и на плановый период 2018-2019 годов</a:t>
            </a:r>
            <a:endParaRPr lang="ru-RU" sz="2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46086">
            <a:off x="1805026" y="878101"/>
            <a:ext cx="1474357" cy="14571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27684" y="836712"/>
            <a:ext cx="5688632" cy="720080"/>
          </a:xfrm>
          <a:prstGeom prst="roundRect">
            <a:avLst/>
          </a:prstGeom>
          <a:noFill/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23103" y="1839718"/>
            <a:ext cx="2664296" cy="5282358"/>
          </a:xfrm>
          <a:prstGeom prst="rightArrow">
            <a:avLst>
              <a:gd name="adj1" fmla="val 99628"/>
              <a:gd name="adj2" fmla="val 2341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Налог на прибыль, доходы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Налоги </a:t>
            </a:r>
            <a:r>
              <a:rPr lang="ru-RU" sz="1200" b="1" dirty="0">
                <a:solidFill>
                  <a:srgbClr val="350EC2"/>
                </a:solidFill>
              </a:rPr>
              <a:t>на товары (работы, услуги), реализуемые на территории Российской </a:t>
            </a:r>
            <a:r>
              <a:rPr lang="ru-RU" sz="1200" b="1" dirty="0" smtClean="0">
                <a:solidFill>
                  <a:srgbClr val="350EC2"/>
                </a:solidFill>
              </a:rPr>
              <a:t>Федерации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Налоги </a:t>
            </a:r>
            <a:r>
              <a:rPr lang="ru-RU" sz="1200" b="1" dirty="0">
                <a:solidFill>
                  <a:srgbClr val="350EC2"/>
                </a:solidFill>
              </a:rPr>
              <a:t>на совокупный </a:t>
            </a:r>
            <a:r>
              <a:rPr lang="ru-RU" sz="1200" b="1" dirty="0" smtClean="0">
                <a:solidFill>
                  <a:srgbClr val="350EC2"/>
                </a:solidFill>
              </a:rPr>
              <a:t>доход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Налоги</a:t>
            </a:r>
            <a:r>
              <a:rPr lang="ru-RU" sz="1200" b="1" dirty="0">
                <a:solidFill>
                  <a:srgbClr val="350EC2"/>
                </a:solidFill>
              </a:rPr>
              <a:t>, сборы и регулярные платежи за пользование природными </a:t>
            </a:r>
            <a:r>
              <a:rPr lang="ru-RU" sz="1200" b="1" dirty="0" smtClean="0">
                <a:solidFill>
                  <a:srgbClr val="350EC2"/>
                </a:solidFill>
              </a:rPr>
              <a:t>ресурсами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Задолженность </a:t>
            </a:r>
            <a:r>
              <a:rPr lang="ru-RU" sz="1200" b="1" dirty="0">
                <a:solidFill>
                  <a:srgbClr val="350EC2"/>
                </a:solidFill>
              </a:rPr>
              <a:t>и перерасчеты по отмененным налогам, сборам и иным обязательным </a:t>
            </a:r>
            <a:r>
              <a:rPr lang="ru-RU" sz="1200" b="1" dirty="0" smtClean="0">
                <a:solidFill>
                  <a:srgbClr val="350EC2"/>
                </a:solidFill>
              </a:rPr>
              <a:t>платежам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Государственная </a:t>
            </a:r>
            <a:r>
              <a:rPr lang="ru-RU" sz="1200" b="1" dirty="0">
                <a:solidFill>
                  <a:srgbClr val="350EC2"/>
                </a:solidFill>
              </a:rPr>
              <a:t>пошлина</a:t>
            </a:r>
          </a:p>
        </p:txBody>
      </p:sp>
      <p:sp>
        <p:nvSpPr>
          <p:cNvPr id="9" name="Стрелка влево 8"/>
          <p:cNvSpPr/>
          <p:nvPr/>
        </p:nvSpPr>
        <p:spPr>
          <a:xfrm>
            <a:off x="5947629" y="2233378"/>
            <a:ext cx="3010947" cy="4598337"/>
          </a:xfrm>
          <a:prstGeom prst="leftArrow">
            <a:avLst>
              <a:gd name="adj1" fmla="val 98535"/>
              <a:gd name="adj2" fmla="val 28270"/>
            </a:avLst>
          </a:prstGeom>
          <a:noFill/>
          <a:ln cap="rnd" cmpd="dbl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Доходы </a:t>
            </a:r>
            <a:r>
              <a:rPr lang="ru-RU" sz="1200" b="1" dirty="0">
                <a:solidFill>
                  <a:srgbClr val="350EC2"/>
                </a:solidFill>
              </a:rPr>
              <a:t>от использования имущества, находящегося в государственной и </a:t>
            </a:r>
            <a:r>
              <a:rPr lang="ru-RU" sz="1200" b="1" dirty="0" smtClean="0">
                <a:solidFill>
                  <a:srgbClr val="350EC2"/>
                </a:solidFill>
              </a:rPr>
              <a:t>муниципальной собственности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Платежи </a:t>
            </a:r>
            <a:r>
              <a:rPr lang="ru-RU" sz="1200" b="1" dirty="0">
                <a:solidFill>
                  <a:srgbClr val="350EC2"/>
                </a:solidFill>
              </a:rPr>
              <a:t>при пользовании природными </a:t>
            </a:r>
            <a:r>
              <a:rPr lang="ru-RU" sz="1200" b="1" dirty="0" smtClean="0">
                <a:solidFill>
                  <a:srgbClr val="350EC2"/>
                </a:solidFill>
              </a:rPr>
              <a:t>ресурсами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Доходы </a:t>
            </a:r>
            <a:r>
              <a:rPr lang="ru-RU" sz="1200" b="1" dirty="0">
                <a:solidFill>
                  <a:srgbClr val="350EC2"/>
                </a:solidFill>
              </a:rPr>
              <a:t>от оказания платных услуг (работ) и компенсации затрат </a:t>
            </a:r>
            <a:r>
              <a:rPr lang="ru-RU" sz="1200" b="1" dirty="0" smtClean="0">
                <a:solidFill>
                  <a:srgbClr val="350EC2"/>
                </a:solidFill>
              </a:rPr>
              <a:t>государства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Доходы </a:t>
            </a:r>
            <a:r>
              <a:rPr lang="ru-RU" sz="1200" b="1" dirty="0">
                <a:solidFill>
                  <a:srgbClr val="350EC2"/>
                </a:solidFill>
              </a:rPr>
              <a:t>от продажи материальных и нематериальных </a:t>
            </a:r>
            <a:r>
              <a:rPr lang="ru-RU" sz="1200" b="1" dirty="0" smtClean="0">
                <a:solidFill>
                  <a:srgbClr val="350EC2"/>
                </a:solidFill>
              </a:rPr>
              <a:t>активов</a:t>
            </a:r>
          </a:p>
          <a:p>
            <a:pPr marL="285750" indent="-285750">
              <a:buFontTx/>
              <a:buChar char="-"/>
            </a:pPr>
            <a:endParaRPr lang="ru-RU" sz="1200" b="1" dirty="0" smtClean="0">
              <a:solidFill>
                <a:srgbClr val="350EC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350EC2"/>
                </a:solidFill>
              </a:rPr>
              <a:t>Штрафы</a:t>
            </a:r>
            <a:r>
              <a:rPr lang="ru-RU" sz="1200" b="1" dirty="0">
                <a:solidFill>
                  <a:srgbClr val="350EC2"/>
                </a:solidFill>
              </a:rPr>
              <a:t>, санкции, возмещение ущерба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1527" y="1059107"/>
            <a:ext cx="1656184" cy="7806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0F75"/>
                </a:solidFill>
              </a:rPr>
              <a:t>Налоговые доходы</a:t>
            </a:r>
            <a:endParaRPr lang="ru-RU" b="1" dirty="0">
              <a:solidFill>
                <a:srgbClr val="C10F75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68580" y="1182564"/>
            <a:ext cx="1872208" cy="74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0F75"/>
                </a:solidFill>
              </a:rPr>
              <a:t>Неналоговые доходы</a:t>
            </a:r>
            <a:endParaRPr lang="ru-RU" b="1" dirty="0">
              <a:solidFill>
                <a:srgbClr val="C10F75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78575" y="1408659"/>
            <a:ext cx="2952328" cy="468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10F75"/>
                </a:solidFill>
              </a:rPr>
              <a:t>Безвозмездные поступления</a:t>
            </a:r>
            <a:endParaRPr lang="ru-RU" b="1" dirty="0">
              <a:solidFill>
                <a:srgbClr val="C10F75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101929" y="2113218"/>
            <a:ext cx="352453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esktop\2017-2019\Бюджет для граждан\1439978746_109805_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558">
            <a:off x="3313048" y="5727338"/>
            <a:ext cx="1577761" cy="105081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User\Desktop\PA_129199812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885">
            <a:off x="5303162" y="932604"/>
            <a:ext cx="1624768" cy="11389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4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81683"/>
              </p:ext>
            </p:extLst>
          </p:nvPr>
        </p:nvGraphicFramePr>
        <p:xfrm>
          <a:off x="107504" y="171020"/>
          <a:ext cx="8928991" cy="649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69178"/>
                <a:gridCol w="948601"/>
                <a:gridCol w="1033551"/>
                <a:gridCol w="1005235"/>
                <a:gridCol w="948601"/>
                <a:gridCol w="923825"/>
              </a:tblGrid>
              <a:tr h="3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2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Отчет </a:t>
                      </a:r>
                      <a:r>
                        <a:rPr lang="ru-RU" sz="12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2015г</a:t>
                      </a:r>
                      <a:endParaRPr lang="ru-RU" sz="12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Ожидаемое </a:t>
                      </a:r>
                      <a:r>
                        <a:rPr lang="ru-RU" sz="12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2016г</a:t>
                      </a:r>
                      <a:endParaRPr lang="ru-RU" sz="12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2017г</a:t>
                      </a:r>
                      <a:endParaRPr lang="ru-RU" sz="12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2018г</a:t>
                      </a:r>
                      <a:endParaRPr lang="ru-RU" sz="12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00B0F0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00B0F0"/>
                          </a:solidFill>
                          <a:effectLst/>
                        </a:rPr>
                        <a:t>2019г</a:t>
                      </a:r>
                      <a:endParaRPr lang="ru-RU" sz="1200" b="1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8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 Налоговые доходы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29611,4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31350,0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30708,0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33068,0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34734,00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1.1. Налоги на прибыль, доходы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15742,2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15873,0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16611,0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17897,0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19312,00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1.2. Акцизы по подакцизным товарам (продукции), производимым на территории РФ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8727,7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10749,0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9425,0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10100,0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10100,00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1.3. Налоги на совокупный доход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3970,1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3723,0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3639,0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3968,0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4149,00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1.4. Налоги, сборы и регулярные платежи за пользование природными ресурсами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33,7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1.5. Госпошлина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1132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952,0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1018,0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1086,0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1158,00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35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1.6. Задолженность и перерасчеты по отмененным налогам, сборам и иным обязательным платежам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8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 Неналоговые доходы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4571,2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3779,0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2322,0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2466,0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2514,00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534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2.1. Доходы от использования имущества, находящегося в государственной и муниципальной собственности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2451,6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2335,0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1800,0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1800,0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1800,00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330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2.2. Платежи при пользовании природными ресурсами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402,1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352,0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269,0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388,0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408,00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2.3. Доходы от оказания платных услуг (работ) и компенсации затрат государства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14,5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1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2.4. Доходы от продажи материальных и нематериальных активов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207,9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75,0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2.5. Штрафы, санкции, возмещение ущерба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1479,9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990,0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253,0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278,0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306,00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380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 </a:t>
                      </a:r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15,2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88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 Финансовая помощь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477812,9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507260,3</a:t>
                      </a:r>
                      <a:endParaRPr lang="ru-RU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437635,1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402129,7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304428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8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Дотации бюджетам муниципальных образований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205072,0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194704,0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178171,0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137437,0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46739,0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7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Субсидии бюджетам муниципальных образований (межбюджетные субсидии)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29386,0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64329,1</a:t>
                      </a:r>
                      <a:endParaRPr lang="ru-RU" sz="12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23708,3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28893,8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21840,7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8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Субвенции бюджетам муниципальных образований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238433,9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243648,6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235755,8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235798,9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235848,3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8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Иные межбюджетные трансферты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4934,9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4578,6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76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rgbClr val="FF0000"/>
                          </a:solidFill>
                          <a:effectLst/>
                        </a:rPr>
                        <a:t>Прочие безвозмездные поступления от других бюджетов бюджетной системы РФ</a:t>
                      </a:r>
                      <a:endParaRPr lang="ru-RU" sz="11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882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Возвраты межбюджетных трансфертов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-13,9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24919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ИТОГО</a:t>
                      </a:r>
                      <a:endParaRPr lang="ru-RU" sz="1100" b="1" i="1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511995,5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542389,3</a:t>
                      </a:r>
                      <a:endParaRPr lang="ru-RU" sz="1400" b="1" i="1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5723" marR="5723" marT="5723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470665,1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437663,7</a:t>
                      </a: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1" u="none" strike="noStrike" dirty="0" smtClean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341676,0</a:t>
                      </a:r>
                      <a:endParaRPr lang="ru-RU" sz="1400" b="1" i="1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339116" y="-17140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350EC2"/>
                </a:solidFill>
              </a:rPr>
              <a:t>тыс. руб.</a:t>
            </a:r>
            <a:endParaRPr lang="ru-RU" b="1" dirty="0">
              <a:solidFill>
                <a:srgbClr val="350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603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D">
            <a:alpha val="5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8148" y="-99392"/>
            <a:ext cx="37729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rgbClr val="7030A0"/>
                </a:solidFill>
              </a:rPr>
              <a:t>Структура налоговых доходов </a:t>
            </a:r>
            <a:r>
              <a:rPr lang="ru-RU" b="1" i="1" u="sng" dirty="0">
                <a:solidFill>
                  <a:srgbClr val="7030A0"/>
                </a:solidFill>
              </a:rPr>
              <a:t>бюджета </a:t>
            </a:r>
            <a:r>
              <a:rPr lang="ru-RU" b="1" i="1" u="sng" dirty="0" smtClean="0">
                <a:solidFill>
                  <a:srgbClr val="7030A0"/>
                </a:solidFill>
              </a:rPr>
              <a:t>в 2017 </a:t>
            </a:r>
            <a:r>
              <a:rPr lang="ru-RU" b="1" i="1" u="sng" dirty="0">
                <a:solidFill>
                  <a:srgbClr val="7030A0"/>
                </a:solidFill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7056" y="3412542"/>
            <a:ext cx="4752528" cy="589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>
                <a:solidFill>
                  <a:srgbClr val="C10F75"/>
                </a:solidFill>
              </a:rPr>
              <a:t>Динамика</a:t>
            </a:r>
            <a:r>
              <a:rPr lang="ru-RU" b="1" i="1" dirty="0">
                <a:solidFill>
                  <a:srgbClr val="C10F75"/>
                </a:solidFill>
              </a:rPr>
              <a:t> </a:t>
            </a:r>
            <a:r>
              <a:rPr lang="ru-RU" b="1" i="1" u="sng" dirty="0">
                <a:solidFill>
                  <a:srgbClr val="C10F75"/>
                </a:solidFill>
              </a:rPr>
              <a:t>налоговых</a:t>
            </a:r>
            <a:r>
              <a:rPr lang="ru-RU" b="1" i="1" dirty="0">
                <a:solidFill>
                  <a:srgbClr val="C10F75"/>
                </a:solidFill>
              </a:rPr>
              <a:t> </a:t>
            </a:r>
            <a:r>
              <a:rPr lang="ru-RU" b="1" i="1" u="sng" dirty="0" smtClean="0">
                <a:solidFill>
                  <a:srgbClr val="C10F75"/>
                </a:solidFill>
              </a:rPr>
              <a:t>доходов бюджета в 2015-2019 годах</a:t>
            </a:r>
            <a:endParaRPr lang="ru-RU" b="1" i="1" u="sng" dirty="0">
              <a:solidFill>
                <a:srgbClr val="C10F75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0992" y="5589240"/>
            <a:ext cx="180354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Ожидаемое 2016г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3992" y="4986858"/>
            <a:ext cx="1440160" cy="6754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План 2017г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4400" y="4119324"/>
            <a:ext cx="1396732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План 2019г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5950" y="4576524"/>
            <a:ext cx="122413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План 2018г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72826" y="6044018"/>
            <a:ext cx="122413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1F8377"/>
                </a:solidFill>
              </a:rPr>
              <a:t>Отчет 2015г</a:t>
            </a:r>
            <a:endParaRPr lang="ru-RU" sz="1200" b="1" dirty="0">
              <a:solidFill>
                <a:srgbClr val="1F8377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49544" y="3676170"/>
            <a:ext cx="914400" cy="413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C0DB3"/>
                </a:solidFill>
              </a:rPr>
              <a:t>Всего</a:t>
            </a:r>
            <a:endParaRPr lang="ru-RU" dirty="0">
              <a:solidFill>
                <a:srgbClr val="3C0D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11816" y="3997421"/>
            <a:ext cx="1152128" cy="5463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34734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48916" y="4747954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30708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36968" y="5324606"/>
            <a:ext cx="100811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31350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48916" y="5803988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29611,4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30680" y="424080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33068</a:t>
            </a:r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14656" y="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50EC2"/>
                </a:solidFill>
              </a:rPr>
              <a:t>тыс. руб.</a:t>
            </a:r>
            <a:endParaRPr lang="ru-RU" b="1" dirty="0">
              <a:solidFill>
                <a:srgbClr val="350EC2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4844514"/>
              </p:ext>
            </p:extLst>
          </p:nvPr>
        </p:nvGraphicFramePr>
        <p:xfrm>
          <a:off x="179512" y="371475"/>
          <a:ext cx="9097838" cy="354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409008"/>
              </p:ext>
            </p:extLst>
          </p:nvPr>
        </p:nvGraphicFramePr>
        <p:xfrm>
          <a:off x="2070086" y="4001842"/>
          <a:ext cx="5702314" cy="285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0452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116632"/>
            <a:ext cx="619268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Структура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неналоговых доходов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бюджета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2017 году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124" y="3465592"/>
            <a:ext cx="47525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Динамика </a:t>
            </a:r>
            <a:r>
              <a:rPr lang="ru-RU" sz="1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неналоговых доходов бюджета в 2015-2019 годах</a:t>
            </a:r>
            <a:endParaRPr lang="ru-RU" sz="16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2159" y="3368432"/>
            <a:ext cx="10486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Всего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06335" y="5255205"/>
            <a:ext cx="914400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3779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98205" y="4834880"/>
            <a:ext cx="914400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2322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06335" y="4369902"/>
            <a:ext cx="914400" cy="708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2466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22159" y="3933056"/>
            <a:ext cx="914400" cy="676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2514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45547" y="5936704"/>
            <a:ext cx="914400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4571,2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8520" y="5928399"/>
            <a:ext cx="1728192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Отчет 2015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344" y="4508267"/>
            <a:ext cx="1426368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План 2018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452" y="3951219"/>
            <a:ext cx="1368152" cy="66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План 2019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356" y="4917437"/>
            <a:ext cx="1465312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План 2017</a:t>
            </a:r>
            <a:endParaRPr lang="ru-RU" sz="1400" b="1" dirty="0">
              <a:solidFill>
                <a:srgbClr val="FF5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3792" y="5461248"/>
            <a:ext cx="1490464" cy="6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5050"/>
                </a:solidFill>
              </a:rPr>
              <a:t>Ожидаемое 2016</a:t>
            </a:r>
            <a:endParaRPr lang="ru-RU" sz="1400" b="1" dirty="0">
              <a:solidFill>
                <a:srgbClr val="FF5050"/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5004048" y="4271392"/>
            <a:ext cx="2952328" cy="114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004048" y="4724222"/>
            <a:ext cx="29523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4716016" y="5148064"/>
            <a:ext cx="3240360" cy="1071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436096" y="5532385"/>
            <a:ext cx="2520280" cy="143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538000" y="6237312"/>
            <a:ext cx="432048" cy="25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7174087" y="116632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A62AA9"/>
                </a:solidFill>
              </a:rPr>
              <a:t>тыс. руб.</a:t>
            </a:r>
            <a:endParaRPr lang="ru-RU" b="1" dirty="0">
              <a:solidFill>
                <a:srgbClr val="A62AA9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3631646"/>
              </p:ext>
            </p:extLst>
          </p:nvPr>
        </p:nvGraphicFramePr>
        <p:xfrm>
          <a:off x="611560" y="573354"/>
          <a:ext cx="7858671" cy="3347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821383"/>
              </p:ext>
            </p:extLst>
          </p:nvPr>
        </p:nvGraphicFramePr>
        <p:xfrm>
          <a:off x="192592" y="591477"/>
          <a:ext cx="8277639" cy="336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1615496"/>
              </p:ext>
            </p:extLst>
          </p:nvPr>
        </p:nvGraphicFramePr>
        <p:xfrm>
          <a:off x="1436712" y="3954485"/>
          <a:ext cx="7062627" cy="2675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3875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97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flipV="1">
            <a:off x="6732240" y="6052030"/>
            <a:ext cx="1296144" cy="42939"/>
          </a:xfrm>
          <a:prstGeom prst="straightConnector1">
            <a:avLst/>
          </a:prstGeom>
          <a:ln w="1905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580112" y="4905772"/>
            <a:ext cx="504056" cy="201156"/>
          </a:xfrm>
          <a:prstGeom prst="straightConnector1">
            <a:avLst/>
          </a:prstGeom>
          <a:ln w="15875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940152" y="5521189"/>
            <a:ext cx="1296144" cy="42939"/>
          </a:xfrm>
          <a:prstGeom prst="straightConnector1">
            <a:avLst/>
          </a:prstGeom>
          <a:ln w="19050">
            <a:solidFill>
              <a:srgbClr val="CC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4986619"/>
              </p:ext>
            </p:extLst>
          </p:nvPr>
        </p:nvGraphicFramePr>
        <p:xfrm>
          <a:off x="1299084" y="4218766"/>
          <a:ext cx="667849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6-конечная звезда 9"/>
          <p:cNvSpPr/>
          <p:nvPr/>
        </p:nvSpPr>
        <p:spPr>
          <a:xfrm>
            <a:off x="4860032" y="4061955"/>
            <a:ext cx="1296144" cy="770384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304428,0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7912325" y="5637770"/>
            <a:ext cx="1368152" cy="914400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507260,3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258" y="116632"/>
            <a:ext cx="56166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Структура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безвозмездных поступлений </a:t>
            </a:r>
            <a:r>
              <a:rPr lang="ru-RU" b="1" i="1" dirty="0">
                <a:solidFill>
                  <a:srgbClr val="FF0000"/>
                </a:solidFill>
                <a:latin typeface="Arial Black" pitchFamily="34" charset="0"/>
              </a:rPr>
              <a:t>в бюджет </a:t>
            </a:r>
            <a:r>
              <a:rPr lang="ru-RU" b="1" i="1" dirty="0" smtClean="0">
                <a:solidFill>
                  <a:srgbClr val="FF0000"/>
                </a:solidFill>
                <a:latin typeface="Arial Black" pitchFamily="34" charset="0"/>
              </a:rPr>
              <a:t>района в 2017 году</a:t>
            </a:r>
            <a:endParaRPr lang="ru-RU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3946533"/>
              </p:ext>
            </p:extLst>
          </p:nvPr>
        </p:nvGraphicFramePr>
        <p:xfrm>
          <a:off x="129258" y="764704"/>
          <a:ext cx="84969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7848" y="3789040"/>
            <a:ext cx="561662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u="sng" dirty="0" smtClean="0">
                <a:solidFill>
                  <a:srgbClr val="FF0000"/>
                </a:solidFill>
                <a:latin typeface="Arial Black" pitchFamily="34" charset="0"/>
              </a:rPr>
              <a:t>Динамика безвозмездных поступлений в 2015-2019 годах</a:t>
            </a:r>
            <a:endParaRPr lang="ru-RU" b="1" i="1" u="sng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48952" y="512676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тыс. руб</a:t>
            </a:r>
            <a:r>
              <a:rPr lang="ru-RU" b="1" dirty="0" smtClean="0">
                <a:solidFill>
                  <a:srgbClr val="A62AA9"/>
                </a:solidFill>
              </a:rPr>
              <a:t>.</a:t>
            </a:r>
            <a:endParaRPr lang="ru-RU" b="1" dirty="0">
              <a:solidFill>
                <a:srgbClr val="A62AA9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698005" y="3573016"/>
            <a:ext cx="1368152" cy="914400"/>
          </a:xfrm>
          <a:prstGeom prst="ellipse">
            <a:avLst/>
          </a:prstGeom>
          <a:solidFill>
            <a:srgbClr val="F0B74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50EC2"/>
                </a:solidFill>
              </a:rPr>
              <a:t>Всего</a:t>
            </a:r>
            <a:endParaRPr lang="ru-RU" dirty="0">
              <a:solidFill>
                <a:srgbClr val="350EC2"/>
              </a:solidFill>
            </a:endParaRPr>
          </a:p>
        </p:txBody>
      </p:sp>
      <p:sp>
        <p:nvSpPr>
          <p:cNvPr id="9" name="6-конечная звезда 8"/>
          <p:cNvSpPr/>
          <p:nvPr/>
        </p:nvSpPr>
        <p:spPr>
          <a:xfrm>
            <a:off x="6588224" y="6165304"/>
            <a:ext cx="1511062" cy="792088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477812,9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12" name="6-конечная звезда 11"/>
          <p:cNvSpPr/>
          <p:nvPr/>
        </p:nvSpPr>
        <p:spPr>
          <a:xfrm>
            <a:off x="5904148" y="4511332"/>
            <a:ext cx="1368152" cy="914400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402129,7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13" name="6-конечная звезда 12"/>
          <p:cNvSpPr/>
          <p:nvPr/>
        </p:nvSpPr>
        <p:spPr>
          <a:xfrm>
            <a:off x="7164876" y="4962912"/>
            <a:ext cx="1368152" cy="914400"/>
          </a:xfrm>
          <a:prstGeom prst="star6">
            <a:avLst/>
          </a:prstGeom>
          <a:solidFill>
            <a:schemeClr val="tx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437635,1</a:t>
            </a:r>
            <a:endParaRPr lang="ru-RU" sz="1400" b="1" dirty="0">
              <a:solidFill>
                <a:srgbClr val="1F8377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6208" y="5250944"/>
            <a:ext cx="1296144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План 2017</a:t>
            </a:r>
            <a:endParaRPr lang="ru-RU" sz="1400" b="1" dirty="0">
              <a:solidFill>
                <a:srgbClr val="A62AA9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4326868"/>
            <a:ext cx="1368152" cy="578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План 2019</a:t>
            </a:r>
            <a:endParaRPr lang="ru-RU" sz="1400" b="1" dirty="0">
              <a:solidFill>
                <a:srgbClr val="A62AA9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5720" y="4814581"/>
            <a:ext cx="1202432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План 2018</a:t>
            </a:r>
            <a:endParaRPr lang="ru-RU" sz="1400" b="1" dirty="0">
              <a:solidFill>
                <a:srgbClr val="A62AA9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69068" y="5822553"/>
            <a:ext cx="1634480" cy="54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Ожидаемое 2016</a:t>
            </a:r>
            <a:endParaRPr lang="ru-RU" sz="1400" b="1" dirty="0">
              <a:solidFill>
                <a:srgbClr val="A62AA9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33064" y="6323570"/>
            <a:ext cx="1296144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Отчет 2015</a:t>
            </a:r>
            <a:endParaRPr lang="ru-RU" sz="1400" b="1" dirty="0">
              <a:solidFill>
                <a:srgbClr val="A62AA9"/>
              </a:solidFill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166233"/>
              </p:ext>
            </p:extLst>
          </p:nvPr>
        </p:nvGraphicFramePr>
        <p:xfrm>
          <a:off x="251520" y="717938"/>
          <a:ext cx="8424936" cy="3181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52713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6" y="332656"/>
            <a:ext cx="4392438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554960" cy="2376264"/>
          </a:xfrm>
        </p:spPr>
        <p:txBody>
          <a:bodyPr anchor="t">
            <a:noAutofit/>
          </a:bodyPr>
          <a:lstStyle/>
          <a:p>
            <a:pPr algn="ctr"/>
            <a: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Уважаемые жители </a:t>
            </a:r>
            <a: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3C0D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Первомайского</a:t>
            </a:r>
            <a: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 smtClean="0">
                <a:ln w="19050">
                  <a:solidFill>
                    <a:srgbClr val="C10F75"/>
                  </a:solidFill>
                  <a:prstDash val="solid"/>
                </a:ln>
                <a:solidFill>
                  <a:srgbClr val="C10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муниципального района</a:t>
            </a:r>
            <a:endParaRPr lang="ru-RU" sz="2400" i="1" dirty="0">
              <a:ln w="19050">
                <a:solidFill>
                  <a:srgbClr val="C10F75"/>
                </a:solidFill>
                <a:prstDash val="solid"/>
              </a:ln>
              <a:solidFill>
                <a:srgbClr val="C10F7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416" y="2208362"/>
            <a:ext cx="5993784" cy="438899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sz="2400" b="1" i="1" dirty="0" smtClean="0">
                <a:solidFill>
                  <a:srgbClr val="C10F75"/>
                </a:solidFill>
                <a:latin typeface="+mj-lt"/>
              </a:rPr>
              <a:t>«Бюджет для граждан»</a:t>
            </a:r>
            <a:r>
              <a:rPr lang="en-US" sz="2400" b="1" i="1" dirty="0">
                <a:solidFill>
                  <a:srgbClr val="C10F75"/>
                </a:solidFill>
                <a:latin typeface="+mj-lt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</a:rPr>
              <a:t>познакомит вас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 основными целями, задачами и приоритетными направлениями бюджетной политики района,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основными условиями формирования бюджета района, источниками доходов и обоснованиями расходов бюджета. </a:t>
            </a:r>
          </a:p>
          <a:p>
            <a:pPr marL="0" indent="0" algn="just">
              <a:buNone/>
              <a:defRPr/>
            </a:pP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Основная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цель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данного проекта - это представление информации о бюджете в доступной и понятной форме для жителей района, а так же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вовлечение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граждан </a:t>
            </a:r>
            <a:r>
              <a:rPr lang="ru-RU" sz="24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 бюджетный процесс </a:t>
            </a:r>
            <a:r>
              <a:rPr lang="ru-RU" sz="2400" b="1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в Первомайском муниципальном районе.</a:t>
            </a:r>
            <a:endParaRPr lang="ru-RU" sz="2400" b="1" i="1" dirty="0" smtClean="0">
              <a:solidFill>
                <a:srgbClr val="FF0000"/>
              </a:solidFill>
              <a:latin typeface="+mj-lt"/>
            </a:endParaRPr>
          </a:p>
          <a:p>
            <a:endParaRPr lang="en-US" b="1" i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ocuments\Фото ремонт учреждений и обелисков\Административные здания\160320151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332" y="4005064"/>
            <a:ext cx="2688840" cy="201622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2017-2019\Бюджет для граждан\imah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856" y="1844824"/>
            <a:ext cx="2411760" cy="160784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9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52636"/>
            <a:ext cx="5220072" cy="972108"/>
          </a:xfrm>
        </p:spPr>
        <p:txBody>
          <a:bodyPr>
            <a:normAutofit/>
          </a:bodyPr>
          <a:lstStyle/>
          <a:p>
            <a:r>
              <a:rPr lang="ru-RU" sz="2700" dirty="0"/>
              <a:t>М</a:t>
            </a:r>
            <a:r>
              <a:rPr lang="ru-RU" sz="2700" dirty="0" smtClean="0"/>
              <a:t>еры </a:t>
            </a:r>
            <a:r>
              <a:rPr lang="ru-RU" sz="2700" dirty="0"/>
              <a:t>по </a:t>
            </a:r>
            <a:r>
              <a:rPr lang="ru-RU" sz="2700" dirty="0" smtClean="0"/>
              <a:t>повышению доходов бюджета района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9288" y="185058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62AA9"/>
                </a:solidFill>
              </a:rPr>
              <a:t>Увеличение </a:t>
            </a:r>
            <a:r>
              <a:rPr lang="ru-RU" dirty="0">
                <a:solidFill>
                  <a:srgbClr val="A62AA9"/>
                </a:solidFill>
              </a:rPr>
              <a:t>собираемости на территории Первомайского района имущественных </a:t>
            </a:r>
            <a:r>
              <a:rPr lang="ru-RU" dirty="0" smtClean="0">
                <a:solidFill>
                  <a:srgbClr val="A62AA9"/>
                </a:solidFill>
              </a:rPr>
              <a:t> налогов: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A62AA9"/>
                </a:solidFill>
              </a:rPr>
              <a:t>выявление </a:t>
            </a:r>
            <a:r>
              <a:rPr lang="ru-RU" dirty="0">
                <a:solidFill>
                  <a:srgbClr val="A62AA9"/>
                </a:solidFill>
              </a:rPr>
              <a:t>и устранение неточностей в информационных ресурсах, используемых для начисления налогов</a:t>
            </a:r>
            <a:r>
              <a:rPr lang="ru-RU" dirty="0" smtClean="0">
                <a:solidFill>
                  <a:srgbClr val="A62AA9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A62AA9"/>
                </a:solidFill>
              </a:rPr>
              <a:t>обучение специалистов муниципальных образований района знаниям и навыкам, необходимым для вовлечения в налогообложение земельных участков, права собственности на которые не зарегистрированы в законодательно установленном порядке.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661248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роводимая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совместно с налоговыми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органами работа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 легализации заработной платы работающего населения и выводу из «тени» доходов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предпринимателей.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3324" y="42930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C0DB3"/>
                </a:solidFill>
              </a:rPr>
              <a:t>Работа группы </a:t>
            </a:r>
            <a:r>
              <a:rPr lang="ru-RU" dirty="0">
                <a:solidFill>
                  <a:srgbClr val="3C0DB3"/>
                </a:solidFill>
              </a:rPr>
              <a:t>по снижению неформальной </a:t>
            </a:r>
            <a:r>
              <a:rPr lang="ru-RU" dirty="0" smtClean="0">
                <a:solidFill>
                  <a:srgbClr val="3C0DB3"/>
                </a:solidFill>
              </a:rPr>
              <a:t>занятости (выявление </a:t>
            </a:r>
            <a:r>
              <a:rPr lang="ru-RU" dirty="0">
                <a:solidFill>
                  <a:srgbClr val="3C0DB3"/>
                </a:solidFill>
              </a:rPr>
              <a:t>индивидуальных </a:t>
            </a:r>
            <a:r>
              <a:rPr lang="ru-RU" dirty="0" smtClean="0">
                <a:solidFill>
                  <a:srgbClr val="3C0DB3"/>
                </a:solidFill>
              </a:rPr>
              <a:t> предпринимателей</a:t>
            </a:r>
            <a:r>
              <a:rPr lang="ru-RU" dirty="0">
                <a:solidFill>
                  <a:srgbClr val="3C0DB3"/>
                </a:solidFill>
              </a:rPr>
              <a:t>, </a:t>
            </a:r>
            <a:r>
              <a:rPr lang="ru-RU" dirty="0" smtClean="0">
                <a:solidFill>
                  <a:srgbClr val="3C0DB3"/>
                </a:solidFill>
              </a:rPr>
              <a:t>принимающих работников без оформления трудовых отношений, проведение </a:t>
            </a:r>
            <a:r>
              <a:rPr lang="ru-RU" dirty="0">
                <a:solidFill>
                  <a:srgbClr val="3C0DB3"/>
                </a:solidFill>
              </a:rPr>
              <a:t>с ними </a:t>
            </a:r>
            <a:r>
              <a:rPr lang="ru-RU" dirty="0" smtClean="0">
                <a:solidFill>
                  <a:srgbClr val="3C0DB3"/>
                </a:solidFill>
              </a:rPr>
              <a:t>заседаний </a:t>
            </a:r>
            <a:r>
              <a:rPr lang="ru-RU" dirty="0">
                <a:solidFill>
                  <a:srgbClr val="3C0DB3"/>
                </a:solidFill>
              </a:rPr>
              <a:t>на предмет соблюдения  законодательства </a:t>
            </a:r>
            <a:r>
              <a:rPr lang="ru-RU" dirty="0" smtClean="0">
                <a:solidFill>
                  <a:srgbClr val="3C0DB3"/>
                </a:solidFill>
              </a:rPr>
              <a:t>РФ).</a:t>
            </a:r>
            <a:endParaRPr lang="ru-RU" dirty="0">
              <a:solidFill>
                <a:srgbClr val="3C0DB3"/>
              </a:solidFill>
            </a:endParaRPr>
          </a:p>
        </p:txBody>
      </p:sp>
      <p:pic>
        <p:nvPicPr>
          <p:cNvPr id="6" name="Picture 2" descr="C:\Users\User\Desktop\2017-2019\Бюджет для граждан\image2105933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096"/>
            <a:ext cx="2562294" cy="17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2960">
            <a:off x="324660" y="4305841"/>
            <a:ext cx="2492512" cy="18512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8" y="620688"/>
            <a:ext cx="3744416" cy="434312"/>
          </a:xfrm>
        </p:spPr>
        <p:txBody>
          <a:bodyPr>
            <a:normAutofit fontScale="90000"/>
          </a:bodyPr>
          <a:lstStyle/>
          <a:p>
            <a:r>
              <a:rPr lang="ru-RU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96C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Расходы</a:t>
            </a:r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A62AA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A96C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бюджета</a:t>
            </a:r>
            <a:endParaRPr lang="ru-RU" i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EA96C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1" descr="http://dnews.donetsk.ua/storage/fotos/2010/08/27/128289415521289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683" y="85700"/>
            <a:ext cx="335706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1628800"/>
            <a:ext cx="3744416" cy="216024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– это </a:t>
            </a:r>
            <a:r>
              <a:rPr lang="ru-RU" b="1" i="1" dirty="0">
                <a:solidFill>
                  <a:srgbClr val="FF0000"/>
                </a:solidFill>
              </a:rPr>
              <a:t>выплачиваемые из бюджета </a:t>
            </a:r>
            <a:r>
              <a:rPr lang="ru-RU" b="1" i="1" dirty="0" smtClean="0">
                <a:solidFill>
                  <a:srgbClr val="FF0000"/>
                </a:solidFill>
              </a:rPr>
              <a:t>района денежные средства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03948" y="1984350"/>
            <a:ext cx="4680520" cy="19362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Объём расходов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определяется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исходя из объёма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средств, необходимых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исполнения установленных законодательством полномочий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органов местного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самоуправления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3868" y="4162696"/>
            <a:ext cx="5400600" cy="24856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A62AA9"/>
                </a:solidFill>
              </a:rPr>
              <a:t>Расходы бюджета Первомайского муниципального района классифицируются:</a:t>
            </a:r>
          </a:p>
          <a:p>
            <a:pPr algn="just"/>
            <a:r>
              <a:rPr lang="ru-RU" b="1" dirty="0" smtClean="0">
                <a:solidFill>
                  <a:srgbClr val="A62AA9"/>
                </a:solidFill>
              </a:rPr>
              <a:t>* </a:t>
            </a:r>
            <a:r>
              <a:rPr lang="ru-RU" b="1" u="sng" dirty="0" smtClean="0">
                <a:solidFill>
                  <a:srgbClr val="A62AA9"/>
                </a:solidFill>
              </a:rPr>
              <a:t>по разделам и подразделам (по отраслям)</a:t>
            </a:r>
          </a:p>
          <a:p>
            <a:pPr algn="just"/>
            <a:r>
              <a:rPr lang="ru-RU" b="1" dirty="0" smtClean="0">
                <a:solidFill>
                  <a:srgbClr val="A62AA9"/>
                </a:solidFill>
              </a:rPr>
              <a:t>* </a:t>
            </a:r>
            <a:r>
              <a:rPr lang="ru-RU" b="1" u="sng" dirty="0" smtClean="0">
                <a:solidFill>
                  <a:srgbClr val="A62AA9"/>
                </a:solidFill>
              </a:rPr>
              <a:t>по </a:t>
            </a:r>
            <a:r>
              <a:rPr lang="ru-RU" b="1" u="sng" dirty="0">
                <a:solidFill>
                  <a:srgbClr val="A62AA9"/>
                </a:solidFill>
              </a:rPr>
              <a:t>главным распорядителям </a:t>
            </a:r>
            <a:r>
              <a:rPr lang="ru-RU" b="1" u="sng" dirty="0" smtClean="0">
                <a:solidFill>
                  <a:srgbClr val="A62AA9"/>
                </a:solidFill>
              </a:rPr>
              <a:t>бюджетных средств</a:t>
            </a:r>
            <a:r>
              <a:rPr lang="ru-RU" b="1" dirty="0" smtClean="0">
                <a:solidFill>
                  <a:srgbClr val="A62AA9"/>
                </a:solidFill>
              </a:rPr>
              <a:t> (ведомственная классификация) </a:t>
            </a:r>
          </a:p>
          <a:p>
            <a:pPr algn="just"/>
            <a:r>
              <a:rPr lang="ru-RU" b="1" dirty="0" smtClean="0">
                <a:solidFill>
                  <a:srgbClr val="A62AA9"/>
                </a:solidFill>
              </a:rPr>
              <a:t>Все расходы бюджета так же делятся на </a:t>
            </a:r>
            <a:r>
              <a:rPr lang="ru-RU" b="1" u="sng" dirty="0" smtClean="0">
                <a:solidFill>
                  <a:srgbClr val="A62AA9"/>
                </a:solidFill>
              </a:rPr>
              <a:t>программные и непрограммные расходы</a:t>
            </a:r>
            <a:r>
              <a:rPr lang="ru-RU" b="1" dirty="0" smtClean="0">
                <a:solidFill>
                  <a:srgbClr val="A62AA9"/>
                </a:solidFill>
              </a:rPr>
              <a:t>. </a:t>
            </a:r>
          </a:p>
          <a:p>
            <a:pPr marL="285750" indent="-285750" algn="ctr">
              <a:buFont typeface="Arial" charset="0"/>
              <a:buChar char="•"/>
            </a:pPr>
            <a:endParaRPr lang="ru-RU" dirty="0">
              <a:solidFill>
                <a:srgbClr val="A62AA9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27584" y="1412776"/>
            <a:ext cx="648072" cy="978408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2A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54642" cy="122413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Распределение расходов бюджета района по разделам бюджетной классификации на 2015-2019 годы </a:t>
            </a:r>
            <a:br>
              <a:rPr lang="ru-RU" sz="2400" dirty="0" smtClean="0">
                <a:solidFill>
                  <a:srgbClr val="FFC000"/>
                </a:solidFill>
              </a:rPr>
            </a:br>
            <a:r>
              <a:rPr lang="ru-RU" sz="2400" dirty="0" smtClean="0">
                <a:solidFill>
                  <a:srgbClr val="FFC000"/>
                </a:solidFill>
              </a:rPr>
              <a:t>(</a:t>
            </a:r>
            <a:r>
              <a:rPr lang="ru-RU" sz="1400" dirty="0" smtClean="0">
                <a:solidFill>
                  <a:srgbClr val="FFC000"/>
                </a:solidFill>
              </a:rPr>
              <a:t>ОТРАСЛЕВАЯ СТРУКТУРА</a:t>
            </a:r>
            <a:r>
              <a:rPr lang="ru-RU" sz="2400" dirty="0" smtClean="0">
                <a:solidFill>
                  <a:srgbClr val="FFC000"/>
                </a:solidFill>
              </a:rPr>
              <a:t>)</a:t>
            </a:r>
            <a:endParaRPr lang="ru-RU" sz="2400" dirty="0">
              <a:solidFill>
                <a:srgbClr val="FFC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02145"/>
              </p:ext>
            </p:extLst>
          </p:nvPr>
        </p:nvGraphicFramePr>
        <p:xfrm>
          <a:off x="107504" y="1452857"/>
          <a:ext cx="8892485" cy="54005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028"/>
                <a:gridCol w="3719288"/>
                <a:gridCol w="906155"/>
                <a:gridCol w="1357245"/>
                <a:gridCol w="792088"/>
                <a:gridCol w="826100"/>
                <a:gridCol w="865581"/>
              </a:tblGrid>
              <a:tr h="65179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наименование показателя</a:t>
                      </a:r>
                      <a:endParaRPr lang="ru-RU" sz="1400" b="0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ctr"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Отчет 2015г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Ожидаемое </a:t>
                      </a:r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2016г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План </a:t>
                      </a:r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План </a:t>
                      </a:r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2018г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План </a:t>
                      </a:r>
                      <a:endParaRPr lang="ru-RU" sz="1400" b="1" u="none" strike="noStrike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2019г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0100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Общегосударственные расходы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35585,6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36782,6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33464,1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33424,1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33454,1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43453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0200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Национальная оборона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525,1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539,1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541,7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541,7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541,7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6517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0300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182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115,0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130,0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132,0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136,0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0400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Национальная экономика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47192,6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43028,6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37552,8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38725,3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39106,1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0500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Жилищно-коммунальное хозяйство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879,5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20533,9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1140,0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7601,7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0700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Образование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199638,7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213127,9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205243,3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196288,2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196172,8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0800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Культура, кинематография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34556,3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47872,7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37180,3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33316,8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33316,8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1000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Социальная политика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113319,8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124259,3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111326,0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111297,1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111348,5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1100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Физическая культура и спорт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8698,2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20984,6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17306,9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3917,8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3917,8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32589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1200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Средства массовой информации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1626,3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1637,4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65179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solidFill>
                            <a:srgbClr val="3C0DB3"/>
                          </a:solidFill>
                          <a:effectLst/>
                        </a:rPr>
                        <a:t>1400</a:t>
                      </a:r>
                      <a:endParaRPr lang="ru-RU" sz="1400" b="0" i="0" u="none" strike="noStrike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solidFill>
                            <a:srgbClr val="3C0DB3"/>
                          </a:solidFill>
                          <a:effectLst/>
                        </a:rPr>
                        <a:t>Межбюджетные трансферты бюджетам муниципальных образований </a:t>
                      </a:r>
                      <a:endParaRPr lang="ru-RU" sz="1400" b="0" i="0" u="none" strike="noStrike" dirty="0">
                        <a:solidFill>
                          <a:srgbClr val="3C0DB3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34615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+mn-lt"/>
                      </a:endParaRPr>
                    </a:p>
                  </a:txBody>
                  <a:tcPr marL="9380" marR="9380" marT="938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30464,0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26780,0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17882,0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7030A0"/>
                          </a:solidFill>
                          <a:effectLst/>
                          <a:latin typeface="+mn-lt"/>
                        </a:rPr>
                        <a:t>4006,0</a:t>
                      </a:r>
                    </a:p>
                  </a:txBody>
                  <a:tcPr marL="0" marR="0" marT="0" marB="0" anchor="b">
                    <a:solidFill>
                      <a:srgbClr val="FFDC6D"/>
                    </a:solidFill>
                  </a:tcPr>
                </a:tc>
              </a:tr>
              <a:tr h="40349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380" marR="9380" marT="9380" marB="0" anchor="ctr">
                    <a:solidFill>
                      <a:srgbClr val="FFDC6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476819,1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  <a:cs typeface="Aharoni" panose="02010803020104030203" pitchFamily="2" charset="-79"/>
                      </a:endParaRPr>
                    </a:p>
                  </a:txBody>
                  <a:tcPr marL="9380" marR="9380" marT="9380" marB="0" anchor="ctr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539345,1</a:t>
                      </a:r>
                    </a:p>
                  </a:txBody>
                  <a:tcPr marL="0" marR="0" marT="0" marB="0" anchor="ctr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470665,1</a:t>
                      </a:r>
                    </a:p>
                  </a:txBody>
                  <a:tcPr marL="0" marR="0" marT="0" marB="0" anchor="ctr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443126,7</a:t>
                      </a:r>
                    </a:p>
                  </a:txBody>
                  <a:tcPr marL="0" marR="0" marT="0" marB="0" anchor="ctr">
                    <a:solidFill>
                      <a:srgbClr val="FFDC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Aharoni" panose="02010803020104030203" pitchFamily="2" charset="-79"/>
                        </a:rPr>
                        <a:t>421999,8</a:t>
                      </a:r>
                    </a:p>
                  </a:txBody>
                  <a:tcPr marL="0" marR="0" marT="0" marB="0" anchor="ctr">
                    <a:solidFill>
                      <a:srgbClr val="FFDC6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68344" y="908720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F0B744"/>
                </a:solidFill>
              </a:rPr>
              <a:t>тыс. руб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8560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1D8DF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1704708"/>
              </p:ext>
            </p:extLst>
          </p:nvPr>
        </p:nvGraphicFramePr>
        <p:xfrm>
          <a:off x="107504" y="404664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8169321"/>
              </p:ext>
            </p:extLst>
          </p:nvPr>
        </p:nvGraphicFramePr>
        <p:xfrm>
          <a:off x="755576" y="3717032"/>
          <a:ext cx="5472608" cy="32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364088" y="6453336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F0B744"/>
                </a:solidFill>
              </a:rPr>
              <a:t>тыс. руб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865553"/>
              </p:ext>
            </p:extLst>
          </p:nvPr>
        </p:nvGraphicFramePr>
        <p:xfrm>
          <a:off x="179512" y="116633"/>
          <a:ext cx="8712968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955189"/>
              </p:ext>
            </p:extLst>
          </p:nvPr>
        </p:nvGraphicFramePr>
        <p:xfrm>
          <a:off x="251521" y="3645024"/>
          <a:ext cx="6264696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204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237312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C00000"/>
                </a:solidFill>
              </a:rPr>
              <a:t>тыс. руб.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9435452"/>
              </p:ext>
            </p:extLst>
          </p:nvPr>
        </p:nvGraphicFramePr>
        <p:xfrm>
          <a:off x="395536" y="188640"/>
          <a:ext cx="8640959" cy="576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94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Распределение расходов бюджета района </a:t>
            </a:r>
            <a:r>
              <a:rPr lang="ru-RU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 главным распорядителям бюджетных средств</a:t>
            </a:r>
            <a:endParaRPr lang="ru-RU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287098"/>
              </p:ext>
            </p:extLst>
          </p:nvPr>
        </p:nvGraphicFramePr>
        <p:xfrm>
          <a:off x="251520" y="908720"/>
          <a:ext cx="8568952" cy="5428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/>
                <a:gridCol w="1008112"/>
                <a:gridCol w="1008112"/>
                <a:gridCol w="864096"/>
                <a:gridCol w="864096"/>
                <a:gridCol w="936104"/>
              </a:tblGrid>
              <a:tr h="6353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1F8377"/>
                          </a:solidFill>
                          <a:effectLst/>
                        </a:rPr>
                        <a:t>Наименование главного распорядителя бюджетных средств</a:t>
                      </a:r>
                      <a:endParaRPr lang="ru-RU" sz="1300" b="1" i="0" u="none" strike="noStrike" dirty="0">
                        <a:solidFill>
                          <a:srgbClr val="1F8377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1F8377"/>
                          </a:solidFill>
                          <a:effectLst/>
                        </a:rPr>
                        <a:t>Отчет </a:t>
                      </a:r>
                      <a:r>
                        <a:rPr lang="ru-RU" sz="1300" b="1" u="none" strike="noStrike" dirty="0" smtClean="0">
                          <a:solidFill>
                            <a:srgbClr val="1F8377"/>
                          </a:solidFill>
                          <a:effectLst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rgbClr val="1F8377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1F8377"/>
                          </a:solidFill>
                          <a:effectLst/>
                        </a:rPr>
                        <a:t>Ожидаемое </a:t>
                      </a:r>
                      <a:r>
                        <a:rPr lang="ru-RU" sz="1300" b="1" u="none" strike="noStrike" dirty="0" smtClean="0">
                          <a:solidFill>
                            <a:srgbClr val="1F8377"/>
                          </a:solidFill>
                          <a:effectLst/>
                        </a:rPr>
                        <a:t>2016</a:t>
                      </a:r>
                      <a:endParaRPr lang="ru-RU" sz="1300" b="1" i="0" u="none" strike="noStrike" dirty="0">
                        <a:solidFill>
                          <a:srgbClr val="1F8377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1F8377"/>
                          </a:solidFill>
                          <a:effectLst/>
                        </a:rPr>
                        <a:t>План </a:t>
                      </a:r>
                      <a:r>
                        <a:rPr lang="ru-RU" sz="1300" b="1" u="none" strike="noStrike" dirty="0" smtClean="0">
                          <a:solidFill>
                            <a:srgbClr val="1F8377"/>
                          </a:solidFill>
                          <a:effectLst/>
                        </a:rPr>
                        <a:t>2017 </a:t>
                      </a:r>
                      <a:endParaRPr lang="ru-RU" sz="1300" b="1" i="0" u="none" strike="noStrike" dirty="0">
                        <a:solidFill>
                          <a:srgbClr val="1F8377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u="none" strike="noStrike" dirty="0">
                          <a:solidFill>
                            <a:srgbClr val="1F8377"/>
                          </a:solidFill>
                          <a:effectLst/>
                        </a:rPr>
                        <a:t>План </a:t>
                      </a:r>
                      <a:r>
                        <a:rPr lang="ru-RU" sz="1300" b="1" u="none" strike="noStrike" dirty="0" smtClean="0">
                          <a:solidFill>
                            <a:srgbClr val="1F8377"/>
                          </a:solidFill>
                          <a:effectLst/>
                        </a:rPr>
                        <a:t>2018 </a:t>
                      </a:r>
                      <a:endParaRPr lang="ru-RU" sz="1300" b="1" i="0" u="none" strike="noStrike" dirty="0">
                        <a:solidFill>
                          <a:srgbClr val="1F8377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rgbClr val="1F8377"/>
                          </a:solidFill>
                          <a:effectLst/>
                        </a:rPr>
                        <a:t>План </a:t>
                      </a:r>
                      <a:r>
                        <a:rPr lang="ru-RU" sz="1300" b="1" u="none" strike="noStrike" dirty="0" smtClean="0">
                          <a:solidFill>
                            <a:srgbClr val="1F8377"/>
                          </a:solidFill>
                          <a:effectLst/>
                        </a:rPr>
                        <a:t>2019 </a:t>
                      </a:r>
                      <a:endParaRPr lang="ru-RU" sz="1300" b="1" i="0" u="none" strike="noStrike" dirty="0">
                        <a:solidFill>
                          <a:srgbClr val="1F8377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Отдел  культуры, туризма и молодежной  политики администрации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40 030 718</a:t>
                      </a:r>
                      <a:endParaRPr lang="ru-RU" sz="1200" b="1" i="0" u="none" strike="noStrike" dirty="0">
                        <a:solidFill>
                          <a:srgbClr val="1F837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54 313 677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42 110 681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38 250 168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38 252 168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Отдел  образования  Администрации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205 962 841</a:t>
                      </a:r>
                      <a:endParaRPr lang="ru-RU" sz="1200" b="1" i="0" u="none" strike="noStrike" dirty="0">
                        <a:solidFill>
                          <a:srgbClr val="1F837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219 805 196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213 727 531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204 762 464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204 641 104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Отдел финансов Администрации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67 518 085</a:t>
                      </a:r>
                      <a:endParaRPr lang="ru-RU" sz="1200" b="1" i="0" u="none" strike="noStrike" dirty="0">
                        <a:solidFill>
                          <a:srgbClr val="1F837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75 936 520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34 737 550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27 952 550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11 963 550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Отдел труда и социальной поддержки населения Администрации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98 181 893</a:t>
                      </a:r>
                      <a:endParaRPr lang="ru-RU" sz="1200" b="1" i="0" u="none" strike="noStrike" dirty="0">
                        <a:solidFill>
                          <a:srgbClr val="1F837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104 350 382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97 593 416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97 566 316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97 615 516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Администрация  Первомайского  муниципального района   Ярославской  области</a:t>
                      </a:r>
                      <a:endParaRPr lang="ru-RU" sz="14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64 092 180</a:t>
                      </a:r>
                      <a:endParaRPr lang="ru-RU" sz="1200" b="1" i="0" u="none" strike="noStrike" dirty="0">
                        <a:solidFill>
                          <a:srgbClr val="1F837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83 774 722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81 435 220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73 534 474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68 466 764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Собрание Представителей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35 127</a:t>
                      </a:r>
                      <a:endParaRPr lang="ru-RU" sz="1200" b="1" i="0" u="none" strike="noStrike" dirty="0">
                        <a:solidFill>
                          <a:srgbClr val="1F837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130 000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536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1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Контрольно-счетная палата Первомайского муниципального района</a:t>
                      </a:r>
                      <a:endParaRPr lang="ru-RU" sz="1400" b="1" i="1" u="none" strike="noStrik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998 306</a:t>
                      </a:r>
                      <a:endParaRPr lang="ru-RU" sz="1200" b="1" i="0" u="none" strike="noStrike" dirty="0">
                        <a:solidFill>
                          <a:srgbClr val="1F8377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1 034 400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1 035 700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1 035 700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F8377"/>
                          </a:solidFill>
                          <a:effectLst/>
                          <a:latin typeface="+mn-lt"/>
                        </a:rPr>
                        <a:t>1 035 700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7684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ИТОГО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024" marR="9024" marT="902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476  819  150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024" marR="9024" marT="9024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539 344 897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470 665 098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443 126 672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421 999 802</a:t>
                      </a:r>
                    </a:p>
                  </a:txBody>
                  <a:tcPr marL="0" marR="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00392" y="619114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350EC2"/>
                </a:solidFill>
              </a:rPr>
              <a:t> руб.</a:t>
            </a:r>
            <a:endParaRPr lang="ru-RU" b="1" dirty="0">
              <a:solidFill>
                <a:srgbClr val="350EC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17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055220"/>
              </p:ext>
            </p:extLst>
          </p:nvPr>
        </p:nvGraphicFramePr>
        <p:xfrm>
          <a:off x="-612576" y="260648"/>
          <a:ext cx="986509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78777"/>
              </p:ext>
            </p:extLst>
          </p:nvPr>
        </p:nvGraphicFramePr>
        <p:xfrm>
          <a:off x="251520" y="188640"/>
          <a:ext cx="856895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78288" y="5877272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План 2019</a:t>
            </a:r>
            <a:endParaRPr lang="ru-RU" sz="1400" b="1" dirty="0">
              <a:solidFill>
                <a:srgbClr val="3C0DB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960132"/>
            <a:ext cx="1270992" cy="698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Ожидаемое 2016</a:t>
            </a:r>
            <a:endParaRPr lang="ru-RU" sz="1400" b="1" dirty="0">
              <a:solidFill>
                <a:srgbClr val="3C0DB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30624" y="6021288"/>
            <a:ext cx="914400" cy="6263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План 2017</a:t>
            </a:r>
            <a:endParaRPr lang="ru-RU" sz="1400" b="1" dirty="0">
              <a:solidFill>
                <a:srgbClr val="3C0DB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6021288"/>
            <a:ext cx="93610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Отчет 2015</a:t>
            </a:r>
            <a:endParaRPr lang="ru-RU" sz="1400" b="1" dirty="0">
              <a:solidFill>
                <a:srgbClr val="3C0DB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585212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План 2018</a:t>
            </a:r>
            <a:endParaRPr lang="ru-RU" sz="1400" b="1" dirty="0">
              <a:solidFill>
                <a:srgbClr val="3C0D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363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017-2019\Бюджет для граждан\1309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518" y="110911"/>
            <a:ext cx="2492482" cy="24924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820" y="110910"/>
            <a:ext cx="6785436" cy="897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С 2014 года бюджет Первомайского муниципального района по расходам формируется и исполняется </a:t>
            </a:r>
            <a:r>
              <a:rPr lang="ru-RU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программам </a:t>
            </a:r>
            <a:r>
              <a:rPr lang="ru-RU" sz="1600" b="1" dirty="0" smtClean="0">
                <a:solidFill>
                  <a:srgbClr val="FF0000"/>
                </a:solidFill>
              </a:rPr>
              <a:t>в соответствии с Бюджетным кодексом Российской Федерации.  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User\Desktop\Woman &amp; Calcula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8189">
            <a:off x="156954" y="5110065"/>
            <a:ext cx="2647472" cy="157775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0820" y="1196751"/>
            <a:ext cx="5688632" cy="1704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Муниципальная программа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увязанный по ресурсам,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исполнителям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срокам осуществления комплекс мероприятий, направленный на достижение целей и наиболее эффективное решение задач социально-экономического развития Первомайского муниципального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района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endParaRPr lang="ru-RU" sz="1600" dirty="0">
              <a:solidFill>
                <a:srgbClr val="350EC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0946"/>
              </p:ext>
            </p:extLst>
          </p:nvPr>
        </p:nvGraphicFramePr>
        <p:xfrm>
          <a:off x="2717040" y="3158460"/>
          <a:ext cx="6426960" cy="2790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6888"/>
                <a:gridCol w="936104"/>
                <a:gridCol w="1008112"/>
                <a:gridCol w="1080120"/>
                <a:gridCol w="1080120"/>
                <a:gridCol w="1115616"/>
              </a:tblGrid>
              <a:tr h="48656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Показатели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Отчет </a:t>
                      </a:r>
                      <a:r>
                        <a:rPr lang="ru-RU" sz="1200" b="1" u="none" strike="noStrike" dirty="0" smtClean="0">
                          <a:solidFill>
                            <a:srgbClr val="350EC2"/>
                          </a:solidFill>
                          <a:effectLst/>
                        </a:rPr>
                        <a:t>2015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Ожидаемое </a:t>
                      </a:r>
                      <a:r>
                        <a:rPr lang="ru-RU" sz="1200" b="1" u="none" strike="noStrike" dirty="0" smtClean="0">
                          <a:solidFill>
                            <a:srgbClr val="350EC2"/>
                          </a:solidFill>
                          <a:effectLst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350EC2"/>
                          </a:solidFill>
                          <a:effectLst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350EC2"/>
                          </a:solidFill>
                          <a:effectLst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350EC2"/>
                          </a:solidFill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A62AA9"/>
                          </a:solidFill>
                          <a:effectLst/>
                        </a:rPr>
                        <a:t>Программные расходы</a:t>
                      </a:r>
                      <a:endParaRPr lang="ru-RU" sz="1200" b="1" i="0" u="none" strike="noStrike" dirty="0">
                        <a:solidFill>
                          <a:srgbClr val="A62AA9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CC3399"/>
                          </a:solidFill>
                          <a:effectLst/>
                          <a:latin typeface="Arial"/>
                        </a:rPr>
                        <a:t>406 113 041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CC3399"/>
                          </a:solidFill>
                          <a:effectLst/>
                        </a:rPr>
                        <a:t>455 339 314</a:t>
                      </a:r>
                      <a:endParaRPr lang="ru-RU" sz="1200" b="1" i="0" u="none" strike="noStrike" dirty="0">
                        <a:solidFill>
                          <a:srgbClr val="CC3399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CC3399"/>
                          </a:solidFill>
                          <a:effectLst/>
                          <a:latin typeface="Arial"/>
                        </a:rPr>
                        <a:t>417 899 631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CC3399"/>
                          </a:solidFill>
                          <a:effectLst/>
                          <a:latin typeface="Arial"/>
                        </a:rPr>
                        <a:t>390 929 205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CC3399"/>
                          </a:solidFill>
                          <a:effectLst/>
                          <a:latin typeface="Arial"/>
                        </a:rPr>
                        <a:t>385 994 335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Непрограммные расходы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40 620 517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rgbClr val="00B050"/>
                          </a:solidFill>
                          <a:effectLst/>
                        </a:rPr>
                        <a:t>39 088 744</a:t>
                      </a:r>
                      <a:endParaRPr lang="ru-RU" sz="12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33 246 817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33 246 817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33 246 817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Транзитные средства</a:t>
                      </a:r>
                      <a:endParaRPr lang="ru-RU" sz="12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30 085 592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44 916 839</a:t>
                      </a:r>
                      <a:endParaRPr lang="ru-RU" sz="12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19 518 650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18 950 650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2 758 650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476 819 150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539 344 897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470 665 098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443 126 672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421 999 802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2898155" y="6165304"/>
            <a:ext cx="6197951" cy="6926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A62AA9"/>
                </a:solidFill>
              </a:rPr>
              <a:t>Все муниципальные программы размещены на официальном сайте Администрации Первомайского муниципального района </a:t>
            </a:r>
            <a:r>
              <a:rPr lang="en-US" sz="1400" b="1" u="sng" dirty="0">
                <a:solidFill>
                  <a:srgbClr val="FF0000"/>
                </a:solidFill>
              </a:rPr>
              <a:t>http://pervomayadm.ru/municipal-nye.html</a:t>
            </a:r>
            <a:endParaRPr lang="ru-RU" sz="1400" b="1" u="sng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820" y="3284984"/>
            <a:ext cx="2440240" cy="2319138"/>
          </a:xfrm>
          <a:prstGeom prst="rect">
            <a:avLst/>
          </a:prstGeom>
          <a:solidFill>
            <a:srgbClr val="BBE5CE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A62AA9"/>
                </a:solidFill>
              </a:rPr>
              <a:t>Является </a:t>
            </a:r>
            <a:r>
              <a:rPr lang="ru-RU" sz="1400" b="1" u="sng" dirty="0" smtClean="0">
                <a:solidFill>
                  <a:srgbClr val="A62AA9"/>
                </a:solidFill>
              </a:rPr>
              <a:t>главным </a:t>
            </a:r>
            <a:r>
              <a:rPr lang="ru-RU" sz="1400" b="1" u="sng" dirty="0">
                <a:solidFill>
                  <a:srgbClr val="A62AA9"/>
                </a:solidFill>
              </a:rPr>
              <a:t>инструментом</a:t>
            </a:r>
            <a:r>
              <a:rPr lang="ru-RU" sz="1400" b="1" dirty="0">
                <a:solidFill>
                  <a:srgbClr val="A62AA9"/>
                </a:solidFill>
              </a:rPr>
              <a:t>, который должен обеспечить повышение результативности и эффективности бюджетных расходов, ориентированности на достижение целей муниципальной  </a:t>
            </a:r>
            <a:r>
              <a:rPr lang="ru-RU" sz="1400" b="1" dirty="0" smtClean="0">
                <a:solidFill>
                  <a:srgbClr val="A62AA9"/>
                </a:solidFill>
              </a:rPr>
              <a:t>политики</a:t>
            </a:r>
            <a:r>
              <a:rPr lang="ru-RU" sz="1400" b="1" dirty="0">
                <a:solidFill>
                  <a:srgbClr val="A62AA9"/>
                </a:solidFill>
              </a:rPr>
              <a:t>.</a:t>
            </a:r>
          </a:p>
        </p:txBody>
      </p:sp>
      <p:sp>
        <p:nvSpPr>
          <p:cNvPr id="8" name="Стрелка вправо 7"/>
          <p:cNvSpPr/>
          <p:nvPr/>
        </p:nvSpPr>
        <p:spPr>
          <a:xfrm rot="10017232">
            <a:off x="5765216" y="1453143"/>
            <a:ext cx="1128225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225228" y="2870887"/>
            <a:ext cx="484632" cy="580118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72400" y="2866421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350EC2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руб.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4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E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9435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700" dirty="0">
                <a:ln w="11430"/>
                <a:solidFill>
                  <a:srgbClr val="A62AA9"/>
                </a:solidFill>
                <a:effectLst/>
              </a:rPr>
              <a:t>Распределение расходов бюджета района по муниципальным программам в </a:t>
            </a:r>
            <a:r>
              <a:rPr lang="ru-RU" sz="2700" dirty="0" smtClean="0">
                <a:ln w="11430"/>
                <a:solidFill>
                  <a:srgbClr val="A62AA9"/>
                </a:solidFill>
                <a:effectLst/>
              </a:rPr>
              <a:t>2015-2019 годах</a:t>
            </a:r>
            <a:endParaRPr lang="ru-RU" dirty="0">
              <a:ln w="11430"/>
              <a:solidFill>
                <a:srgbClr val="A62AA9"/>
              </a:solidFill>
              <a:effectLst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43804"/>
              </p:ext>
            </p:extLst>
          </p:nvPr>
        </p:nvGraphicFramePr>
        <p:xfrm>
          <a:off x="107504" y="1196753"/>
          <a:ext cx="8928991" cy="55446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40041"/>
                <a:gridCol w="1168036"/>
                <a:gridCol w="882517"/>
                <a:gridCol w="960386"/>
                <a:gridCol w="947407"/>
                <a:gridCol w="830604"/>
              </a:tblGrid>
              <a:tr h="530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Наименование программы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Отчет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2015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г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Ожидаемое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2016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План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МП "Развитие образования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198 967,60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213 330,40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207 951,20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198 951,20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198 951,20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МП  "Социальная поддержка населения Первомайского муниципального района"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91 160,50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98 554,90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92 214,20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92 186,90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92 235,90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МП "Доступная среда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940,5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290,10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835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МП "Обеспечение общественного порядка и противодействие преступности на территории Первомайского муниципального района"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477,6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370,50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382,40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427,40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316,00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МП "Защита населения и территории  Первомайского муниципального района от чрезвычайных ситуаций"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112,00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115,00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115,00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115,00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115,00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МП "Развитие культуры и молодежной политики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37 979,90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52 392,20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40 835,30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36 971,80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36 971,80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55711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МП "Развитие физической культуры и спорта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8 698,10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19 384,60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17 306,90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3 917,80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3 917,80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835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МП "Обеспечение качественными коммунальными услугами населения Первомайского муниципального района"</a:t>
                      </a:r>
                      <a:endParaRPr lang="ru-RU" sz="11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618,10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11 245,40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8971" marR="8971" marT="8971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1 140,00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5 488,70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28384" y="763598"/>
            <a:ext cx="1296144" cy="5269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20725" algn="l"/>
              </a:tabLst>
            </a:pPr>
            <a:r>
              <a:rPr lang="ru-RU" b="1" dirty="0" smtClean="0">
                <a:solidFill>
                  <a:srgbClr val="0070C0"/>
                </a:solidFill>
              </a:rPr>
              <a:t>тыс. руб.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44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41317"/>
              </p:ext>
            </p:extLst>
          </p:nvPr>
        </p:nvGraphicFramePr>
        <p:xfrm>
          <a:off x="179512" y="332659"/>
          <a:ext cx="8856984" cy="6408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6654"/>
                <a:gridCol w="1158617"/>
                <a:gridCol w="875399"/>
                <a:gridCol w="952641"/>
                <a:gridCol w="939767"/>
                <a:gridCol w="823906"/>
              </a:tblGrid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"Развитие субъектов малого и среднего предпринимательства  Первомайского муниципального района"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142,4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"Эффективная власть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5 261,70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5 340,00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8 937,60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8 897,60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8 927,60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"Информационное общество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1 626,30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637,40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"Развитие дорожного хозяйства и транспорта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42 140,80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40 788,10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37 410,40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38 583,20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38 964,40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4929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"Развитие сельского хозяйства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2 228,30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ru-RU" sz="1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117,20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70,00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"Энергосбережение и повышение энергоэффективности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1 668,10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"Создание условий для эффективного управления  муниципальными финансами в Первомайском муниципальном районе"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10 410,30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6 680,00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8 653,00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2 436,00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2 639,00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"Комплексные меры по организации отдыха, оздоровления и занятости детей Первомайского района"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2 610,20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2 774,90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2 633,10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2 633,10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2 633,10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246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 «Семья и дети»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174,5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175,50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169,50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169,50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171,50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246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"Поддержка потребительского рынка на селе"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301,1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93,30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31,00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31,00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31,00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7394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7030A0"/>
                          </a:solidFill>
                          <a:effectLst/>
                        </a:rPr>
                        <a:t>МП "Разработка и актуализация градостроительной документации Первомайского района Ярославской области"</a:t>
                      </a:r>
                      <a:endParaRPr lang="ru-RU" sz="1100" b="1" i="0" u="none" strike="noStrike" dirty="0">
                        <a:solidFill>
                          <a:srgbClr val="7030A0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595,00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  <a:tr h="2464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350EC2"/>
                          </a:solidFill>
                          <a:effectLst/>
                        </a:rPr>
                        <a:t>Итого по программным расходам</a:t>
                      </a:r>
                      <a:endParaRPr lang="ru-RU" sz="14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8039" marR="8039" marT="8039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406 113,00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455 339,50</a:t>
                      </a:r>
                      <a:endParaRPr lang="ru-RU" sz="1200" b="1" i="0" u="none" strike="noStrike" dirty="0">
                        <a:solidFill>
                          <a:srgbClr val="350EC2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417 899,60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390 929,20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350EC2"/>
                          </a:solidFill>
                          <a:effectLst/>
                          <a:latin typeface="Calibri"/>
                        </a:rPr>
                        <a:t>385 994,30</a:t>
                      </a:r>
                    </a:p>
                  </a:txBody>
                  <a:tcPr marL="0" marR="0" marT="0" marB="0" anchor="ctr">
                    <a:solidFill>
                      <a:srgbClr val="FF5050">
                        <a:alpha val="61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535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21" y="2430299"/>
            <a:ext cx="2185084" cy="30055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77672" cy="1052736"/>
          </a:xfrm>
        </p:spPr>
        <p:txBody>
          <a:bodyPr>
            <a:noAutofit/>
          </a:bodyPr>
          <a:lstStyle/>
          <a:p>
            <a:pPr algn="ctr"/>
            <a:r>
              <a:rPr lang="ru-RU" sz="2800" b="1" i="1" u="sng" dirty="0" smtClean="0">
                <a:ln w="6350">
                  <a:solidFill>
                    <a:srgbClr val="C10F75"/>
                  </a:solidFill>
                </a:ln>
                <a:solidFill>
                  <a:srgbClr val="CC3399"/>
                </a:solidFill>
              </a:rPr>
              <a:t>Определение основных понятий, используемых при составлении бюджета</a:t>
            </a:r>
            <a:endParaRPr lang="ru-RU" sz="2800" b="1" i="1" u="sng" dirty="0">
              <a:ln w="6350">
                <a:solidFill>
                  <a:srgbClr val="C10F75"/>
                </a:solidFill>
              </a:ln>
              <a:solidFill>
                <a:srgbClr val="CC3399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3923928" y="951693"/>
            <a:ext cx="4608512" cy="1491364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lumMod val="60000"/>
                <a:lumOff val="40000"/>
                <a:alpha val="6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- </a:t>
            </a:r>
            <a:r>
              <a:rPr lang="ru-RU" b="1" dirty="0" smtClean="0">
                <a:solidFill>
                  <a:srgbClr val="0070C0"/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соответствующих органов власти (государственной, местной)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107504" y="5269487"/>
            <a:ext cx="8892480" cy="1584176"/>
          </a:xfrm>
          <a:prstGeom prst="flowChartAlternateProcess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12700" cmpd="sng">
                  <a:solidFill>
                    <a:srgbClr val="A62AA9"/>
                  </a:solidFill>
                  <a:prstDash val="solid"/>
                </a:ln>
                <a:solidFill>
                  <a:srgbClr val="3C0DB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Сбалансированность бюджета</a:t>
            </a:r>
            <a:r>
              <a:rPr lang="ru-RU" b="1" dirty="0" smtClean="0">
                <a:ln>
                  <a:solidFill>
                    <a:srgbClr val="A62AA9"/>
                  </a:solidFill>
                </a:ln>
                <a:solidFill>
                  <a:srgbClr val="3C0DB3"/>
                </a:solidFill>
              </a:rPr>
              <a:t>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равенство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</a:rPr>
              <a:t>доходов и расходов. Один из основополагающих принципов при составлении бюджета, когда это равенство нарушается, возникает дефицит, либо профицит бюджета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ru-RU" sz="160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3CAC59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Дефицит</a:t>
            </a:r>
            <a:r>
              <a:rPr lang="ru-RU" sz="1600" dirty="0" smtClean="0">
                <a:solidFill>
                  <a:srgbClr val="7030A0"/>
                </a:solidFill>
              </a:rPr>
              <a:t> – </a:t>
            </a:r>
            <a:r>
              <a:rPr lang="ru-RU" sz="1600" b="1" dirty="0" smtClean="0">
                <a:solidFill>
                  <a:srgbClr val="7030A0"/>
                </a:solidFill>
              </a:rPr>
              <a:t>превышение расходов бюджета над его доходами.</a:t>
            </a:r>
          </a:p>
          <a:p>
            <a:pPr algn="ctr"/>
            <a:r>
              <a:rPr lang="ru-RU" sz="1600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Профицит</a:t>
            </a:r>
            <a:r>
              <a:rPr lang="ru-RU" sz="1600" dirty="0" smtClean="0">
                <a:solidFill>
                  <a:srgbClr val="7030A0"/>
                </a:solidFill>
              </a:rPr>
              <a:t> – </a:t>
            </a:r>
            <a:r>
              <a:rPr lang="ru-RU" sz="1600" b="1" dirty="0" smtClean="0">
                <a:solidFill>
                  <a:srgbClr val="7030A0"/>
                </a:solidFill>
              </a:rPr>
              <a:t>превышение доходов бюджета над его расходами.</a:t>
            </a:r>
            <a:endParaRPr lang="ru-RU" sz="1600" b="1" dirty="0">
              <a:solidFill>
                <a:srgbClr val="7030A0"/>
              </a:solidFill>
            </a:endParaRPr>
          </a:p>
          <a:p>
            <a:endParaRPr lang="ru-RU" dirty="0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83532" y="2516028"/>
            <a:ext cx="2880320" cy="2834053"/>
          </a:xfrm>
          <a:prstGeom prst="wedgeRoundRectCallout">
            <a:avLst>
              <a:gd name="adj1" fmla="val -20019"/>
              <a:gd name="adj2" fmla="val 50441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Доходы бюджета</a:t>
            </a:r>
            <a:r>
              <a:rPr lang="ru-RU" dirty="0" smtClean="0">
                <a:solidFill>
                  <a:srgbClr val="7030A0"/>
                </a:solidFill>
              </a:rPr>
              <a:t> - </a:t>
            </a:r>
            <a:r>
              <a:rPr lang="ru-RU" b="1" dirty="0">
                <a:solidFill>
                  <a:srgbClr val="7030A0"/>
                </a:solidFill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</a:p>
          <a:p>
            <a:pPr algn="ctr"/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27748" y="2735199"/>
            <a:ext cx="2843808" cy="2614882"/>
          </a:xfrm>
          <a:prstGeom prst="wedgeRoundRectCallout">
            <a:avLst>
              <a:gd name="adj1" fmla="val -22482"/>
              <a:gd name="adj2" fmla="val 50441"/>
              <a:gd name="adj3" fmla="val 16667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Расходы бюджета </a:t>
            </a:r>
            <a:r>
              <a:rPr lang="ru-RU" dirty="0" smtClean="0">
                <a:solidFill>
                  <a:srgbClr val="7030A0"/>
                </a:solidFill>
              </a:rPr>
              <a:t>- </a:t>
            </a:r>
            <a:r>
              <a:rPr lang="ru-RU" b="1" dirty="0">
                <a:solidFill>
                  <a:srgbClr val="7030A0"/>
                </a:solidFill>
              </a:rPr>
              <a:t>выплачиваемые из бюджета денежные средства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2044" y="1245199"/>
            <a:ext cx="2768317" cy="1104822"/>
          </a:xfrm>
          <a:prstGeom prst="rect">
            <a:avLst/>
          </a:prstGeom>
          <a:solidFill>
            <a:schemeClr val="accent5">
              <a:lumMod val="60000"/>
              <a:lumOff val="40000"/>
              <a:alpha val="90000"/>
            </a:schemeClr>
          </a:solidFill>
          <a:effectLst>
            <a:glow rad="101600">
              <a:schemeClr val="accent5">
                <a:lumMod val="40000"/>
                <a:lumOff val="60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/>
          <a:p>
            <a:pPr algn="ctr"/>
            <a:r>
              <a:rPr lang="ru-RU" sz="3200" b="1" dirty="0" smtClean="0">
                <a:solidFill>
                  <a:srgbClr val="C10F75"/>
                </a:solidFill>
              </a:rPr>
              <a:t>БЮДЖЕТ</a:t>
            </a:r>
            <a:endParaRPr lang="ru-RU" sz="3200" b="1" dirty="0">
              <a:solidFill>
                <a:srgbClr val="C10F75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131840" y="1529470"/>
            <a:ext cx="740223" cy="2891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3597">
            <a:off x="1721403" y="3213058"/>
            <a:ext cx="907790" cy="72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117492" y="1653187"/>
            <a:ext cx="1717948" cy="90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Развитие дорожного хозяйства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37, 4 млн.руб</a:t>
            </a:r>
            <a:endParaRPr lang="ru-RU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7975420"/>
              </p:ext>
            </p:extLst>
          </p:nvPr>
        </p:nvGraphicFramePr>
        <p:xfrm>
          <a:off x="1076674" y="1594887"/>
          <a:ext cx="5655566" cy="420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80078" y="3263883"/>
            <a:ext cx="149046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CC33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8930" y="5608848"/>
            <a:ext cx="1800200" cy="11339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4585" y="2802457"/>
            <a:ext cx="1875960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C10F75"/>
                </a:solidFill>
              </a:rPr>
              <a:t>Развитие культуры и молодежной политики,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40,8 млн.руб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52233" y="188120"/>
            <a:ext cx="2033972" cy="1015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Развитие физической культуры и спорта,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17,3 млн.руб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64" name="Прямоугольник 2063"/>
          <p:cNvSpPr/>
          <p:nvPr/>
        </p:nvSpPr>
        <p:spPr>
          <a:xfrm>
            <a:off x="5544482" y="1385988"/>
            <a:ext cx="194421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A62AA9"/>
                </a:solidFill>
              </a:rPr>
              <a:t>Эффективна власть в Первомайском муниципальном районе,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8</a:t>
            </a:r>
            <a:r>
              <a:rPr lang="ru-RU" sz="1400" b="1" dirty="0" smtClean="0">
                <a:solidFill>
                  <a:srgbClr val="002060"/>
                </a:solidFill>
              </a:rPr>
              <a:t>,9 млн.руб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084" name="Прямоугольник 2083"/>
          <p:cNvSpPr/>
          <p:nvPr/>
        </p:nvSpPr>
        <p:spPr>
          <a:xfrm>
            <a:off x="4247964" y="146414"/>
            <a:ext cx="137449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</a:rPr>
              <a:t>Другие программы</a:t>
            </a:r>
            <a:r>
              <a:rPr lang="ru-RU" sz="1400" dirty="0" smtClean="0">
                <a:solidFill>
                  <a:srgbClr val="002060"/>
                </a:solidFill>
              </a:rPr>
              <a:t>, 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13,4 млн.руб </a:t>
            </a:r>
            <a:endParaRPr lang="ru-RU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85" name="Овал 2084"/>
          <p:cNvSpPr/>
          <p:nvPr/>
        </p:nvSpPr>
        <p:spPr>
          <a:xfrm>
            <a:off x="3203848" y="2794690"/>
            <a:ext cx="2088232" cy="180248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программ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417,9 млн.руб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1" name="Picture 7" descr="C:\Users\User\Desktop\фото\iu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171"/>
            <a:ext cx="1422454" cy="93209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фото\j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357" y="19076"/>
            <a:ext cx="1545840" cy="10235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ocuments\Фото ремонт учреждений и обелисков\Имущество для обеспечения безопастности\DSC0088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457" y="224880"/>
            <a:ext cx="1376114" cy="9144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2017-2019\Бюджет для граждан\DSC_032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4" y="169651"/>
            <a:ext cx="1446890" cy="9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17-2019\Бюджет для граждан\_1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" y="3770690"/>
            <a:ext cx="1698605" cy="127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5868431" y="3268889"/>
            <a:ext cx="651567" cy="496033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1319">
            <a:off x="2553870" y="4898342"/>
            <a:ext cx="753036" cy="6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0" y="57372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C10F75"/>
                </a:solidFill>
              </a:rPr>
              <a:t>Социальная поддержка населения</a:t>
            </a:r>
            <a:r>
              <a:rPr lang="ru-RU" dirty="0">
                <a:solidFill>
                  <a:srgbClr val="C10F75"/>
                </a:solidFill>
              </a:rPr>
              <a:t>,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92,2 </a:t>
            </a:r>
            <a:r>
              <a:rPr lang="ru-RU" b="1" dirty="0" err="1">
                <a:solidFill>
                  <a:srgbClr val="0070C0"/>
                </a:solidFill>
              </a:rPr>
              <a:t>млн.руб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202698" y="37102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A62AA9"/>
                </a:solidFill>
              </a:rPr>
              <a:t>Развитие образования</a:t>
            </a:r>
            <a:r>
              <a:rPr lang="ru-RU" dirty="0">
                <a:solidFill>
                  <a:srgbClr val="A62AA9"/>
                </a:solidFill>
              </a:rPr>
              <a:t>,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207,9 </a:t>
            </a:r>
            <a:r>
              <a:rPr lang="ru-RU" b="1" dirty="0" err="1">
                <a:solidFill>
                  <a:srgbClr val="FF0000"/>
                </a:solidFill>
              </a:rPr>
              <a:t>млн.руб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3597">
            <a:off x="2322284" y="2440783"/>
            <a:ext cx="539991" cy="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9" name="Прямая со стрелкой 38"/>
          <p:cNvCxnSpPr/>
          <p:nvPr/>
        </p:nvCxnSpPr>
        <p:spPr>
          <a:xfrm flipV="1">
            <a:off x="3779912" y="908720"/>
            <a:ext cx="792088" cy="1281500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4175956" y="1549471"/>
            <a:ext cx="1368526" cy="675021"/>
          </a:xfrm>
          <a:prstGeom prst="straightConnector1">
            <a:avLst/>
          </a:prstGeom>
          <a:ln w="2222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esktop\2017-2019\Бюджет для граждан\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5612658"/>
            <a:ext cx="1701643" cy="11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User\Desktop\-ugf7F5_3j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458" y="4597172"/>
            <a:ext cx="1809304" cy="13509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79591">
            <a:off x="2218905" y="1446462"/>
            <a:ext cx="1422964" cy="55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 descr="C:\Users\User\Documents\Фото ремонт учреждений и обелисков\Водонапорные башни, водопровод, канализация\Рисунок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48" y="1249018"/>
            <a:ext cx="950040" cy="712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er\Desktop\2017-2019\Бюджет для граждан\imlag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648" y="2108780"/>
            <a:ext cx="1101662" cy="73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017-2019\Бюджет для граждан\ihmag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981" y="2933638"/>
            <a:ext cx="1133434" cy="86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178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 rot="2582034">
            <a:off x="4903441" y="1160238"/>
            <a:ext cx="1441840" cy="484632"/>
          </a:xfrm>
          <a:prstGeom prst="rightArrow">
            <a:avLst/>
          </a:prstGeom>
          <a:solidFill>
            <a:srgbClr val="00B0F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8164" y="345167"/>
            <a:ext cx="2880320" cy="1703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1F8377"/>
                </a:solidFill>
              </a:rPr>
              <a:t>В 2017 году расходы бюджета Первомайского муниципального района составят </a:t>
            </a:r>
            <a:r>
              <a:rPr lang="ru-RU" b="1" dirty="0" smtClean="0">
                <a:solidFill>
                  <a:srgbClr val="C00000"/>
                </a:solidFill>
              </a:rPr>
              <a:t>470 665</a:t>
            </a:r>
            <a:r>
              <a:rPr lang="ru-RU" sz="1600" b="1" dirty="0" smtClean="0">
                <a:solidFill>
                  <a:srgbClr val="C00000"/>
                </a:solidFill>
              </a:rPr>
              <a:t>,1</a:t>
            </a:r>
            <a:r>
              <a:rPr lang="ru-RU" b="1" dirty="0" smtClean="0">
                <a:solidFill>
                  <a:srgbClr val="C00000"/>
                </a:solidFill>
              </a:rPr>
              <a:t> тыс. руб.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072" y="3892664"/>
            <a:ext cx="8564408" cy="2704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1A6C62"/>
                </a:solidFill>
              </a:rPr>
              <a:t>Значительную часть, а именно 22 %, программных расходов планируется потратить на обеспечение </a:t>
            </a:r>
            <a:r>
              <a:rPr lang="ru-RU" sz="1400" b="1" dirty="0">
                <a:solidFill>
                  <a:srgbClr val="1A6C62"/>
                </a:solidFill>
              </a:rPr>
              <a:t>муниципальной программы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«Социальная поддержка населения Первомайского муниципального района на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</a:rPr>
              <a:t>2017-2019 годы»</a:t>
            </a:r>
            <a:r>
              <a:rPr lang="ru-RU" sz="1400" b="1" dirty="0" smtClean="0">
                <a:solidFill>
                  <a:srgbClr val="1A6C62"/>
                </a:solidFill>
              </a:rPr>
              <a:t>.</a:t>
            </a:r>
          </a:p>
          <a:p>
            <a:pPr algn="just"/>
            <a:r>
              <a:rPr lang="ru-RU" sz="1400" b="1" dirty="0" smtClean="0">
                <a:solidFill>
                  <a:srgbClr val="1A6C62"/>
                </a:solidFill>
              </a:rPr>
              <a:t>Средства, предусмотренные  на расходы по программам </a:t>
            </a:r>
            <a:r>
              <a:rPr lang="ru-RU" sz="1400" b="1" dirty="0" smtClean="0">
                <a:solidFill>
                  <a:srgbClr val="0070C0"/>
                </a:solidFill>
              </a:rPr>
              <a:t>«</a:t>
            </a:r>
            <a:r>
              <a:rPr lang="ru-RU" sz="1400" b="1" dirty="0">
                <a:solidFill>
                  <a:srgbClr val="0070C0"/>
                </a:solidFill>
              </a:rPr>
              <a:t>Развитие культуры и молодежной политики в Первомайском муниципальном районе на </a:t>
            </a:r>
            <a:r>
              <a:rPr lang="ru-RU" sz="1400" b="1" dirty="0" smtClean="0">
                <a:solidFill>
                  <a:srgbClr val="0070C0"/>
                </a:solidFill>
              </a:rPr>
              <a:t>2017-2019 годы» </a:t>
            </a:r>
            <a:r>
              <a:rPr lang="ru-RU" sz="1400" b="1" dirty="0" smtClean="0">
                <a:solidFill>
                  <a:srgbClr val="1A6C62"/>
                </a:solidFill>
              </a:rPr>
              <a:t>и «</a:t>
            </a:r>
            <a:r>
              <a:rPr lang="ru-RU" sz="1400" b="1" dirty="0" smtClean="0">
                <a:solidFill>
                  <a:srgbClr val="0070C0"/>
                </a:solidFill>
              </a:rPr>
              <a:t>Развитие дорожного хозяйства и транспорта в Первомайском муниципальном районе на 2016-2019 годы»</a:t>
            </a:r>
            <a:r>
              <a:rPr lang="ru-RU" sz="1400" b="1" dirty="0" smtClean="0">
                <a:solidFill>
                  <a:srgbClr val="1A6C62"/>
                </a:solidFill>
              </a:rPr>
              <a:t>, составляют 9,8% и </a:t>
            </a:r>
            <a:r>
              <a:rPr lang="ru-RU" sz="1400" b="1" dirty="0">
                <a:solidFill>
                  <a:srgbClr val="1A6C62"/>
                </a:solidFill>
              </a:rPr>
              <a:t>9</a:t>
            </a:r>
            <a:r>
              <a:rPr lang="ru-RU" sz="1400" b="1" dirty="0" smtClean="0">
                <a:solidFill>
                  <a:srgbClr val="1A6C62"/>
                </a:solidFill>
              </a:rPr>
              <a:t>% соответственно.</a:t>
            </a:r>
          </a:p>
          <a:p>
            <a:pPr algn="just"/>
            <a:r>
              <a:rPr lang="ru-RU" sz="1400" b="1" dirty="0" smtClean="0">
                <a:solidFill>
                  <a:srgbClr val="1A6C62"/>
                </a:solidFill>
              </a:rPr>
              <a:t>4,1% и 2,1% всех программных расходов составляют муниципальные программы «</a:t>
            </a:r>
            <a:r>
              <a:rPr lang="ru-RU" sz="1400" b="1" spc="50" dirty="0">
                <a:ln w="11430">
                  <a:noFill/>
                </a:ln>
                <a:solidFill>
                  <a:srgbClr val="1A6C62"/>
                </a:solidFill>
              </a:rPr>
              <a:t>Развитие физической культуры и спорта в Первомайском муниципальном районе на </a:t>
            </a:r>
            <a:r>
              <a:rPr lang="ru-RU" sz="1400" b="1" spc="50" dirty="0" smtClean="0">
                <a:ln w="11430">
                  <a:noFill/>
                </a:ln>
                <a:solidFill>
                  <a:srgbClr val="1A6C62"/>
                </a:solidFill>
              </a:rPr>
              <a:t>2017-2019 годы» и</a:t>
            </a:r>
            <a:r>
              <a:rPr lang="ru-RU" sz="1400" b="1" spc="50" dirty="0" smtClean="0">
                <a:ln w="11430">
                  <a:solidFill>
                    <a:srgbClr val="C10F75"/>
                  </a:solidFill>
                </a:ln>
                <a:solidFill>
                  <a:srgbClr val="1A6C62"/>
                </a:solidFill>
              </a:rPr>
              <a:t> </a:t>
            </a:r>
            <a:r>
              <a:rPr lang="ru-RU" sz="1400" b="1" dirty="0">
                <a:solidFill>
                  <a:srgbClr val="1A6C62"/>
                </a:solidFill>
              </a:rPr>
              <a:t>"Эффективная власть в Первомайском муниципальном районе на 2017-2019 годы"</a:t>
            </a:r>
            <a:endParaRPr lang="ru-RU" sz="1400" b="1" dirty="0">
              <a:solidFill>
                <a:srgbClr val="1A6C62"/>
              </a:solidFill>
              <a:latin typeface="Calibri"/>
            </a:endParaRPr>
          </a:p>
          <a:p>
            <a:pPr algn="just"/>
            <a:r>
              <a:rPr lang="ru-RU" sz="1400" b="1" dirty="0" smtClean="0">
                <a:solidFill>
                  <a:srgbClr val="1A6C62"/>
                </a:solidFill>
              </a:rPr>
              <a:t>соответственно.</a:t>
            </a:r>
            <a:endParaRPr lang="ru-RU" sz="1400" b="1" dirty="0">
              <a:solidFill>
                <a:srgbClr val="1A6C62"/>
              </a:solidFill>
            </a:endParaRPr>
          </a:p>
        </p:txBody>
      </p:sp>
      <p:pic>
        <p:nvPicPr>
          <p:cNvPr id="1026" name="Picture 2" descr="C:\Users\User\Desktop\2017-2019\Бюджет для граждан\1474546707_municipalnye-programm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688" y="246762"/>
            <a:ext cx="2660672" cy="198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56176" y="1556792"/>
            <a:ext cx="2736304" cy="1716862"/>
          </a:xfrm>
          <a:prstGeom prst="rect">
            <a:avLst/>
          </a:prstGeom>
          <a:solidFill>
            <a:srgbClr val="FFDC6D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rgbClr val="A62AA9"/>
                </a:solidFill>
              </a:rPr>
              <a:t>417 899,6 </a:t>
            </a:r>
            <a:r>
              <a:rPr lang="ru-RU" sz="1600" b="1" i="1" u="sng" dirty="0">
                <a:solidFill>
                  <a:srgbClr val="A62AA9"/>
                </a:solidFill>
              </a:rPr>
              <a:t>тыс. </a:t>
            </a:r>
            <a:r>
              <a:rPr lang="ru-RU" sz="1600" b="1" i="1" u="sng" dirty="0" err="1" smtClean="0">
                <a:solidFill>
                  <a:srgbClr val="A62AA9"/>
                </a:solidFill>
              </a:rPr>
              <a:t>руб</a:t>
            </a:r>
            <a:endParaRPr lang="ru-RU" sz="1600" b="1" i="1" u="sng" dirty="0" smtClean="0">
              <a:solidFill>
                <a:srgbClr val="A62AA9"/>
              </a:solidFill>
            </a:endParaRPr>
          </a:p>
          <a:p>
            <a:pPr algn="ctr"/>
            <a:r>
              <a:rPr lang="ru-RU" sz="1600" b="1" i="1" u="sng" dirty="0" smtClean="0">
                <a:solidFill>
                  <a:srgbClr val="0070C0"/>
                </a:solidFill>
              </a:rPr>
              <a:t>(88,8 % от общего объема расходов бюджета Первомайского муниципального района)</a:t>
            </a:r>
            <a:endParaRPr lang="ru-RU" sz="1600" i="1" u="sng" dirty="0">
              <a:solidFill>
                <a:srgbClr val="0070C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51632" y="116632"/>
            <a:ext cx="2664296" cy="123364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A62AA9"/>
                </a:solidFill>
              </a:rPr>
              <a:t>Всего на 2017 год расходы запланированы по </a:t>
            </a:r>
            <a:r>
              <a:rPr lang="ru-RU" sz="1400" b="1" dirty="0">
                <a:solidFill>
                  <a:srgbClr val="0070C0"/>
                </a:solidFill>
              </a:rPr>
              <a:t>15 муниципальным программам.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415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70C0"/>
                </a:solidFill>
              </a:rPr>
              <a:t>Большая часть программных расходов приходится на муниципальную программу </a:t>
            </a:r>
            <a:r>
              <a:rPr lang="ru-RU" b="1" dirty="0">
                <a:solidFill>
                  <a:srgbClr val="FF5050"/>
                </a:solidFill>
              </a:rPr>
              <a:t>«Развитие образования в Первомайском муниципальном районе на 2017-2019 годы»</a:t>
            </a:r>
            <a:r>
              <a:rPr lang="ru-RU" b="1" dirty="0">
                <a:solidFill>
                  <a:srgbClr val="1F8377"/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(49,8%)</a:t>
            </a:r>
            <a:r>
              <a:rPr lang="ru-RU" b="1" dirty="0">
                <a:solidFill>
                  <a:srgbClr val="1F8377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04758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>
          <a:xfrm>
            <a:off x="107504" y="910160"/>
            <a:ext cx="5184576" cy="1434094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3148EF"/>
                  </a:solidFill>
                  <a:prstDash val="solid"/>
                </a:ln>
                <a:solidFill>
                  <a:srgbClr val="3148EF"/>
                </a:solidFill>
              </a:rPr>
              <a:t>Цель муниципальной программы:</a:t>
            </a:r>
          </a:p>
          <a:p>
            <a:pPr algn="just"/>
            <a:r>
              <a:rPr lang="ru-RU" sz="1400" dirty="0" smtClean="0">
                <a:solidFill>
                  <a:srgbClr val="A62AA9"/>
                </a:solidFill>
              </a:rPr>
              <a:t>обеспечение условий непрерывного совершенствования и развитие образования Первомайского муниципального района в аспекте повышения его качества и доступности.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0010"/>
            <a:ext cx="8229600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  <a:normAutofit/>
          </a:bodyPr>
          <a:lstStyle/>
          <a:p>
            <a:pPr algn="ctr"/>
            <a:r>
              <a:rPr lang="ru-RU" sz="16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проекту муниципальной программы </a:t>
            </a:r>
            <a:r>
              <a:rPr lang="ru-RU" sz="1600" dirty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«Развитие образования в Первомайском муниципальном районе на </a:t>
            </a:r>
            <a:r>
              <a:rPr lang="ru-RU" sz="16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2017-2019 годы»</a:t>
            </a:r>
            <a:endParaRPr lang="ru-RU" sz="16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382250"/>
            <a:ext cx="3351332" cy="201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Задачи 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муниципальной </a:t>
            </a:r>
            <a:r>
              <a:rPr lang="ru-RU" sz="1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программы</a:t>
            </a:r>
            <a:r>
              <a:rPr lang="ru-RU" sz="1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50EC2"/>
                </a:solidFill>
              </a:rPr>
              <a:t>обеспечение качества и доступности образовательных услуг;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350EC2"/>
                </a:solidFill>
              </a:rPr>
              <a:t>обеспечение государственных гарантий прав граждан на образование и социальную поддержку отдельных категорий обучающихся.</a:t>
            </a:r>
            <a:endParaRPr lang="ru-RU" sz="1400" b="1" dirty="0">
              <a:ln w="1905"/>
              <a:solidFill>
                <a:srgbClr val="350EC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1052990"/>
            <a:ext cx="2787734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</a:rPr>
              <a:t>Объем финансирования муниципальной программы </a:t>
            </a:r>
            <a:r>
              <a:rPr lang="ru-RU" sz="1600" b="1" dirty="0" smtClean="0">
                <a:solidFill>
                  <a:srgbClr val="FF0000"/>
                </a:solidFill>
              </a:rPr>
              <a:t>на 2017 год составит  </a:t>
            </a:r>
            <a:r>
              <a:rPr lang="ru-RU" sz="1600" b="1" u="sng" dirty="0" smtClean="0">
                <a:solidFill>
                  <a:srgbClr val="FF0000"/>
                </a:solidFill>
              </a:rPr>
              <a:t>207951,2 тыс.руб</a:t>
            </a:r>
            <a:r>
              <a:rPr lang="ru-RU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Picture 2" descr="C:\Users\User\Desktop\фото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49179" y="2492896"/>
            <a:ext cx="2057119" cy="13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2017-2019\Бюджет для граждан\JZqmbx6rPl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27" y="4823774"/>
            <a:ext cx="2640971" cy="148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7-2019\Бюджет для граждан\JC0NlB-p6U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7" y="4823774"/>
            <a:ext cx="3151673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017-2019\Бюджет для граждан\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83944"/>
            <a:ext cx="2126342" cy="155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6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User\Desktop\фото\imah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4206">
            <a:off x="6781590" y="5212277"/>
            <a:ext cx="1547421" cy="13428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593" y="315157"/>
            <a:ext cx="8229600" cy="650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К Проекту Муниципальной</a:t>
            </a:r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программы  </a:t>
            </a: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"Социальная поддержка населения Первомайского муниципального района на </a:t>
            </a:r>
            <a:r>
              <a:rPr lang="ru-RU" sz="20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2017-2019 </a:t>
            </a:r>
            <a:r>
              <a:rPr lang="ru-RU" sz="20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годы</a:t>
            </a:r>
            <a:r>
              <a:rPr lang="ru-RU" sz="2000" dirty="0">
                <a:ln w="63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"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1262858"/>
            <a:ext cx="2538536" cy="267019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3148EF"/>
                </a:solidFill>
              </a:rPr>
              <a:t>- содействие </a:t>
            </a:r>
            <a:r>
              <a:rPr lang="ru-RU" sz="1400" dirty="0">
                <a:solidFill>
                  <a:srgbClr val="3148EF"/>
                </a:solidFill>
              </a:rPr>
              <a:t>в обеспечении устойчивого роста уровня и качества жизни населения района;</a:t>
            </a:r>
          </a:p>
          <a:p>
            <a:endParaRPr lang="ru-RU" sz="1400" dirty="0" smtClean="0">
              <a:solidFill>
                <a:srgbClr val="3148EF"/>
              </a:solidFill>
            </a:endParaRPr>
          </a:p>
          <a:p>
            <a:r>
              <a:rPr lang="ru-RU" sz="1400" dirty="0" smtClean="0">
                <a:solidFill>
                  <a:srgbClr val="3148EF"/>
                </a:solidFill>
              </a:rPr>
              <a:t>- внимание </a:t>
            </a:r>
            <a:r>
              <a:rPr lang="ru-RU" sz="1400" dirty="0">
                <a:solidFill>
                  <a:srgbClr val="3148EF"/>
                </a:solidFill>
              </a:rPr>
              <a:t>и забота о пожилых гражданах, людях с ограниченными возможностями;</a:t>
            </a:r>
          </a:p>
          <a:p>
            <a:endParaRPr lang="ru-RU" sz="1400" dirty="0" smtClean="0">
              <a:solidFill>
                <a:srgbClr val="3148EF"/>
              </a:solidFill>
            </a:endParaRPr>
          </a:p>
          <a:p>
            <a:r>
              <a:rPr lang="ru-RU" sz="1400" dirty="0" smtClean="0">
                <a:solidFill>
                  <a:srgbClr val="3148EF"/>
                </a:solidFill>
              </a:rPr>
              <a:t>- защита </a:t>
            </a:r>
            <a:r>
              <a:rPr lang="ru-RU" sz="1400" dirty="0">
                <a:solidFill>
                  <a:srgbClr val="3148EF"/>
                </a:solidFill>
              </a:rPr>
              <a:t>прав и интересов работающего населения.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3692" y="3992353"/>
            <a:ext cx="5570315" cy="20416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A62AA9"/>
                </a:solidFill>
              </a:rPr>
              <a:t>- </a:t>
            </a:r>
            <a:r>
              <a:rPr lang="ru-RU" sz="1200" b="1" dirty="0">
                <a:solidFill>
                  <a:srgbClr val="A62AA9"/>
                </a:solidFill>
              </a:rPr>
              <a:t>исполнение</a:t>
            </a:r>
            <a:r>
              <a:rPr lang="ru-RU" sz="1200" dirty="0">
                <a:solidFill>
                  <a:srgbClr val="A62AA9"/>
                </a:solidFill>
              </a:rPr>
              <a:t> </a:t>
            </a:r>
            <a:r>
              <a:rPr lang="ru-RU" sz="1200" dirty="0">
                <a:solidFill>
                  <a:srgbClr val="C10F75"/>
                </a:solidFill>
              </a:rPr>
              <a:t>публичных обязательств района по переданным полномочиям Российской Федерации и Ярославской области по предоставлению выплат, пособий и компенсаций;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- </a:t>
            </a:r>
            <a:r>
              <a:rPr lang="ru-RU" sz="1200" b="1" dirty="0">
                <a:solidFill>
                  <a:srgbClr val="A62AA9"/>
                </a:solidFill>
              </a:rPr>
              <a:t>социальная защита </a:t>
            </a:r>
            <a:r>
              <a:rPr lang="ru-RU" sz="1200" dirty="0">
                <a:solidFill>
                  <a:srgbClr val="C10F75"/>
                </a:solidFill>
              </a:rPr>
              <a:t>семей с детьми, инвалидов, ветеранов, граждан и детей, оказавшихся в трудной жизненной ситуации;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- </a:t>
            </a:r>
            <a:r>
              <a:rPr lang="ru-RU" sz="1200" b="1" dirty="0">
                <a:solidFill>
                  <a:srgbClr val="A62AA9"/>
                </a:solidFill>
              </a:rPr>
              <a:t>оптимизация</a:t>
            </a:r>
            <a:r>
              <a:rPr lang="ru-RU" sz="1200" dirty="0">
                <a:solidFill>
                  <a:srgbClr val="C10F75"/>
                </a:solidFill>
              </a:rPr>
              <a:t> среды жизнедеятельности пенсионеров, ветеранов и инвалидов;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- </a:t>
            </a:r>
            <a:r>
              <a:rPr lang="ru-RU" sz="1200" b="1" dirty="0">
                <a:solidFill>
                  <a:srgbClr val="C10F75"/>
                </a:solidFill>
              </a:rPr>
              <a:t>предоставление</a:t>
            </a:r>
            <a:r>
              <a:rPr lang="ru-RU" sz="1200" dirty="0">
                <a:solidFill>
                  <a:srgbClr val="C10F75"/>
                </a:solidFill>
              </a:rPr>
              <a:t> социальных услуг населению Первомайского района;</a:t>
            </a:r>
          </a:p>
          <a:p>
            <a:r>
              <a:rPr lang="ru-RU" sz="1200" dirty="0">
                <a:solidFill>
                  <a:srgbClr val="C10F75"/>
                </a:solidFill>
              </a:rPr>
              <a:t>- </a:t>
            </a:r>
            <a:r>
              <a:rPr lang="ru-RU" sz="1200" b="1" dirty="0">
                <a:solidFill>
                  <a:srgbClr val="A62AA9"/>
                </a:solidFill>
              </a:rPr>
              <a:t>содействие</a:t>
            </a:r>
            <a:r>
              <a:rPr lang="ru-RU" sz="1200" b="1" dirty="0">
                <a:solidFill>
                  <a:srgbClr val="C10F75"/>
                </a:solidFill>
              </a:rPr>
              <a:t> </a:t>
            </a:r>
            <a:r>
              <a:rPr lang="ru-RU" sz="1200" dirty="0">
                <a:solidFill>
                  <a:srgbClr val="C10F75"/>
                </a:solidFill>
              </a:rPr>
              <a:t>организации безопасных условий трудовой деятельности и охраны труда, развитию социального партнерства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5342" y="3479594"/>
            <a:ext cx="10720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1F837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Задачи:</a:t>
            </a:r>
            <a:endParaRPr lang="ru-RU" sz="2000" b="1" cap="none" spc="0" dirty="0">
              <a:ln w="1905"/>
              <a:solidFill>
                <a:srgbClr val="1F837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8288" y="1459307"/>
            <a:ext cx="1944216" cy="142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A62AA9"/>
                </a:solidFill>
              </a:rPr>
              <a:t>Объем финансирования муниципальной программы </a:t>
            </a:r>
            <a:r>
              <a:rPr lang="ru-RU" sz="1400" b="1" dirty="0" smtClean="0">
                <a:solidFill>
                  <a:srgbClr val="A62AA9"/>
                </a:solidFill>
              </a:rPr>
              <a:t>на 2017 год составляет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</a:rPr>
              <a:t>92214,2тыс. руб</a:t>
            </a: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70" y="2064430"/>
            <a:ext cx="17595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solidFill>
                  <a:srgbClr val="FF5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</a:t>
            </a:r>
            <a:r>
              <a:rPr lang="ru-RU" sz="1900" b="1" cap="none" spc="0" dirty="0" smtClean="0">
                <a:ln w="1905"/>
                <a:solidFill>
                  <a:srgbClr val="FF5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программы</a:t>
            </a:r>
            <a:r>
              <a:rPr lang="ru-RU" sz="2000" b="1" cap="none" spc="0" dirty="0" smtClean="0">
                <a:ln w="1905"/>
                <a:solidFill>
                  <a:srgbClr val="FF5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000" b="1" cap="none" spc="0" dirty="0">
              <a:ln w="1905"/>
              <a:solidFill>
                <a:srgbClr val="FF5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User\Desktop\2017-2019\Бюджет для граждан\pos._prechisto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628" y="3392442"/>
            <a:ext cx="1965399" cy="13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>
            <a:off x="1568328" y="2763180"/>
            <a:ext cx="792088" cy="737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633352" y="2478898"/>
            <a:ext cx="727064" cy="60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564511" y="1632267"/>
            <a:ext cx="919257" cy="786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User\Desktop\2017-2019\Бюджет для граждан\09e6ba66d31a59cbeb2401f0f71f59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213" y="1308804"/>
            <a:ext cx="2089973" cy="157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2017-2019\Бюджет для граждан\ima1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0" y="867547"/>
            <a:ext cx="1747582" cy="115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8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6C2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60648"/>
            <a:ext cx="6141368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 проекту муниципальной программы </a:t>
            </a:r>
            <a:br>
              <a:rPr lang="ru-RU" sz="2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2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"</a:t>
            </a:r>
            <a:r>
              <a:rPr lang="ru-RU" sz="20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Развитие культуры и молодежной политики в Первомайском муниципальном районе на </a:t>
            </a:r>
            <a:r>
              <a:rPr lang="ru-RU" sz="2000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2017-2019 </a:t>
            </a:r>
            <a:r>
              <a:rPr lang="ru-RU" sz="2000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годы"</a:t>
            </a:r>
          </a:p>
        </p:txBody>
      </p:sp>
      <p:pic>
        <p:nvPicPr>
          <p:cNvPr id="3077" name="Picture 5" descr="C:\Users\User\Documents\Фото ремонт учреждений и обелисков\ДК и Библиотеки\ДК д. Игнатцево\DSCN23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983">
            <a:off x="7148731" y="3072512"/>
            <a:ext cx="1786257" cy="133984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3" y="1802271"/>
            <a:ext cx="6912767" cy="1410706"/>
          </a:xfrm>
          <a:prstGeom prst="roundRect">
            <a:avLst/>
          </a:prstGeom>
          <a:solidFill>
            <a:srgbClr val="EA9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Целью муниципальной программы</a:t>
            </a:r>
            <a:r>
              <a:rPr lang="ru-RU" sz="1400" dirty="0">
                <a:solidFill>
                  <a:srgbClr val="C10F75"/>
                </a:solidFill>
              </a:rPr>
              <a:t> </a:t>
            </a:r>
            <a:r>
              <a:rPr lang="ru-RU" sz="1400" dirty="0">
                <a:solidFill>
                  <a:srgbClr val="3148EF"/>
                </a:solidFill>
              </a:rPr>
              <a:t>является обеспечение полного и равноправного доступа всех социально-возрастных групп и слоёв населения к ценностям традиционной и современной культуры, сохранение и развитие культурного наследия Первомайского района, комплексный подход к созданию благоприятных условий для самореализации молодёжи, к решению проблем молодых людей и молодых семей с детьми, </a:t>
            </a:r>
            <a:r>
              <a:rPr lang="ru-RU" sz="1400" dirty="0" smtClean="0">
                <a:solidFill>
                  <a:srgbClr val="3148EF"/>
                </a:solidFill>
              </a:rPr>
              <a:t>улучшение социального </a:t>
            </a:r>
            <a:r>
              <a:rPr lang="ru-RU" sz="1400" dirty="0">
                <a:solidFill>
                  <a:srgbClr val="3148EF"/>
                </a:solidFill>
              </a:rPr>
              <a:t>положения молодёжи</a:t>
            </a:r>
            <a:r>
              <a:rPr lang="ru-RU" sz="1600" dirty="0">
                <a:solidFill>
                  <a:srgbClr val="3148EF"/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32240" y="1517637"/>
            <a:ext cx="2594313" cy="1334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1F8377"/>
                </a:solidFill>
              </a:rPr>
              <a:t>Объём финансирования муниципальной программы </a:t>
            </a:r>
            <a:r>
              <a:rPr lang="ru-RU" sz="1400" dirty="0">
                <a:solidFill>
                  <a:srgbClr val="1F8377"/>
                </a:solidFill>
              </a:rPr>
              <a:t>из  бюджета в </a:t>
            </a:r>
            <a:r>
              <a:rPr lang="ru-RU" sz="1400" dirty="0" smtClean="0">
                <a:solidFill>
                  <a:srgbClr val="1F8377"/>
                </a:solidFill>
              </a:rPr>
              <a:t>2017 </a:t>
            </a:r>
            <a:r>
              <a:rPr lang="ru-RU" sz="1400" dirty="0">
                <a:solidFill>
                  <a:srgbClr val="1F8377"/>
                </a:solidFill>
              </a:rPr>
              <a:t>году составит </a:t>
            </a:r>
            <a:endParaRPr lang="ru-RU" sz="1400" dirty="0" smtClean="0">
              <a:solidFill>
                <a:srgbClr val="1F8377"/>
              </a:solidFill>
            </a:endParaRPr>
          </a:p>
          <a:p>
            <a:pPr algn="just"/>
            <a:r>
              <a:rPr lang="ru-RU" sz="1400" b="1" i="1" dirty="0" smtClean="0">
                <a:solidFill>
                  <a:srgbClr val="3C0DB3"/>
                </a:solidFill>
              </a:rPr>
              <a:t>           </a:t>
            </a:r>
            <a:r>
              <a:rPr lang="ru-RU" sz="1400" b="1" i="1" u="sng" dirty="0" smtClean="0">
                <a:solidFill>
                  <a:srgbClr val="3C0DB3"/>
                </a:solidFill>
              </a:rPr>
              <a:t>40</a:t>
            </a:r>
            <a:r>
              <a:rPr lang="ru-RU" sz="1400" b="1" i="1" u="sng" dirty="0">
                <a:solidFill>
                  <a:srgbClr val="3C0DB3"/>
                </a:solidFill>
              </a:rPr>
              <a:t> </a:t>
            </a:r>
            <a:r>
              <a:rPr lang="ru-RU" sz="1400" b="1" i="1" u="sng" dirty="0" smtClean="0">
                <a:solidFill>
                  <a:srgbClr val="3C0DB3"/>
                </a:solidFill>
              </a:rPr>
              <a:t>835,3 </a:t>
            </a:r>
            <a:r>
              <a:rPr lang="ru-RU" sz="1400" b="1" i="1" u="sng" dirty="0">
                <a:solidFill>
                  <a:srgbClr val="3C0DB3"/>
                </a:solidFill>
              </a:rPr>
              <a:t>тыс. руб.</a:t>
            </a:r>
          </a:p>
        </p:txBody>
      </p:sp>
      <p:pic>
        <p:nvPicPr>
          <p:cNvPr id="9" name="Picture 10" descr="C:\Users\User\Documents\Фото ремонт учреждений и обелисков\ДК и Библиотеки\ДК Семёновское\Рисунок2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9" y="199462"/>
            <a:ext cx="2272351" cy="160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3886027"/>
            <a:ext cx="4248472" cy="2844002"/>
          </a:xfrm>
          <a:prstGeom prst="roundRect">
            <a:avLst/>
          </a:prstGeom>
          <a:solidFill>
            <a:srgbClr val="EA9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F8377"/>
                </a:solidFill>
              </a:rPr>
              <a:t>организация </a:t>
            </a:r>
            <a:r>
              <a:rPr lang="ru-RU" sz="1200" b="1" dirty="0">
                <a:solidFill>
                  <a:srgbClr val="1F8377"/>
                </a:solidFill>
              </a:rPr>
              <a:t>предоставления муниципальных услуг и выполнения работ подведомственными муниципальными учреждениями</a:t>
            </a:r>
            <a:r>
              <a:rPr lang="ru-RU" sz="1200" b="1" dirty="0" smtClean="0">
                <a:solidFill>
                  <a:srgbClr val="1F8377"/>
                </a:solidFill>
              </a:rPr>
              <a:t>;</a:t>
            </a:r>
          </a:p>
          <a:p>
            <a:endParaRPr lang="ru-RU" sz="1200" b="1" dirty="0">
              <a:solidFill>
                <a:srgbClr val="1F8377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F8377"/>
                </a:solidFill>
              </a:rPr>
              <a:t>укрепление </a:t>
            </a:r>
            <a:r>
              <a:rPr lang="ru-RU" sz="1200" b="1" dirty="0">
                <a:solidFill>
                  <a:srgbClr val="1F8377"/>
                </a:solidFill>
              </a:rPr>
              <a:t>материально-технической базы муниципальных учреждений культуры Первомайского района</a:t>
            </a:r>
            <a:r>
              <a:rPr lang="ru-RU" sz="1200" b="1" dirty="0" smtClean="0">
                <a:solidFill>
                  <a:srgbClr val="1F8377"/>
                </a:solidFill>
              </a:rPr>
              <a:t>;</a:t>
            </a:r>
          </a:p>
          <a:p>
            <a:endParaRPr lang="ru-RU" sz="1200" b="1" dirty="0">
              <a:solidFill>
                <a:srgbClr val="1F8377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F8377"/>
                </a:solidFill>
              </a:rPr>
              <a:t>обеспечение </a:t>
            </a:r>
            <a:r>
              <a:rPr lang="ru-RU" sz="1200" b="1" dirty="0">
                <a:solidFill>
                  <a:srgbClr val="1F8377"/>
                </a:solidFill>
              </a:rPr>
              <a:t>условий для реализации творческого, научного, интеллектуального потенциала молодежи Первомайского района</a:t>
            </a:r>
            <a:r>
              <a:rPr lang="ru-RU" sz="1200" b="1" dirty="0" smtClean="0">
                <a:solidFill>
                  <a:srgbClr val="1F8377"/>
                </a:solidFill>
              </a:rPr>
              <a:t>;</a:t>
            </a:r>
          </a:p>
          <a:p>
            <a:endParaRPr lang="ru-RU" sz="1200" b="1" dirty="0">
              <a:solidFill>
                <a:srgbClr val="1F8377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1F8377"/>
                </a:solidFill>
              </a:rPr>
              <a:t>проведение  </a:t>
            </a:r>
            <a:r>
              <a:rPr lang="ru-RU" sz="1200" b="1" dirty="0">
                <a:solidFill>
                  <a:srgbClr val="1F8377"/>
                </a:solidFill>
              </a:rPr>
              <a:t>организационных и информационных мероприятий по патриотическому воспитанию в Первомайском районе</a:t>
            </a: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62505" y="3212977"/>
            <a:ext cx="1114289" cy="432047"/>
          </a:xfrm>
          <a:prstGeom prst="wedgeRectCallout">
            <a:avLst>
              <a:gd name="adj1" fmla="val -50458"/>
              <a:gd name="adj2" fmla="val 100111"/>
            </a:avLst>
          </a:prstGeom>
          <a:solidFill>
            <a:srgbClr val="FF5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/>
                <a:solidFill>
                  <a:srgbClr val="1F8377"/>
                </a:solidFill>
              </a:rPr>
              <a:t>Задачи:</a:t>
            </a:r>
          </a:p>
        </p:txBody>
      </p:sp>
      <p:pic>
        <p:nvPicPr>
          <p:cNvPr id="1026" name="Picture 2" descr="C:\Users\User\Desktop\2017-2019\Бюджет для граждан\_pobeditel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98871"/>
            <a:ext cx="2541137" cy="14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2017-2019\Бюджет для граждан\ik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02" y="3419852"/>
            <a:ext cx="2665168" cy="162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7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9686"/>
            <a:ext cx="5184576" cy="194421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проекту муниципальной программы  </a:t>
            </a:r>
            <a:r>
              <a:rPr lang="ru-RU" sz="2000" b="1" dirty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«Развитие дорожного хозяйства и транспорта в Первомайском муниципальном районе на </a:t>
            </a:r>
            <a:r>
              <a:rPr lang="ru-RU" sz="2000" b="1" dirty="0" smtClean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2016-2019 </a:t>
            </a:r>
            <a:r>
              <a:rPr lang="ru-RU" sz="2000" b="1" dirty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</a:t>
            </a:r>
            <a:r>
              <a:rPr lang="ru-RU" sz="2000" b="1" dirty="0" smtClean="0">
                <a:ln w="11430"/>
                <a:solidFill>
                  <a:srgbClr val="A62AA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2000" b="1" dirty="0">
              <a:ln w="11430"/>
              <a:solidFill>
                <a:srgbClr val="A62AA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фото\imdfdd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78" y="5085183"/>
            <a:ext cx="1992222" cy="138615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cuments\Фото ремонт учреждений и обелисков\Мосты\Рисунок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8546"/>
            <a:ext cx="2421398" cy="184058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56138" y="2049127"/>
            <a:ext cx="6552728" cy="10770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C10F75"/>
                </a:solidFill>
              </a:rPr>
              <a:t>Цель программы:     </a:t>
            </a:r>
            <a:r>
              <a:rPr lang="ru-RU" sz="1400" i="1" dirty="0">
                <a:solidFill>
                  <a:srgbClr val="3148EF"/>
                </a:solidFill>
              </a:rPr>
              <a:t>п</a:t>
            </a:r>
            <a:r>
              <a:rPr lang="ru-RU" sz="1400" i="1" dirty="0" smtClean="0">
                <a:solidFill>
                  <a:srgbClr val="3148EF"/>
                </a:solidFill>
              </a:rPr>
              <a:t>овышение </a:t>
            </a:r>
            <a:r>
              <a:rPr lang="ru-RU" sz="1400" i="1" dirty="0">
                <a:solidFill>
                  <a:srgbClr val="3148EF"/>
                </a:solidFill>
              </a:rPr>
              <a:t>эффективности дорожной деятельности в отношении автомобильных дорог местного значения, дворовых территорий многоквартирных домов, проездов к дворовым территориям многоквартирных домов, обеспечение безопасности дорожного движения и повышение качества транспортного обслуживания </a:t>
            </a:r>
            <a:r>
              <a:rPr lang="ru-RU" sz="1400" i="1" dirty="0" smtClean="0">
                <a:solidFill>
                  <a:srgbClr val="3148EF"/>
                </a:solidFill>
              </a:rPr>
              <a:t>населения.</a:t>
            </a:r>
            <a:endParaRPr lang="ru-RU" sz="1400" b="1" i="1" dirty="0">
              <a:solidFill>
                <a:srgbClr val="3148E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40605" y="1844824"/>
            <a:ext cx="2229926" cy="17032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Расходы по муниципальной программе в 2017 году составят  </a:t>
            </a:r>
          </a:p>
          <a:p>
            <a:pPr algn="ctr"/>
            <a:r>
              <a:rPr lang="ru-RU" sz="1600" b="1" dirty="0" smtClean="0">
                <a:solidFill>
                  <a:srgbClr val="C10F75"/>
                </a:solidFill>
              </a:rPr>
              <a:t>37410,4 тыс.руб</a:t>
            </a:r>
            <a:endParaRPr lang="ru-RU" sz="1600" b="1" dirty="0">
              <a:solidFill>
                <a:srgbClr val="C10F75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-540568" y="2930842"/>
            <a:ext cx="2376264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47193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- развитие </a:t>
            </a:r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сети автомобильных дорог общего пользования местного значения Первомайского муниципального района;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обеспечение населения Первомайского МР услугами пассажирского автотранспорта на внутримуниципальных маршрутах;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предоставление социальных услуг отдельным категориям граждан при проезде в транспорте общего пользования;</a:t>
            </a:r>
          </a:p>
          <a:p>
            <a:r>
              <a:rPr lang="ru-RU" sz="1400" dirty="0">
                <a:solidFill>
                  <a:schemeClr val="accent5">
                    <a:lumMod val="75000"/>
                  </a:schemeClr>
                </a:solidFill>
              </a:rPr>
              <a:t>- повышение правосознания и ответственности участников дорожного движения</a:t>
            </a:r>
          </a:p>
        </p:txBody>
      </p:sp>
    </p:spTree>
    <p:extLst>
      <p:ext uri="{BB962C8B-B14F-4D97-AF65-F5344CB8AC3E}">
        <p14:creationId xmlns:p14="http://schemas.microsoft.com/office/powerpoint/2010/main" val="34636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532" y="116632"/>
            <a:ext cx="8587947" cy="864096"/>
          </a:xfr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проекту муниципальной  программы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«Развитие физической культуры и спорта в Первомайском муниципальном районе на 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2017-2019 </a:t>
            </a:r>
            <a:r>
              <a:rPr lang="ru-RU" sz="2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годы</a:t>
            </a:r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C:\Users\User\Desktop\ima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98" y="1052736"/>
            <a:ext cx="2338678" cy="17853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6274" y="1180828"/>
            <a:ext cx="4979324" cy="11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i="1" dirty="0" smtClean="0">
                <a:solidFill>
                  <a:srgbClr val="A62AA9"/>
                </a:solidFill>
              </a:rPr>
              <a:t>Обеспечение </a:t>
            </a:r>
            <a:r>
              <a:rPr lang="ru-RU" sz="1600" b="1" i="1" dirty="0">
                <a:solidFill>
                  <a:srgbClr val="A62AA9"/>
                </a:solidFill>
              </a:rPr>
              <a:t>прав и возможностей населения района на удовлетворение своих потребностей в физической культуре и участие в массовом  спортивном движении</a:t>
            </a:r>
            <a:r>
              <a:rPr lang="ru-RU" sz="1600" b="1" dirty="0">
                <a:solidFill>
                  <a:srgbClr val="A62AA9"/>
                </a:solidFill>
              </a:rPr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03996" y="3068960"/>
            <a:ext cx="2520280" cy="1296144"/>
          </a:xfrm>
          <a:prstGeom prst="roundRect">
            <a:avLst/>
          </a:prstGeom>
          <a:solidFill>
            <a:srgbClr val="B4DE86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A62AA9"/>
                </a:solidFill>
              </a:rPr>
              <a:t>Объём средств муниципальной программы на </a:t>
            </a:r>
            <a:r>
              <a:rPr lang="ru-RU" sz="1600" b="1" dirty="0" smtClean="0">
                <a:solidFill>
                  <a:srgbClr val="A62AA9"/>
                </a:solidFill>
              </a:rPr>
              <a:t>2017 </a:t>
            </a:r>
            <a:r>
              <a:rPr lang="ru-RU" sz="1600" b="1" dirty="0">
                <a:solidFill>
                  <a:srgbClr val="A62AA9"/>
                </a:solidFill>
              </a:rPr>
              <a:t>год составляет </a:t>
            </a:r>
            <a:endParaRPr lang="ru-RU" sz="1600" b="1" dirty="0" smtClean="0">
              <a:solidFill>
                <a:srgbClr val="A62AA9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17306,9 </a:t>
            </a:r>
            <a:r>
              <a:rPr lang="ru-RU" sz="1600" b="1" dirty="0">
                <a:solidFill>
                  <a:srgbClr val="C00000"/>
                </a:solidFill>
              </a:rPr>
              <a:t>тыс. </a:t>
            </a:r>
            <a:r>
              <a:rPr lang="ru-RU" sz="1600" b="1" dirty="0" smtClean="0">
                <a:solidFill>
                  <a:srgbClr val="C00000"/>
                </a:solidFill>
              </a:rPr>
              <a:t>руб</a:t>
            </a:r>
            <a:r>
              <a:rPr lang="ru-RU" sz="1600" dirty="0" smtClean="0">
                <a:solidFill>
                  <a:srgbClr val="A62AA9"/>
                </a:solidFill>
              </a:rPr>
              <a:t>.</a:t>
            </a:r>
            <a:endParaRPr lang="ru-RU" sz="1600" dirty="0">
              <a:solidFill>
                <a:srgbClr val="A62AA9"/>
              </a:solidFill>
            </a:endParaRPr>
          </a:p>
        </p:txBody>
      </p:sp>
      <p:pic>
        <p:nvPicPr>
          <p:cNvPr id="2050" name="Picture 2" descr="C:\Users\User\Desktop\2017-2019\Бюджет для граждан\DSC_0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0" y="2289144"/>
            <a:ext cx="1986928" cy="13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-124410" y="1307654"/>
            <a:ext cx="1274440" cy="9144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Цель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930210" y="1419622"/>
            <a:ext cx="576064" cy="345232"/>
          </a:xfrm>
          <a:prstGeom prst="straightConnector1">
            <a:avLst/>
          </a:prstGeom>
          <a:ln w="12700">
            <a:solidFill>
              <a:srgbClr val="A62AA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-35052" y="4391577"/>
            <a:ext cx="914400" cy="554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b="1" dirty="0">
              <a:ln w="1905">
                <a:solidFill>
                  <a:srgbClr val="C0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912557" y="4221088"/>
            <a:ext cx="588781" cy="33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21" idx="1"/>
          </p:cNvCxnSpPr>
          <p:nvPr/>
        </p:nvCxnSpPr>
        <p:spPr>
          <a:xfrm>
            <a:off x="872864" y="4765189"/>
            <a:ext cx="628474" cy="111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58003" y="370377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</a:rPr>
              <a:t>Развитие спортивной инфраструктуры, популяризации физической культуры и массового спорта в Первомайском муниципальном </a:t>
            </a:r>
            <a:r>
              <a:rPr lang="ru-RU" sz="1400" dirty="0" smtClean="0">
                <a:solidFill>
                  <a:srgbClr val="C00000"/>
                </a:solidFill>
              </a:rPr>
              <a:t>районе.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01338" y="4507337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>
                <a:solidFill>
                  <a:srgbClr val="C00000"/>
                </a:solidFill>
              </a:rPr>
              <a:t>Создание условий для эффективной  деятельности муниципального учреждения Спортивный комплекс «Надежда» Первомайского муниципального </a:t>
            </a:r>
            <a:r>
              <a:rPr lang="ru-RU" sz="1400" dirty="0" smtClean="0">
                <a:solidFill>
                  <a:srgbClr val="C00000"/>
                </a:solidFill>
              </a:rPr>
              <a:t>района.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фото\imajj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74" y="4668757"/>
            <a:ext cx="2662619" cy="199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фото\TSwqdLng3Y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38" y="5224862"/>
            <a:ext cx="2683272" cy="147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6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трелка вниз 10"/>
          <p:cNvSpPr/>
          <p:nvPr/>
        </p:nvSpPr>
        <p:spPr>
          <a:xfrm>
            <a:off x="1963223" y="833329"/>
            <a:ext cx="484632" cy="298966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91980" y="1340768"/>
            <a:ext cx="4608512" cy="37522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rgbClr val="350EC2"/>
              </a:solidFill>
            </a:endParaRPr>
          </a:p>
          <a:p>
            <a:pPr algn="ctr"/>
            <a:endParaRPr lang="ru-RU" sz="1400" b="1" dirty="0">
              <a:solidFill>
                <a:srgbClr val="350EC2"/>
              </a:solidFill>
            </a:endParaRPr>
          </a:p>
          <a:p>
            <a:pPr algn="ctr"/>
            <a:endParaRPr lang="ru-RU" sz="1400" b="1" dirty="0" smtClean="0">
              <a:solidFill>
                <a:srgbClr val="350EC2"/>
              </a:solidFill>
            </a:endParaRPr>
          </a:p>
          <a:p>
            <a:pPr algn="ctr"/>
            <a:endParaRPr lang="ru-RU" sz="1400" b="1" dirty="0">
              <a:solidFill>
                <a:srgbClr val="350EC2"/>
              </a:solidFill>
            </a:endParaRPr>
          </a:p>
          <a:p>
            <a:pPr algn="ctr"/>
            <a:endParaRPr lang="ru-RU" sz="1400" b="1" dirty="0" smtClean="0">
              <a:solidFill>
                <a:srgbClr val="350EC2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350EC2"/>
                </a:solidFill>
              </a:rPr>
              <a:t>Программой предусмотрено две задачи</a:t>
            </a:r>
            <a:r>
              <a:rPr lang="ru-RU" sz="1400" dirty="0" smtClean="0">
                <a:solidFill>
                  <a:srgbClr val="350EC2"/>
                </a:solidFill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350EC2"/>
                </a:solidFill>
              </a:rPr>
              <a:t>выравнивание </a:t>
            </a:r>
            <a:r>
              <a:rPr lang="ru-RU" sz="1400" dirty="0">
                <a:solidFill>
                  <a:srgbClr val="350EC2"/>
                </a:solidFill>
              </a:rPr>
              <a:t>бюджетной обеспеченности поселений муниципального </a:t>
            </a:r>
            <a:r>
              <a:rPr lang="ru-RU" sz="1400" dirty="0" smtClean="0">
                <a:solidFill>
                  <a:srgbClr val="350EC2"/>
                </a:solidFill>
              </a:rPr>
              <a:t>района (предоставление поселениям дотаций </a:t>
            </a:r>
            <a:r>
              <a:rPr lang="ru-RU" sz="1400" dirty="0">
                <a:solidFill>
                  <a:srgbClr val="350EC2"/>
                </a:solidFill>
              </a:rPr>
              <a:t>на выравнивание бюджетной обеспеченности </a:t>
            </a:r>
            <a:r>
              <a:rPr lang="ru-RU" sz="1400" dirty="0" smtClean="0">
                <a:solidFill>
                  <a:srgbClr val="350EC2"/>
                </a:solidFill>
              </a:rPr>
              <a:t>поселений);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350EC2"/>
                </a:solidFill>
              </a:rPr>
              <a:t>повышение качества управления муниципальными </a:t>
            </a:r>
            <a:r>
              <a:rPr lang="ru-RU" sz="1400" dirty="0" smtClean="0">
                <a:solidFill>
                  <a:srgbClr val="350EC2"/>
                </a:solidFill>
              </a:rPr>
              <a:t>финансами (</a:t>
            </a:r>
            <a:r>
              <a:rPr lang="ru-RU" sz="1400" dirty="0">
                <a:solidFill>
                  <a:srgbClr val="350EC2"/>
                </a:solidFill>
              </a:rPr>
              <a:t>будут использованы на услуги по техническому сопровождению программных продуктов  «АС Бюджет», АС «УРМ»,  а также дополнительных программных модулей и функционала к этим </a:t>
            </a:r>
            <a:r>
              <a:rPr lang="ru-RU" sz="1400" dirty="0" smtClean="0">
                <a:solidFill>
                  <a:srgbClr val="350EC2"/>
                </a:solidFill>
              </a:rPr>
              <a:t>программам).</a:t>
            </a:r>
            <a:endParaRPr lang="ru-RU" sz="1400" dirty="0">
              <a:solidFill>
                <a:srgbClr val="350EC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04" y="1340768"/>
            <a:ext cx="4279870" cy="12961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C00000"/>
                </a:solidFill>
              </a:rPr>
              <a:t>Целью муниципальной программы </a:t>
            </a:r>
            <a:r>
              <a:rPr lang="ru-RU" sz="1400" dirty="0">
                <a:solidFill>
                  <a:srgbClr val="A62AA9"/>
                </a:solidFill>
              </a:rPr>
              <a:t>является повышение эффективности деятельности органов местного самоуправления при решении вопросов местного значения, обеспечение открытости в их деятельности, обеспечение граждан доступными и качественными </a:t>
            </a:r>
            <a:r>
              <a:rPr lang="ru-RU" sz="1400" dirty="0" smtClean="0">
                <a:solidFill>
                  <a:srgbClr val="A62AA9"/>
                </a:solidFill>
              </a:rPr>
              <a:t>услугами.</a:t>
            </a:r>
          </a:p>
          <a:p>
            <a:pPr algn="ctr"/>
            <a:endParaRPr lang="ru-RU" sz="1400" dirty="0">
              <a:solidFill>
                <a:srgbClr val="A62AA9"/>
              </a:solidFill>
            </a:endParaRPr>
          </a:p>
          <a:p>
            <a:pPr algn="ctr"/>
            <a:endParaRPr lang="ru-RU" sz="1400" dirty="0" smtClean="0">
              <a:solidFill>
                <a:srgbClr val="A62AA9"/>
              </a:solidFill>
            </a:endParaRPr>
          </a:p>
          <a:p>
            <a:pPr marL="171450" indent="-171450" algn="ctr">
              <a:buFontTx/>
              <a:buChar char="-"/>
            </a:pP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07087" y="116632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dirty="0" smtClean="0">
                <a:solidFill>
                  <a:srgbClr val="7030A0"/>
                </a:solidFill>
              </a:rPr>
              <a:t>К проекту муниципальной программы </a:t>
            </a:r>
            <a:r>
              <a:rPr lang="ru-RU" sz="1300" b="1" dirty="0">
                <a:solidFill>
                  <a:srgbClr val="7030A0"/>
                </a:solidFill>
              </a:rPr>
              <a:t>«Создание условий для эффективного управления  </a:t>
            </a:r>
            <a:r>
              <a:rPr lang="ru-RU" sz="1300" b="1" dirty="0" smtClean="0">
                <a:solidFill>
                  <a:srgbClr val="7030A0"/>
                </a:solidFill>
              </a:rPr>
              <a:t>муниципальными финансами в </a:t>
            </a:r>
            <a:r>
              <a:rPr lang="ru-RU" sz="1300" b="1" dirty="0">
                <a:solidFill>
                  <a:srgbClr val="7030A0"/>
                </a:solidFill>
              </a:rPr>
              <a:t>Первомайском </a:t>
            </a:r>
            <a:r>
              <a:rPr lang="ru-RU" sz="1300" b="1" dirty="0" smtClean="0">
                <a:solidFill>
                  <a:srgbClr val="7030A0"/>
                </a:solidFill>
              </a:rPr>
              <a:t>муниципальном районе </a:t>
            </a:r>
            <a:r>
              <a:rPr lang="ru-RU" sz="1300" b="1" dirty="0">
                <a:solidFill>
                  <a:srgbClr val="7030A0"/>
                </a:solidFill>
              </a:rPr>
              <a:t>на </a:t>
            </a:r>
            <a:r>
              <a:rPr lang="ru-RU" sz="1300" b="1" dirty="0" smtClean="0">
                <a:solidFill>
                  <a:srgbClr val="7030A0"/>
                </a:solidFill>
              </a:rPr>
              <a:t>2017-2019 </a:t>
            </a:r>
            <a:r>
              <a:rPr lang="ru-RU" sz="1300" b="1" dirty="0">
                <a:solidFill>
                  <a:srgbClr val="7030A0"/>
                </a:solidFill>
              </a:rPr>
              <a:t>годы</a:t>
            </a:r>
            <a:r>
              <a:rPr lang="ru-RU" sz="1300" b="1" dirty="0" smtClean="0">
                <a:solidFill>
                  <a:srgbClr val="7030A0"/>
                </a:solidFill>
              </a:rPr>
              <a:t>»</a:t>
            </a:r>
          </a:p>
          <a:p>
            <a:pPr algn="ctr"/>
            <a:r>
              <a:rPr lang="ru-RU" sz="1300" b="1" dirty="0" smtClean="0">
                <a:solidFill>
                  <a:srgbClr val="C10F75"/>
                </a:solidFill>
              </a:rPr>
              <a:t>(объем финансирования 8653 тыс.руб)</a:t>
            </a:r>
            <a:endParaRPr lang="ru-RU" sz="1300" b="1" dirty="0">
              <a:solidFill>
                <a:srgbClr val="C10F7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2110" y="2332"/>
            <a:ext cx="40496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3148EF"/>
                </a:solidFill>
              </a:rPr>
              <a:t>К проекту муниципальной программы  </a:t>
            </a:r>
            <a:endParaRPr lang="ru-RU" sz="1300" dirty="0">
              <a:solidFill>
                <a:srgbClr val="3148EF"/>
              </a:solidFill>
            </a:endParaRPr>
          </a:p>
          <a:p>
            <a:pPr algn="ctr"/>
            <a:r>
              <a:rPr lang="ru-RU" sz="1300" b="1" dirty="0">
                <a:solidFill>
                  <a:srgbClr val="3148EF"/>
                </a:solidFill>
              </a:rPr>
              <a:t>«Эффективная власть в Первомайском муниципальном районе на </a:t>
            </a:r>
            <a:r>
              <a:rPr lang="ru-RU" sz="1300" b="1" dirty="0" smtClean="0">
                <a:solidFill>
                  <a:srgbClr val="3148EF"/>
                </a:solidFill>
              </a:rPr>
              <a:t>2017-2019 </a:t>
            </a:r>
            <a:r>
              <a:rPr lang="ru-RU" sz="1300" b="1" dirty="0">
                <a:solidFill>
                  <a:srgbClr val="3148EF"/>
                </a:solidFill>
              </a:rPr>
              <a:t>годы</a:t>
            </a:r>
            <a:r>
              <a:rPr lang="ru-RU" sz="1300" b="1" dirty="0" smtClean="0">
                <a:solidFill>
                  <a:srgbClr val="3148EF"/>
                </a:solidFill>
              </a:rPr>
              <a:t>»</a:t>
            </a:r>
          </a:p>
          <a:p>
            <a:pPr algn="ctr"/>
            <a:r>
              <a:rPr lang="ru-RU" sz="1300" b="1" dirty="0" smtClean="0">
                <a:solidFill>
                  <a:srgbClr val="C10F75"/>
                </a:solidFill>
              </a:rPr>
              <a:t>(объем финансирования 8937,6 тыс.руб)</a:t>
            </a:r>
            <a:endParaRPr lang="ru-RU" sz="1300" dirty="0">
              <a:solidFill>
                <a:srgbClr val="C10F75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372200" y="1132295"/>
            <a:ext cx="484632" cy="208473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80461" y="529992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dirty="0" smtClean="0">
                <a:solidFill>
                  <a:srgbClr val="CC3399"/>
                </a:solidFill>
              </a:rPr>
              <a:t>К проекту муниципальной программы  </a:t>
            </a:r>
            <a:r>
              <a:rPr lang="ru-RU" sz="1300" b="1" dirty="0">
                <a:solidFill>
                  <a:srgbClr val="CC3399"/>
                </a:solidFill>
              </a:rPr>
              <a:t>«Защита населения и территории Первомайского муниципального района от чрезвычайных  ситуаций на </a:t>
            </a:r>
            <a:r>
              <a:rPr lang="ru-RU" sz="1300" b="1" dirty="0" smtClean="0">
                <a:solidFill>
                  <a:srgbClr val="CC3399"/>
                </a:solidFill>
              </a:rPr>
              <a:t>2017-2019 годы«</a:t>
            </a:r>
          </a:p>
          <a:p>
            <a:pPr algn="ctr"/>
            <a:r>
              <a:rPr lang="ru-RU" sz="1300" b="1" dirty="0" smtClean="0">
                <a:solidFill>
                  <a:srgbClr val="0070C0"/>
                </a:solidFill>
              </a:rPr>
              <a:t>(объем финансирования 115 тыс.руб)</a:t>
            </a:r>
            <a:endParaRPr lang="ru-RU" sz="1300" b="1" dirty="0">
              <a:solidFill>
                <a:srgbClr val="0070C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7503221">
            <a:off x="4054484" y="5654657"/>
            <a:ext cx="306288" cy="489204"/>
          </a:xfrm>
          <a:prstGeom prst="downArrow">
            <a:avLst/>
          </a:prstGeom>
          <a:solidFill>
            <a:srgbClr val="EA9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45474" y="5093043"/>
            <a:ext cx="4293350" cy="1720333"/>
          </a:xfrm>
          <a:prstGeom prst="roundRect">
            <a:avLst/>
          </a:prstGeom>
          <a:solidFill>
            <a:srgbClr val="B4DE86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rgbClr val="C10F75"/>
                </a:solidFill>
              </a:rPr>
              <a:t>Целью программы является</a:t>
            </a:r>
            <a:r>
              <a:rPr lang="ru-RU" sz="1400" b="1" dirty="0" smtClean="0">
                <a:solidFill>
                  <a:srgbClr val="C10F75"/>
                </a:solidFill>
              </a:rPr>
              <a:t> </a:t>
            </a:r>
            <a:r>
              <a:rPr lang="ru-RU" sz="1200" b="1" dirty="0" smtClean="0">
                <a:solidFill>
                  <a:srgbClr val="C10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</a:t>
            </a:r>
            <a:r>
              <a:rPr lang="ru-RU" sz="1200" b="1" dirty="0">
                <a:solidFill>
                  <a:srgbClr val="C10F7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обеспечения безопасности  жизнедеятельности  населения  Первомайского муниципального района</a:t>
            </a:r>
            <a:r>
              <a:rPr lang="ru-RU" sz="1200" b="1" dirty="0" smtClean="0">
                <a:solidFill>
                  <a:srgbClr val="C10F75"/>
                </a:solidFill>
              </a:rPr>
              <a:t>.</a:t>
            </a:r>
          </a:p>
          <a:p>
            <a:endParaRPr lang="ru-RU" sz="1200" b="1" dirty="0">
              <a:solidFill>
                <a:srgbClr val="C10F75"/>
              </a:solidFill>
            </a:endParaRPr>
          </a:p>
          <a:p>
            <a:endParaRPr lang="ru-RU" sz="1200" b="1" dirty="0" smtClean="0">
              <a:solidFill>
                <a:srgbClr val="C10F75"/>
              </a:solidFill>
            </a:endParaRPr>
          </a:p>
          <a:p>
            <a:r>
              <a:rPr lang="ru-RU" sz="1200" b="1" dirty="0" smtClean="0">
                <a:solidFill>
                  <a:srgbClr val="3148EF"/>
                </a:solidFill>
              </a:rPr>
              <a:t>Задача: </a:t>
            </a:r>
            <a:r>
              <a:rPr lang="ru-RU" sz="1200" b="1" dirty="0">
                <a:solidFill>
                  <a:srgbClr val="3148EF"/>
                </a:solidFill>
              </a:rPr>
              <a:t>Развитие органов управления районного звена ТП РСЧС</a:t>
            </a:r>
          </a:p>
        </p:txBody>
      </p:sp>
      <p:sp>
        <p:nvSpPr>
          <p:cNvPr id="3" name="Овал 2"/>
          <p:cNvSpPr/>
          <p:nvPr/>
        </p:nvSpPr>
        <p:spPr>
          <a:xfrm>
            <a:off x="65604" y="2583360"/>
            <a:ext cx="1426950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Задачи: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110" y="29073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3148EF"/>
                </a:solidFill>
              </a:rPr>
              <a:t>- Создание </a:t>
            </a:r>
            <a:r>
              <a:rPr lang="ru-RU" sz="1400" dirty="0">
                <a:solidFill>
                  <a:srgbClr val="3148EF"/>
                </a:solidFill>
              </a:rPr>
              <a:t>условий для развития муниципальной службы, повышение эффективности и результативности деятельности муниципальных служащих.</a:t>
            </a:r>
          </a:p>
          <a:p>
            <a:r>
              <a:rPr lang="ru-RU" sz="1400" dirty="0">
                <a:solidFill>
                  <a:srgbClr val="3148EF"/>
                </a:solidFill>
              </a:rPr>
              <a:t>- Исполнение полномочий собственника имущества и полномочий в сфере земельных отношений.</a:t>
            </a:r>
          </a:p>
          <a:p>
            <a:r>
              <a:rPr lang="ru-RU" sz="1400" dirty="0">
                <a:solidFill>
                  <a:srgbClr val="3148EF"/>
                </a:solidFill>
              </a:rPr>
              <a:t>- Обеспечение и исполнение обязанностей, возложенных на МУ «Центр обеспечения функционирования органов местного самоуправления Первомайского муниципального района»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27122" y="1371854"/>
            <a:ext cx="1634480" cy="316560"/>
          </a:xfrm>
          <a:prstGeom prst="ellipse">
            <a:avLst/>
          </a:prstGeom>
          <a:noFill/>
          <a:ln>
            <a:solidFill>
              <a:srgbClr val="1F8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148EF"/>
                </a:solidFill>
              </a:rPr>
              <a:t>Цель</a:t>
            </a:r>
            <a:endParaRPr lang="ru-RU" dirty="0">
              <a:solidFill>
                <a:srgbClr val="3148E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4110" y="168280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3148EF"/>
                </a:solidFill>
              </a:rPr>
              <a:t>Обеспечение равных условий для устойчивого исполнения расходных обязательств муниципальных образований района, повышения качества управления муниципальными финансами.</a:t>
            </a:r>
          </a:p>
        </p:txBody>
      </p:sp>
    </p:spTree>
    <p:extLst>
      <p:ext uri="{BB962C8B-B14F-4D97-AF65-F5344CB8AC3E}">
        <p14:creationId xmlns:p14="http://schemas.microsoft.com/office/powerpoint/2010/main" val="2834822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325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</a:rPr>
              <a:t>К проекту муниципальной программы </a:t>
            </a:r>
            <a:endParaRPr lang="ru-RU" sz="1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</a:rPr>
              <a:t>«Развитие сельского хозяйства в Первомайском муниципальном районе в 2017-2019 годах»</a:t>
            </a:r>
          </a:p>
          <a:p>
            <a:pPr algn="ctr"/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(объем финансирования 70 тыс.руб)</a:t>
            </a:r>
            <a:endParaRPr lang="ru-RU" sz="13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2706" y="1066080"/>
            <a:ext cx="4104456" cy="35579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создание условий для эффективного и устойчивого развития сельского хозяйства муниципального района, повышение конкурентоспособности сельскохозяйственной продукции, производимой в муниципальном районе.</a:t>
            </a:r>
          </a:p>
          <a:p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4566" y="175161"/>
            <a:ext cx="4572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F8377"/>
                </a:solidFill>
              </a:rPr>
              <a:t>К проекту муниципальной  программы  </a:t>
            </a:r>
            <a:r>
              <a:rPr lang="ru-RU" sz="1400" b="1" dirty="0">
                <a:solidFill>
                  <a:srgbClr val="1F8377"/>
                </a:solidFill>
              </a:rPr>
              <a:t>«Поддержка потребительского рынка на селе» на </a:t>
            </a:r>
            <a:r>
              <a:rPr lang="ru-RU" sz="1400" b="1" dirty="0" smtClean="0">
                <a:solidFill>
                  <a:srgbClr val="1F8377"/>
                </a:solidFill>
              </a:rPr>
              <a:t>2017-2019 годы</a:t>
            </a:r>
          </a:p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(объем финансирования 31 тыс.руб)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90276" y="945826"/>
            <a:ext cx="4032448" cy="15090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</a:rPr>
              <a:t>Целью</a:t>
            </a:r>
            <a:r>
              <a:rPr lang="ru-RU" sz="1200" b="1" dirty="0">
                <a:solidFill>
                  <a:srgbClr val="00B050"/>
                </a:solidFill>
              </a:rPr>
              <a:t> программы является обеспечение сельского населения </a:t>
            </a:r>
            <a:r>
              <a:rPr lang="ru-RU" sz="1200" b="1" dirty="0" smtClean="0">
                <a:solidFill>
                  <a:srgbClr val="00B050"/>
                </a:solidFill>
              </a:rPr>
              <a:t>социально-значимыми </a:t>
            </a:r>
            <a:r>
              <a:rPr lang="ru-RU" sz="1200" b="1" dirty="0">
                <a:solidFill>
                  <a:srgbClr val="00B050"/>
                </a:solidFill>
              </a:rPr>
              <a:t>потребительскими товарами и бытовыми </a:t>
            </a:r>
            <a:r>
              <a:rPr lang="ru-RU" sz="1200" b="1" dirty="0" smtClean="0">
                <a:solidFill>
                  <a:srgbClr val="00B050"/>
                </a:solidFill>
              </a:rPr>
              <a:t>услугами.</a:t>
            </a:r>
          </a:p>
          <a:p>
            <a:pPr algn="just"/>
            <a:r>
              <a:rPr lang="ru-RU" sz="1200" b="1" dirty="0" smtClean="0">
                <a:solidFill>
                  <a:srgbClr val="00B050"/>
                </a:solidFill>
              </a:rPr>
              <a:t>Программа направлена на выполнение следующей задачи:</a:t>
            </a:r>
          </a:p>
          <a:p>
            <a:pPr algn="ctr"/>
            <a:r>
              <a:rPr lang="ru-RU" sz="1200" b="1" dirty="0">
                <a:solidFill>
                  <a:schemeClr val="accent2">
                    <a:lumMod val="75000"/>
                  </a:schemeClr>
                </a:solidFill>
              </a:rPr>
              <a:t>обеспечение территориальной доступности товаров и бытовых услуг для сельского населения путем оказания муниципальной поддержки</a:t>
            </a:r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20500" y="2556359"/>
            <a:ext cx="4572000" cy="10926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300" b="1" dirty="0" smtClean="0">
                <a:solidFill>
                  <a:srgbClr val="FF0000"/>
                </a:solidFill>
              </a:rPr>
              <a:t>К проекту муниципальной программы </a:t>
            </a:r>
            <a:r>
              <a:rPr lang="ru-RU" sz="1300" b="1" dirty="0">
                <a:solidFill>
                  <a:srgbClr val="FF0000"/>
                </a:solidFill>
              </a:rPr>
              <a:t>«Развитие субъектов малого и среднего предпринимательства  Первомайского муниципального района» </a:t>
            </a:r>
            <a:endParaRPr lang="ru-RU" sz="1300" dirty="0">
              <a:solidFill>
                <a:srgbClr val="FF0000"/>
              </a:solidFill>
            </a:endParaRPr>
          </a:p>
          <a:p>
            <a:pPr algn="ctr"/>
            <a:r>
              <a:rPr lang="ru-RU" sz="1300" b="1" dirty="0">
                <a:solidFill>
                  <a:srgbClr val="FF0000"/>
                </a:solidFill>
              </a:rPr>
              <a:t>на </a:t>
            </a:r>
            <a:r>
              <a:rPr lang="ru-RU" sz="1300" b="1" dirty="0" smtClean="0">
                <a:solidFill>
                  <a:srgbClr val="FF0000"/>
                </a:solidFill>
              </a:rPr>
              <a:t>2017-2019 годы</a:t>
            </a:r>
          </a:p>
          <a:p>
            <a:pPr algn="ctr"/>
            <a:r>
              <a:rPr lang="ru-RU" sz="1300" b="1" dirty="0" smtClean="0">
                <a:solidFill>
                  <a:srgbClr val="A62AA9"/>
                </a:solidFill>
              </a:rPr>
              <a:t>(объем финансирования 50 тыс.руб</a:t>
            </a:r>
            <a:r>
              <a:rPr lang="ru-RU" sz="1300" b="1" dirty="0" smtClean="0"/>
              <a:t>)</a:t>
            </a:r>
            <a:endParaRPr lang="ru-RU" sz="13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86868" y="3610440"/>
            <a:ext cx="3816424" cy="260647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Цель </a:t>
            </a:r>
            <a:r>
              <a:rPr lang="ru-RU" sz="1200" dirty="0" smtClean="0">
                <a:solidFill>
                  <a:srgbClr val="0070C0"/>
                </a:solidFill>
              </a:rPr>
              <a:t>- </a:t>
            </a:r>
            <a:r>
              <a:rPr lang="ru-RU" sz="1200" b="1" dirty="0">
                <a:solidFill>
                  <a:srgbClr val="0070C0"/>
                </a:solidFill>
              </a:rPr>
              <a:t>формирование благоприятных условий для развития субъектов малого и среднего предпринимательства, способствующих увеличению их вклада в экономику Первомайского муниципального </a:t>
            </a:r>
            <a:r>
              <a:rPr lang="ru-RU" sz="1200" b="1" dirty="0" smtClean="0">
                <a:solidFill>
                  <a:srgbClr val="0070C0"/>
                </a:solidFill>
              </a:rPr>
              <a:t>района.</a:t>
            </a:r>
          </a:p>
          <a:p>
            <a:pPr algn="ctr"/>
            <a:r>
              <a:rPr lang="ru-RU" sz="1200" b="1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sz="1200" dirty="0">
                <a:solidFill>
                  <a:srgbClr val="0070C0"/>
                </a:solidFill>
              </a:rPr>
              <a:t>- информационная, финансовая, консультационная и организационная поддержка субъектов малого и среднего предпринимательства;</a:t>
            </a:r>
          </a:p>
          <a:p>
            <a:r>
              <a:rPr lang="ru-RU" sz="1200" dirty="0">
                <a:solidFill>
                  <a:srgbClr val="0070C0"/>
                </a:solidFill>
              </a:rPr>
              <a:t>- имущественная поддержка субъектов малого и среднего предпринимательства;</a:t>
            </a:r>
          </a:p>
          <a:p>
            <a:r>
              <a:rPr lang="ru-RU" sz="1200" dirty="0">
                <a:solidFill>
                  <a:srgbClr val="0070C0"/>
                </a:solidFill>
              </a:rPr>
              <a:t>- развитие инфраструктуры поддержки субъектов малого и среднего </a:t>
            </a:r>
            <a:r>
              <a:rPr lang="ru-RU" sz="1200" dirty="0" smtClean="0">
                <a:solidFill>
                  <a:srgbClr val="0070C0"/>
                </a:solidFill>
              </a:rPr>
              <a:t>предпринимательства.</a:t>
            </a:r>
            <a:endParaRPr lang="ru-RU" sz="1200" dirty="0">
              <a:solidFill>
                <a:srgbClr val="0070C0"/>
              </a:solidFill>
            </a:endParaRPr>
          </a:p>
          <a:p>
            <a:pPr algn="ctr"/>
            <a:endParaRPr lang="ru-RU" sz="1200" b="1" dirty="0" smtClean="0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8702" y="886060"/>
            <a:ext cx="242316" cy="36004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8483290" y="685766"/>
            <a:ext cx="242316" cy="353214"/>
          </a:xfrm>
          <a:prstGeom prst="downArrow">
            <a:avLst/>
          </a:prstGeom>
          <a:solidFill>
            <a:schemeClr val="accent6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547664" y="2454864"/>
            <a:ext cx="1944216" cy="457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148EF"/>
                </a:solidFill>
              </a:rPr>
              <a:t>Задачи:</a:t>
            </a:r>
            <a:endParaRPr lang="ru-RU" dirty="0">
              <a:solidFill>
                <a:srgbClr val="3148EF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93962" y="2845067"/>
            <a:ext cx="2454430" cy="69837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148EF"/>
                </a:solidFill>
              </a:rPr>
              <a:t>Развитие сельскохозяйственного производства</a:t>
            </a:r>
          </a:p>
        </p:txBody>
      </p:sp>
      <p:sp>
        <p:nvSpPr>
          <p:cNvPr id="24" name="Овал 23"/>
          <p:cNvSpPr/>
          <p:nvPr/>
        </p:nvSpPr>
        <p:spPr>
          <a:xfrm>
            <a:off x="1792936" y="2857720"/>
            <a:ext cx="2997340" cy="18553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3148EF"/>
                </a:solidFill>
              </a:rPr>
              <a:t>Создание условий для обеспечения предприятий сельского хозяйства высококвалифицированными специалистами, специалистами массовых профессий, создание благоприятных условий для проживания граждан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1792936" y="2786300"/>
            <a:ext cx="292900" cy="186308"/>
          </a:xfrm>
          <a:prstGeom prst="straightConnector1">
            <a:avLst/>
          </a:prstGeom>
          <a:ln>
            <a:solidFill>
              <a:srgbClr val="3148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87824" y="2786300"/>
            <a:ext cx="63007" cy="213408"/>
          </a:xfrm>
          <a:prstGeom prst="straightConnector1">
            <a:avLst/>
          </a:prstGeom>
          <a:ln>
            <a:solidFill>
              <a:srgbClr val="3148E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-71440" y="4713092"/>
            <a:ext cx="50583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К проекту муниципальной программы «Обеспечение </a:t>
            </a:r>
            <a:r>
              <a:rPr lang="ru-RU" sz="1400" b="1" dirty="0">
                <a:solidFill>
                  <a:srgbClr val="CC3399"/>
                </a:solidFill>
              </a:rPr>
              <a:t>качественными коммунальными услугами населения Первомайского муниципального района на 2017-2018 годы»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58492" y="5204708"/>
            <a:ext cx="783432" cy="665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F8377"/>
                </a:solidFill>
              </a:rPr>
              <a:t>Цель</a:t>
            </a:r>
            <a:endParaRPr lang="ru-RU" dirty="0">
              <a:solidFill>
                <a:srgbClr val="1F8377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5109273"/>
            <a:ext cx="9144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F8377"/>
                </a:solidFill>
              </a:rPr>
              <a:t>Задача</a:t>
            </a:r>
            <a:endParaRPr lang="ru-RU" dirty="0">
              <a:solidFill>
                <a:srgbClr val="1F8377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-659696" y="5650905"/>
            <a:ext cx="4167727" cy="12070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rgbClr val="3148EF"/>
                </a:solidFill>
              </a:rPr>
              <a:t>Обеспечение потребителей Первомайского муниципального  района качественными коммунальными услугами при надёжной и эффективной работе коммунальной инфраструктуры района.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970644" y="5772174"/>
            <a:ext cx="1819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148EF"/>
                </a:solidFill>
              </a:rPr>
              <a:t>Повышение   качества водоснабжения, водоотведения и очистки сточных вод.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54570" y="5278137"/>
            <a:ext cx="1980728" cy="74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5050"/>
                </a:solidFill>
              </a:rPr>
              <a:t>Объем финансирования – 1140 тыс.руб</a:t>
            </a:r>
            <a:endParaRPr lang="ru-RU" sz="14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88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xlT0ySgOl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8158">
            <a:off x="4324998" y="3457573"/>
            <a:ext cx="1627155" cy="122036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5004" y="24807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К проекту муниципальной программы  </a:t>
            </a:r>
            <a:r>
              <a:rPr lang="ru-RU" sz="1400" b="1" dirty="0">
                <a:solidFill>
                  <a:srgbClr val="FF0000"/>
                </a:solidFill>
              </a:rPr>
              <a:t>«Обеспечение общественного порядка и противодействия преступности на территории Первомайского муниципального района» на </a:t>
            </a:r>
            <a:r>
              <a:rPr lang="ru-RU" sz="1400" b="1" dirty="0" smtClean="0">
                <a:solidFill>
                  <a:srgbClr val="FF0000"/>
                </a:solidFill>
              </a:rPr>
              <a:t>2017-2019 годы</a:t>
            </a:r>
          </a:p>
          <a:p>
            <a:pPr algn="ctr"/>
            <a:r>
              <a:rPr lang="ru-RU" sz="1400" b="1" dirty="0" smtClean="0">
                <a:solidFill>
                  <a:srgbClr val="3C0DB3"/>
                </a:solidFill>
              </a:rPr>
              <a:t>(объем финансирования 382,4 тыс.руб)</a:t>
            </a:r>
            <a:endParaRPr lang="ru-RU" sz="1400" dirty="0">
              <a:solidFill>
                <a:srgbClr val="3C0D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5898" y="1492689"/>
            <a:ext cx="4126062" cy="39016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</a:rPr>
              <a:t>Целью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данной программы является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овершенствование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механизмов  взаимодействия  органов местного самоуправления, правоохранительных  органов, организаций и общественных объединений по профилактике правонарушений, защите конституционных прав граждан, проживающих на территории   Первомайского  муниципального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района. </a:t>
            </a:r>
          </a:p>
          <a:p>
            <a:r>
              <a:rPr lang="ru-RU" sz="1200" b="1" dirty="0" smtClean="0">
                <a:solidFill>
                  <a:srgbClr val="C00000"/>
                </a:solidFill>
              </a:rPr>
              <a:t>Программа предполагает выполнение следующих задач: </a:t>
            </a:r>
          </a:p>
          <a:p>
            <a:r>
              <a:rPr lang="ru-RU" sz="1200" dirty="0">
                <a:solidFill>
                  <a:srgbClr val="C00000"/>
                </a:solidFill>
              </a:rPr>
              <a:t>-</a:t>
            </a:r>
            <a:r>
              <a:rPr lang="ru-RU" sz="1200" b="1" dirty="0">
                <a:solidFill>
                  <a:srgbClr val="C00000"/>
                </a:solidFill>
              </a:rPr>
              <a:t> </a:t>
            </a:r>
            <a:r>
              <a:rPr lang="ru-RU" sz="1200" dirty="0">
                <a:solidFill>
                  <a:srgbClr val="C00000"/>
                </a:solidFill>
              </a:rPr>
              <a:t>Защита  конституционного  строя,  предупреждение актов терроризма, проявлений  экстремизма и ксенофобии. </a:t>
            </a:r>
          </a:p>
          <a:p>
            <a:r>
              <a:rPr lang="ru-RU" sz="1200" b="1" dirty="0">
                <a:solidFill>
                  <a:srgbClr val="C00000"/>
                </a:solidFill>
              </a:rPr>
              <a:t>- </a:t>
            </a:r>
            <a:r>
              <a:rPr lang="ru-RU" sz="1200" dirty="0">
                <a:solidFill>
                  <a:srgbClr val="C00000"/>
                </a:solidFill>
              </a:rPr>
              <a:t> Развитие  и обеспечение  функционирования  системы  профилактики  безнадзорности, правонарушений  несовершеннолетних.</a:t>
            </a:r>
          </a:p>
          <a:p>
            <a:r>
              <a:rPr lang="ru-RU" sz="1200" dirty="0">
                <a:solidFill>
                  <a:srgbClr val="C00000"/>
                </a:solidFill>
              </a:rPr>
              <a:t> - </a:t>
            </a:r>
            <a:r>
              <a:rPr lang="ru-RU" sz="1200" dirty="0" smtClean="0">
                <a:solidFill>
                  <a:srgbClr val="C00000"/>
                </a:solidFill>
              </a:rPr>
              <a:t>Обеспечение </a:t>
            </a:r>
            <a:r>
              <a:rPr lang="ru-RU" sz="1200" dirty="0">
                <a:solidFill>
                  <a:srgbClr val="C00000"/>
                </a:solidFill>
              </a:rPr>
              <a:t>функционирования в вечернее время спортивных залов общеобразовательных школ для занятий в них обучающихся с целью профилактики правонарушений среди несовершеннолетних.</a:t>
            </a:r>
            <a:endParaRPr lang="ru-RU" sz="1200" b="1" dirty="0" smtClean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67526" y="256679"/>
            <a:ext cx="4140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A62AA9"/>
                </a:solidFill>
              </a:rPr>
              <a:t>К проекту муниципальной программы </a:t>
            </a:r>
            <a:r>
              <a:rPr lang="ru-RU" sz="1600" b="1" dirty="0">
                <a:solidFill>
                  <a:srgbClr val="A62AA9"/>
                </a:solidFill>
              </a:rPr>
              <a:t>«Семья и дети»  на </a:t>
            </a:r>
            <a:r>
              <a:rPr lang="ru-RU" sz="1600" b="1" dirty="0" smtClean="0">
                <a:solidFill>
                  <a:srgbClr val="A62AA9"/>
                </a:solidFill>
              </a:rPr>
              <a:t>2017-2019 годы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(объем финансирования 169,5 тыс.руб)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39436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99"/>
                </a:solidFill>
              </a:rPr>
              <a:t>К проекту муниципальной  программы </a:t>
            </a:r>
            <a:r>
              <a:rPr lang="ru-RU" sz="1400" b="1" dirty="0">
                <a:solidFill>
                  <a:srgbClr val="CC3399"/>
                </a:solidFill>
              </a:rPr>
              <a:t>"Комплексные меры по организации отдыха, оздоровления и занятости детей Первомайского района на </a:t>
            </a:r>
            <a:r>
              <a:rPr lang="ru-RU" sz="1400" b="1" dirty="0" smtClean="0">
                <a:solidFill>
                  <a:srgbClr val="CC3399"/>
                </a:solidFill>
              </a:rPr>
              <a:t>2017-2019 годы«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(объем финансирования 2633,1 тыс.руб)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1430199"/>
            <a:ext cx="2585392" cy="243084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10F75"/>
                </a:solidFill>
              </a:rPr>
              <a:t>Цели программы: </a:t>
            </a:r>
            <a:r>
              <a:rPr lang="ru-RU" sz="1200" b="1" dirty="0">
                <a:solidFill>
                  <a:srgbClr val="C10F75"/>
                </a:solidFill>
              </a:rPr>
              <a:t>улучшение качества жизни семей с несовершеннолетними детьми, создание благоприятных условий для комплексного развития и жизнедеятельности детей, детей-инвалидов, развитие семейных форм устройства детей-сирот и детей, оставшихся без попечения </a:t>
            </a:r>
            <a:r>
              <a:rPr lang="ru-RU" sz="1200" b="1" dirty="0" smtClean="0">
                <a:solidFill>
                  <a:srgbClr val="C10F75"/>
                </a:solidFill>
              </a:rPr>
              <a:t>родителей</a:t>
            </a:r>
            <a:r>
              <a:rPr lang="ru-RU" sz="1200" dirty="0">
                <a:solidFill>
                  <a:srgbClr val="C10F75"/>
                </a:solidFill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41208" y="4941168"/>
            <a:ext cx="4140968" cy="19168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5">
                    <a:lumMod val="75000"/>
                  </a:schemeClr>
                </a:solidFill>
              </a:rPr>
              <a:t>Цель программы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1200" dirty="0">
                <a:solidFill>
                  <a:srgbClr val="C00000"/>
                </a:solidFill>
              </a:rPr>
              <a:t>Обеспечение отдыха и оздоровления  детей, проживающих на территории Первомайского   района. </a:t>
            </a:r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</a:rPr>
              <a:t>Задача программы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ru-RU" sz="1200" dirty="0">
                <a:solidFill>
                  <a:srgbClr val="C00000"/>
                </a:solidFill>
              </a:rPr>
              <a:t>Создание благоприятных условий для  отдыха, оздоровления и занятости детей, проживающих на территории Первомайского   района</a:t>
            </a:r>
            <a:r>
              <a:rPr lang="ru-RU" sz="1200" dirty="0"/>
              <a:t>.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4334370" y="6157344"/>
            <a:ext cx="582872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864944" y="992915"/>
            <a:ext cx="484632" cy="437284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7320" y="1003485"/>
            <a:ext cx="242316" cy="489204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C:\Users\User\Desktop\2017-2019\Бюджет для граждан\0_597b1_c0727a0f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906" y="1417622"/>
            <a:ext cx="1443484" cy="108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00170" y="4232204"/>
            <a:ext cx="2627784" cy="12593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Межбюджетные отношения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2361">
            <a:off x="5144256" y="1474123"/>
            <a:ext cx="2444371" cy="14569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Стрелка влево 14"/>
          <p:cNvSpPr/>
          <p:nvPr/>
        </p:nvSpPr>
        <p:spPr>
          <a:xfrm rot="6684318">
            <a:off x="4182148" y="2027417"/>
            <a:ext cx="1287855" cy="350330"/>
          </a:xfrm>
          <a:prstGeom prst="leftArrow">
            <a:avLst/>
          </a:prstGeom>
          <a:solidFill>
            <a:srgbClr val="C10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18167577">
            <a:off x="7340455" y="1349941"/>
            <a:ext cx="412651" cy="1843380"/>
          </a:xfrm>
          <a:prstGeom prst="upArrow">
            <a:avLst/>
          </a:prstGeom>
          <a:solidFill>
            <a:srgbClr val="C10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039843">
            <a:off x="2147752" y="1984100"/>
            <a:ext cx="1504836" cy="314720"/>
          </a:xfrm>
          <a:prstGeom prst="rightArrow">
            <a:avLst/>
          </a:prstGeom>
          <a:solidFill>
            <a:srgbClr val="C10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527954" y="4664226"/>
            <a:ext cx="3347864" cy="2160240"/>
          </a:xfrm>
          <a:prstGeom prst="wedgeRoundRectCallout">
            <a:avLst>
              <a:gd name="adj1" fmla="val -12962"/>
              <a:gd name="adj2" fmla="val 4685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016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CC3399"/>
                </a:solidFill>
              </a:rPr>
              <a:t>– это взаимоотношения между бюджетами различных уровней (бюджетом района, бюджетами городского и сельских поселений)</a:t>
            </a:r>
            <a:endParaRPr lang="ru-RU" b="1" dirty="0">
              <a:solidFill>
                <a:srgbClr val="CC3399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44604" y="385106"/>
            <a:ext cx="5543332" cy="124821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glow rad="228600">
              <a:srgbClr val="EA96C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12700" cmpd="sng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Консолидированный бюджет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это свод бюджетов всех уровней на соответствующей территории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30706" y="2412391"/>
            <a:ext cx="2210544" cy="1527602"/>
          </a:xfrm>
          <a:prstGeom prst="ellipse">
            <a:avLst/>
          </a:prstGeom>
          <a:solidFill>
            <a:srgbClr val="3CAC59"/>
          </a:solidFill>
          <a:ln>
            <a:noFill/>
          </a:ln>
          <a:effectLst>
            <a:glow rad="228600">
              <a:srgbClr val="DBAF7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0DB3"/>
                </a:solidFill>
              </a:rPr>
              <a:t>Бюджеты сельских поселений</a:t>
            </a:r>
            <a:endParaRPr lang="ru-RU" b="1" dirty="0">
              <a:solidFill>
                <a:srgbClr val="3C0DB3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12028" y="2508485"/>
            <a:ext cx="2349102" cy="152726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C0DB3"/>
                </a:solidFill>
              </a:rPr>
              <a:t>Бюджет городского поселения</a:t>
            </a:r>
            <a:endParaRPr lang="ru-RU" b="1" dirty="0">
              <a:solidFill>
                <a:srgbClr val="3C0DB3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138107" y="2316638"/>
            <a:ext cx="3096344" cy="1719107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>
            <a:noFill/>
          </a:ln>
          <a:effectLst>
            <a:glow rad="228600">
              <a:srgbClr val="EA96C2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Бюджет муниципального района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3" y="111456"/>
            <a:ext cx="2987744" cy="1905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9" y="4861884"/>
            <a:ext cx="2395825" cy="176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9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99" y="5880539"/>
            <a:ext cx="15843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8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5805264"/>
            <a:ext cx="30243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Пречистое, 2016 год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2017-2019\Бюджет для граждан\33952_400_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3328371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93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5581921" cy="34554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226" y="3501008"/>
            <a:ext cx="5976664" cy="3356992"/>
          </a:xfrm>
        </p:spPr>
        <p:txBody>
          <a:bodyPr>
            <a:normAutofit fontScale="90000"/>
          </a:bodyPr>
          <a:lstStyle/>
          <a:p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2018-2019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публично-правовыми образованиями Первомайского муниципального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района </a:t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сформировано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проекта бюджета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в том числе: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проект бюджета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района;</a:t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проект бюджета городского поселения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u="sng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г.п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 Пречистое);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 проекта бюджета 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сельских 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поселений</a:t>
            </a:r>
            <a: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u="sng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u="sng" cap="all" dirty="0" err="1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Кукобойского</a:t>
            </a:r>
            <a:r>
              <a:rPr lang="ru-RU" sz="2000" b="1" i="1" u="sng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, Пречистенского)</a:t>
            </a:r>
            <a:endParaRPr lang="ru-RU" b="1" i="1" u="sng" cap="all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584095"/>
            <a:ext cx="2736304" cy="1532971"/>
          </a:xfrm>
          <a:prstGeom prst="rect">
            <a:avLst/>
          </a:prstGeom>
          <a:ln>
            <a:noFill/>
          </a:ln>
          <a:effectLst>
            <a:glow rad="127000">
              <a:schemeClr val="accent5">
                <a:lumMod val="40000"/>
                <a:lumOff val="6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3295763-monete-d-39-oro-macro-da-vicino-1024x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362">
            <a:off x="5683390" y="1202210"/>
            <a:ext cx="3299540" cy="2376264"/>
          </a:xfrm>
          <a:prstGeom prst="ellipse">
            <a:avLst/>
          </a:prstGeom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58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7000">
              <a:srgbClr val="D49E6C"/>
            </a:gs>
            <a:gs pos="92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User\Desktop\2017-2019\Бюджет для граждан\6266273-3d-white-man-with-a-laptop-sitting-on-the-coi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" y="4437112"/>
            <a:ext cx="2972326" cy="21252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Выгнутая вправо стрелка 22"/>
          <p:cNvSpPr/>
          <p:nvPr/>
        </p:nvSpPr>
        <p:spPr>
          <a:xfrm rot="16781446">
            <a:off x="6376557" y="103627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7701553" y="4261326"/>
            <a:ext cx="320068" cy="8880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942596" y="2870975"/>
            <a:ext cx="320068" cy="7781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627009" y="1273701"/>
            <a:ext cx="1152128" cy="342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730781">
            <a:off x="270506" y="2062180"/>
            <a:ext cx="694308" cy="320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949" y="33367"/>
            <a:ext cx="8229600" cy="659329"/>
          </a:xfrm>
        </p:spPr>
        <p:txBody>
          <a:bodyPr>
            <a:normAutofit/>
          </a:bodyPr>
          <a:lstStyle/>
          <a:p>
            <a:pPr algn="ctr"/>
            <a:r>
              <a:rPr lang="ru-RU" sz="1800" b="1" i="1" cap="all" dirty="0" smtClean="0">
                <a:ln w="9000" cmpd="sng">
                  <a:solidFill>
                    <a:srgbClr val="A62AA9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Бюджетный процесс в Первомайском муниципальном районе</a:t>
            </a:r>
            <a:endParaRPr lang="ru-RU" sz="1800" b="1" i="1" cap="all" dirty="0">
              <a:ln w="9000" cmpd="sng">
                <a:solidFill>
                  <a:srgbClr val="A62AA9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13760" y="2060847"/>
            <a:ext cx="3765413" cy="4155546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u="sng" dirty="0" smtClean="0">
                <a:ln w="10541" cmpd="sng">
                  <a:solidFill>
                    <a:srgbClr val="44A9C4"/>
                  </a:solidFill>
                  <a:prstDash val="solid"/>
                </a:ln>
                <a:solidFill>
                  <a:srgbClr val="350EC2"/>
                </a:solidFill>
              </a:rPr>
              <a:t>Бюджетный</a:t>
            </a:r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50EC2"/>
                </a:solidFill>
              </a:rPr>
              <a:t> </a:t>
            </a:r>
            <a:r>
              <a:rPr lang="ru-RU" sz="2400" b="1" i="1" u="sng" dirty="0" smtClean="0">
                <a:ln w="10541" cmpd="sng">
                  <a:solidFill>
                    <a:srgbClr val="44A9C4"/>
                  </a:solidFill>
                  <a:prstDash val="solid"/>
                </a:ln>
                <a:solidFill>
                  <a:srgbClr val="350EC2"/>
                </a:solidFill>
              </a:rPr>
              <a:t>процесс</a:t>
            </a:r>
            <a:r>
              <a:rPr lang="ru-RU" sz="2400" b="1" i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50EC2"/>
                </a:solidFill>
              </a:rPr>
              <a:t> </a:t>
            </a:r>
            <a:r>
              <a:rPr lang="ru-RU" b="1" i="1" u="sng" dirty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b="1" dirty="0">
                <a:solidFill>
                  <a:srgbClr val="CC3399"/>
                </a:solidFill>
              </a:rPr>
              <a:t>деятельность органов местного самоуправления и иных </a:t>
            </a:r>
            <a:r>
              <a:rPr lang="ru-RU" b="1" dirty="0" smtClean="0">
                <a:solidFill>
                  <a:srgbClr val="CC3399"/>
                </a:solidFill>
              </a:rPr>
              <a:t>участников по </a:t>
            </a:r>
            <a:r>
              <a:rPr lang="ru-RU" b="1" dirty="0">
                <a:solidFill>
                  <a:srgbClr val="CC3399"/>
                </a:solidFill>
              </a:rPr>
              <a:t>составлению, рассмотрению, утверждению и исполнению местного бюджета, а также по контролю за его исполнением</a:t>
            </a:r>
            <a:r>
              <a:rPr lang="ru-RU" b="1" dirty="0" smtClean="0">
                <a:solidFill>
                  <a:srgbClr val="CC3399"/>
                </a:solidFill>
              </a:rPr>
              <a:t>. </a:t>
            </a:r>
            <a:r>
              <a:rPr lang="ru-RU" b="1" dirty="0">
                <a:solidFill>
                  <a:srgbClr val="3C0DB3"/>
                </a:solidFill>
              </a:rPr>
              <a:t>Бюджет  Первомайского муниципального района составляется и утверждается сроком на три года (на </a:t>
            </a:r>
            <a:r>
              <a:rPr lang="ru-RU" b="1" dirty="0" smtClean="0">
                <a:solidFill>
                  <a:srgbClr val="3C0DB3"/>
                </a:solidFill>
              </a:rPr>
              <a:t>2017 </a:t>
            </a:r>
            <a:r>
              <a:rPr lang="ru-RU" b="1" dirty="0">
                <a:solidFill>
                  <a:srgbClr val="3C0DB3"/>
                </a:solidFill>
              </a:rPr>
              <a:t>год и </a:t>
            </a:r>
            <a:r>
              <a:rPr lang="ru-RU" b="1" dirty="0" smtClean="0">
                <a:solidFill>
                  <a:srgbClr val="3C0DB3"/>
                </a:solidFill>
              </a:rPr>
              <a:t>на плановый </a:t>
            </a:r>
            <a:r>
              <a:rPr lang="ru-RU" b="1" dirty="0">
                <a:solidFill>
                  <a:srgbClr val="3C0DB3"/>
                </a:solidFill>
              </a:rPr>
              <a:t>период </a:t>
            </a:r>
            <a:r>
              <a:rPr lang="ru-RU" b="1" dirty="0" smtClean="0">
                <a:solidFill>
                  <a:srgbClr val="3C0DB3"/>
                </a:solidFill>
              </a:rPr>
              <a:t>2018-2019 </a:t>
            </a:r>
            <a:r>
              <a:rPr lang="ru-RU" b="1" dirty="0">
                <a:solidFill>
                  <a:srgbClr val="3C0DB3"/>
                </a:solidFill>
              </a:rPr>
              <a:t>годов)</a:t>
            </a:r>
          </a:p>
          <a:p>
            <a:pPr algn="ctr"/>
            <a:endParaRPr lang="ru-RU" b="1" dirty="0">
              <a:solidFill>
                <a:srgbClr val="CC339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0042" y="2254496"/>
            <a:ext cx="2683718" cy="914400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Составление бюджета района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987612"/>
            <a:ext cx="2664296" cy="914400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Рассмотрение бюджета района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137" y="844321"/>
            <a:ext cx="2808312" cy="1065300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Утверждение бюджета района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79174" y="2072754"/>
            <a:ext cx="2564826" cy="1096142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Исполнение бюджета района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66578" y="5191447"/>
            <a:ext cx="2381542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Муниципальный финансовый контроль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742316" y="3629254"/>
            <a:ext cx="2238541" cy="1076100"/>
          </a:xfrm>
          <a:prstGeom prst="roundRect">
            <a:avLst/>
          </a:prstGeom>
          <a:solidFill>
            <a:srgbClr val="A1D8DF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отчета об исполнении бюджета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User\Desktop\2017-2019\Бюджет для граждан\1439978746_109805_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324" y="764704"/>
            <a:ext cx="1614663" cy="107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02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4860032" y="32969"/>
            <a:ext cx="3841141" cy="188386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905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Участники бюджетного процесса в Первомайском муниципальном районе</a:t>
            </a:r>
          </a:p>
        </p:txBody>
      </p:sp>
      <p:sp>
        <p:nvSpPr>
          <p:cNvPr id="3" name="Вертикальный свиток 2"/>
          <p:cNvSpPr/>
          <p:nvPr/>
        </p:nvSpPr>
        <p:spPr>
          <a:xfrm>
            <a:off x="6518" y="0"/>
            <a:ext cx="4853514" cy="4614054"/>
          </a:xfrm>
          <a:prstGeom prst="verticalScroll">
            <a:avLst/>
          </a:prstGeom>
          <a:solidFill>
            <a:srgbClr val="B4D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17695" y="764704"/>
            <a:ext cx="3314146" cy="8049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7030A0"/>
                </a:solidFill>
              </a:rPr>
              <a:t>Финансовый </a:t>
            </a:r>
            <a:r>
              <a:rPr lang="ru-RU" sz="1600" b="1" i="1" dirty="0">
                <a:solidFill>
                  <a:srgbClr val="7030A0"/>
                </a:solidFill>
              </a:rPr>
              <a:t>орган администрации муниципального района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913" y="1463616"/>
            <a:ext cx="3009361" cy="9064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7030A0"/>
                </a:solidFill>
              </a:rPr>
              <a:t>Главные </a:t>
            </a:r>
            <a:r>
              <a:rPr lang="ru-RU" sz="1600" b="1" i="1" dirty="0">
                <a:solidFill>
                  <a:srgbClr val="7030A0"/>
                </a:solidFill>
              </a:rPr>
              <a:t>распорядители (распорядители) бюджетных средств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2041" y="2276872"/>
            <a:ext cx="3888432" cy="10214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Главные </a:t>
            </a:r>
            <a:r>
              <a:rPr lang="ru-RU" sz="1600" b="1" i="1" dirty="0">
                <a:solidFill>
                  <a:srgbClr val="3C0DB3"/>
                </a:solidFill>
              </a:rPr>
              <a:t>администраторы  источников финансирования дефицита бюджета муниципального района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62358" y="3212976"/>
            <a:ext cx="3424820" cy="10203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Главные </a:t>
            </a:r>
            <a:r>
              <a:rPr lang="ru-RU" sz="1600" b="1" i="1" dirty="0">
                <a:solidFill>
                  <a:srgbClr val="3C0DB3"/>
                </a:solidFill>
              </a:rPr>
              <a:t>администраторы (администраторы) доходов бюджета муниципального района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73080" y="4162999"/>
            <a:ext cx="3474724" cy="4486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C0DB3"/>
                </a:solidFill>
              </a:rPr>
              <a:t>П</a:t>
            </a:r>
            <a:r>
              <a:rPr lang="ru-RU" sz="1600" b="1" i="1" dirty="0" smtClean="0">
                <a:solidFill>
                  <a:srgbClr val="3C0DB3"/>
                </a:solidFill>
              </a:rPr>
              <a:t>олучатели</a:t>
            </a:r>
            <a:r>
              <a:rPr lang="ru-RU" b="1" i="1" dirty="0" smtClean="0">
                <a:solidFill>
                  <a:srgbClr val="3C0DB3"/>
                </a:solidFill>
              </a:rPr>
              <a:t> </a:t>
            </a:r>
            <a:r>
              <a:rPr lang="ru-RU" sz="1600" b="1" i="1" dirty="0">
                <a:solidFill>
                  <a:srgbClr val="3C0DB3"/>
                </a:solidFill>
              </a:rPr>
              <a:t>бюджетных средств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512049" y="2151156"/>
            <a:ext cx="4631951" cy="4642833"/>
          </a:xfrm>
          <a:prstGeom prst="vertic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07" y="3983442"/>
            <a:ext cx="3273947" cy="859112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Глава Первомайского муниципального района</a:t>
            </a:r>
            <a:endParaRPr lang="ru-RU" sz="1600" b="1" i="1" dirty="0">
              <a:solidFill>
                <a:srgbClr val="3C0DB3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04078" y="2864298"/>
            <a:ext cx="3839860" cy="1180243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Собрание Представителей Первомайского муниципального района</a:t>
            </a:r>
            <a:endParaRPr lang="ru-RU" sz="1600" b="1" i="1" dirty="0">
              <a:solidFill>
                <a:srgbClr val="3C0DB3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26000" y="4614054"/>
            <a:ext cx="4189470" cy="11258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>
                <a:solidFill>
                  <a:srgbClr val="3C0DB3"/>
                </a:solidFill>
              </a:rPr>
              <a:t>Администрация Первомайского муниципального района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26000" y="5500629"/>
            <a:ext cx="3839862" cy="12380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i="1" dirty="0" smtClean="0">
                <a:solidFill>
                  <a:srgbClr val="3C0DB3"/>
                </a:solidFill>
              </a:rPr>
              <a:t>Контрольно-счетная </a:t>
            </a:r>
            <a:r>
              <a:rPr lang="ru-RU" sz="1600" b="1" i="1" dirty="0">
                <a:solidFill>
                  <a:srgbClr val="3C0DB3"/>
                </a:solidFill>
              </a:rPr>
              <a:t>палата  Первомайского муниципального района</a:t>
            </a:r>
          </a:p>
        </p:txBody>
      </p:sp>
      <p:pic>
        <p:nvPicPr>
          <p:cNvPr id="22" name="Picture 2" descr="C:\Users\User\Desktop\2017-2019\Бюджет для граждан\mosgorduma-odobrila-sotsialno_orientirovannyy-gorodskoy-byudzhet-na-2016-g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19747"/>
            <a:ext cx="3608252" cy="20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5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низ 6"/>
          <p:cNvSpPr/>
          <p:nvPr/>
        </p:nvSpPr>
        <p:spPr>
          <a:xfrm rot="19447553">
            <a:off x="5547925" y="5070602"/>
            <a:ext cx="396044" cy="76238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9189406">
            <a:off x="2892338" y="2856351"/>
            <a:ext cx="423061" cy="81589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User\Downloads\tax.jpg.1000x600_q75_crop_upsca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2983">
            <a:off x="6488308" y="1068536"/>
            <a:ext cx="2517564" cy="21252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184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Этапы составления бюджета Первомайского муниципального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5970864" cy="20128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A62AA9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бюджета: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Администрация Первомайского муниципального района принимает постановление, в котором определены ответственные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исполнители, порядок и сроки работы над документами и материалами, необходимыми для составления проекта бюджета района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Составление проекта бюджета осуществляет Отдел финансов администрации Первомайского муниципального района  Ярославской области.</a:t>
            </a: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645023"/>
            <a:ext cx="8136904" cy="1735315"/>
          </a:xfrm>
          <a:prstGeom prst="rect">
            <a:avLst/>
          </a:prstGeom>
          <a:solidFill>
            <a:srgbClr val="A1D8DF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</a:t>
            </a:r>
            <a:r>
              <a:rPr lang="ru-RU" sz="1600" b="1" dirty="0" smtClean="0">
                <a:solidFill>
                  <a:srgbClr val="FF0000"/>
                </a:solidFill>
              </a:rPr>
              <a:t>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рассмотрен администрацией района  до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15.11.2016, для ознакомления граждан проект бюджета публикуется в районной газете «Призыв» и на сайте Администрации Первомайского муниципального района (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pervomayadm.ru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рассматривается на публичных слушаниях. В декабре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 решения о бюджете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внесенными изменениями выносится на рассмотрение Собрания Представителей Первомайского муниципального района</a:t>
            </a:r>
            <a:r>
              <a:rPr lang="ru-RU" sz="1600" dirty="0" smtClean="0">
                <a:solidFill>
                  <a:srgbClr val="238EA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805264"/>
            <a:ext cx="7776864" cy="792088"/>
          </a:xfrm>
          <a:prstGeom prst="rect">
            <a:avLst/>
          </a:prstGeom>
          <a:solidFill>
            <a:srgbClr val="B4DE86"/>
          </a:solidFill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350EC2"/>
                </a:solidFill>
                <a:latin typeface="Times New Roman" pitchFamily="18" charset="0"/>
                <a:cs typeface="Times New Roman" pitchFamily="18" charset="0"/>
              </a:rPr>
              <a:t>Утверждение бюджета: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о бюджете на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 год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2018-2019 годов утверждается Собранием Представителей Первомайского муниципального района до начала финансового года.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3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017-2019\Бюджет для граждан\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3920">
            <a:off x="972291" y="3291082"/>
            <a:ext cx="363855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2017-2019\Бюджет для граждан\priem_grazhdan(15)-418x320-418x3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545">
            <a:off x="6033465" y="321448"/>
            <a:ext cx="2974105" cy="219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616624" cy="57606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Публичные слушания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147955"/>
            <a:ext cx="4262373" cy="1490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99"/>
                </a:solidFill>
              </a:rPr>
              <a:t>Проект бюджета Первомайского муниципального района на 2017 год 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99"/>
                </a:solidFill>
              </a:rPr>
              <a:t>на плановый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3399"/>
                </a:solidFill>
              </a:rPr>
              <a:t>период 2018-2019 годов в обязательном порядке выносится на публичные слушания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157192"/>
            <a:ext cx="3816424" cy="12961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n w="18000">
                  <a:noFill/>
                  <a:prstDash val="solid"/>
                  <a:miter lim="800000"/>
                </a:ln>
                <a:solidFill>
                  <a:srgbClr val="CC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Информация о времени и проведении публичных слушаний размещается в районной газете «Призыв»</a:t>
            </a:r>
            <a:endParaRPr lang="ru-RU" b="1" dirty="0">
              <a:ln w="18000">
                <a:noFill/>
                <a:prstDash val="solid"/>
                <a:miter lim="800000"/>
              </a:ln>
              <a:solidFill>
                <a:srgbClr val="CC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3826007" y="1772816"/>
            <a:ext cx="4680520" cy="3168352"/>
          </a:xfrm>
          <a:prstGeom prst="wedgeRectCallout">
            <a:avLst>
              <a:gd name="adj1" fmla="val -41268"/>
              <a:gd name="adj2" fmla="val -85707"/>
            </a:avLst>
          </a:prstGeom>
          <a:solidFill>
            <a:srgbClr val="B4DE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ln>
                  <a:solidFill>
                    <a:srgbClr val="FF5050"/>
                  </a:solidFill>
                </a:ln>
                <a:solidFill>
                  <a:srgbClr val="1F8377"/>
                </a:solidFill>
              </a:rPr>
              <a:t>– </a:t>
            </a:r>
            <a:r>
              <a:rPr lang="ru-RU" b="1" dirty="0">
                <a:ln w="10541" cmpd="sng">
                  <a:solidFill>
                    <a:srgbClr val="FF5050"/>
                  </a:solidFill>
                  <a:prstDash val="solid"/>
                </a:ln>
                <a:solidFill>
                  <a:srgbClr val="1F8377"/>
                </a:solidFill>
              </a:rPr>
              <a:t>форма участия населения в осуществлении местного самоуправления. Публичные слушания организуются и проводятся с целью выявления мнения населения по вопросам местного значения. Каждый житель вправе высказать своё мнение, представить материалы для обоснования своего мнения, письменные предложения и замечания для включения их в протокол публичных слушаний.</a:t>
            </a:r>
          </a:p>
        </p:txBody>
      </p:sp>
      <p:pic>
        <p:nvPicPr>
          <p:cNvPr id="1027" name="Picture 3" descr="C:\Users\User\Desktop\2017-2019\Бюджет для граждан\24cd505980020d8dcc2c1aef3dbf09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2939283" cy="188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8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6402</TotalTime>
  <Words>5006</Words>
  <Application>Microsoft Office PowerPoint</Application>
  <PresentationFormat>Экран (4:3)</PresentationFormat>
  <Paragraphs>871</Paragraphs>
  <Slides>40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Бюджет для граждан</vt:lpstr>
      <vt:lpstr>Уважаемые жители Первомайского  муниципального района</vt:lpstr>
      <vt:lpstr>Определение основных понятий, используемых при составлении бюджета</vt:lpstr>
      <vt:lpstr>Презентация PowerPoint</vt:lpstr>
      <vt:lpstr>На 2017 год и плановый период 2018-2019 годов публично-правовыми образованиями Первомайского муниципального района  сформировано 4 проекта бюджета, в том числе:  1 проект бюджета муниципального района; 1 проект бюджета городского поселения (г.п. Пречистое); 2 проекта бюджета сельских поселений (Кукобойского, Пречистенского)</vt:lpstr>
      <vt:lpstr>Бюджетный процесс в Первомайском муниципальном районе</vt:lpstr>
      <vt:lpstr>Презентация PowerPoint</vt:lpstr>
      <vt:lpstr>Этапы составления бюджета Первомайского муниципального района</vt:lpstr>
      <vt:lpstr>Публичные слушания</vt:lpstr>
      <vt:lpstr>Прогноз социально-экономического развития Первомайского муниципального района на 2017-2019 годы </vt:lpstr>
      <vt:lpstr>Презентация PowerPoint</vt:lpstr>
      <vt:lpstr>Бюджетная и налоговая политика Первомайского муниципального района</vt:lpstr>
      <vt:lpstr>Презентация PowerPoint</vt:lpstr>
      <vt:lpstr>Основные параметры бюджета Первомайского муниципального района на 2015-2019 гг.</vt:lpstr>
      <vt:lpstr>Доходы бюджета Первомайского муниципального района на 2017 год и на плановый период 2018-2019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по повышению доходов бюджета района</vt:lpstr>
      <vt:lpstr>Расходы бюджета</vt:lpstr>
      <vt:lpstr>Распределение расходов бюджета района по разделам бюджетной классификации на 2015-2019 годы  (ОТРАСЛЕВАЯ СТРУКТУРА)</vt:lpstr>
      <vt:lpstr>Презентация PowerPoint</vt:lpstr>
      <vt:lpstr>Презентация PowerPoint</vt:lpstr>
      <vt:lpstr>Распределение расходов бюджета района по главным распорядителям бюджетных средств</vt:lpstr>
      <vt:lpstr>Презентация PowerPoint</vt:lpstr>
      <vt:lpstr>Презентация PowerPoint</vt:lpstr>
      <vt:lpstr>Распределение расходов бюджета района по муниципальным программам в 2015-2019 годах</vt:lpstr>
      <vt:lpstr>Презентация PowerPoint</vt:lpstr>
      <vt:lpstr>Презентация PowerPoint</vt:lpstr>
      <vt:lpstr>Презентация PowerPoint</vt:lpstr>
      <vt:lpstr>К проекту муниципальной программы «Развитие образования в Первомайском муниципальном районе на 2017-2019 годы»</vt:lpstr>
      <vt:lpstr>К Проекту Муниципальной программы  "Социальная поддержка населения Первомайского муниципального района на 2017-2019 годы"</vt:lpstr>
      <vt:lpstr>К проекту муниципальной программы  "Развитие культуры и молодежной политики в Первомайском муниципальном районе на 2017-2019 годы"</vt:lpstr>
      <vt:lpstr>К проекту муниципальной программы   «Развитие дорожного хозяйства и транспорта в Первомайском муниципальном районе на 2016-2019 годы»</vt:lpstr>
      <vt:lpstr>К проекту муниципальной  программы «Развитие физической культуры и спорта в Первомайском муниципальном районе на 2017-2019 годы»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User1</cp:lastModifiedBy>
  <cp:revision>322</cp:revision>
  <dcterms:created xsi:type="dcterms:W3CDTF">2015-10-20T12:29:30Z</dcterms:created>
  <dcterms:modified xsi:type="dcterms:W3CDTF">2016-11-18T12:43:05Z</dcterms:modified>
</cp:coreProperties>
</file>