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2" r:id="rId7"/>
    <p:sldId id="300" r:id="rId8"/>
    <p:sldId id="301" r:id="rId9"/>
    <p:sldId id="265" r:id="rId10"/>
    <p:sldId id="310" r:id="rId11"/>
    <p:sldId id="303" r:id="rId12"/>
    <p:sldId id="270" r:id="rId13"/>
    <p:sldId id="295" r:id="rId14"/>
    <p:sldId id="271" r:id="rId15"/>
    <p:sldId id="302" r:id="rId16"/>
    <p:sldId id="273" r:id="rId17"/>
    <p:sldId id="274" r:id="rId18"/>
    <p:sldId id="311" r:id="rId19"/>
    <p:sldId id="296" r:id="rId20"/>
    <p:sldId id="297" r:id="rId21"/>
    <p:sldId id="289" r:id="rId22"/>
    <p:sldId id="290" r:id="rId23"/>
    <p:sldId id="277" r:id="rId24"/>
    <p:sldId id="298" r:id="rId25"/>
    <p:sldId id="29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  <p:sldId id="307" r:id="rId38"/>
    <p:sldId id="294" r:id="rId39"/>
    <p:sldId id="306" r:id="rId40"/>
    <p:sldId id="293" r:id="rId4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7EFF3"/>
    <a:srgbClr val="F68222"/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344" autoAdjust="0"/>
  </p:normalViewPr>
  <p:slideViewPr>
    <p:cSldViewPr>
      <p:cViewPr>
        <p:scale>
          <a:sx n="60" d="100"/>
          <a:sy n="60" d="100"/>
        </p:scale>
        <p:origin x="-1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U\Desktop\&#1044;&#1045;&#1042;\&#1041;&#1102;&#1076;&#1078;&#1077;&#1090;%20&#1076;&#1083;&#1103;%20&#1075;&#1088;&#1072;&#1078;&#1076;&#1072;&#1085;\2022\&#1050;%20&#1087;&#1088;&#1077;&#1079;&#1077;&#1085;&#1090;&#1072;&#1094;&#1080;&#1080;%20202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U\Desktop\&#1044;&#1045;&#1042;\&#1041;&#1102;&#1076;&#1078;&#1077;&#1090;%20&#1076;&#1083;&#1103;%20&#1075;&#1088;&#1072;&#1078;&#1076;&#1072;&#1085;\2022\&#1050;%20&#1087;&#1088;&#1077;&#1079;&#1077;&#1085;&#1090;&#1072;&#1094;&#1080;&#1080;%20202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U\Desktop\&#1044;&#1045;&#1042;\&#1041;&#1102;&#1076;&#1078;&#1077;&#1090;%20&#1076;&#1083;&#1103;%20&#1075;&#1088;&#1072;&#1078;&#1076;&#1072;&#1085;\2022\&#1050;%20&#1087;&#1088;&#1077;&#1079;&#1077;&#1085;&#1090;&#1072;&#1094;&#1080;&#1080;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U\Desktop\&#1044;&#1045;&#1042;\&#1041;&#1102;&#1076;&#1078;&#1077;&#1090;%20&#1076;&#1083;&#1103;%20&#1075;&#1088;&#1072;&#1078;&#1076;&#1072;&#1085;\2022\&#1050;%20&#1087;&#1088;&#1077;&#1079;&#1077;&#1085;&#1090;&#1072;&#1094;&#1080;&#1080;%20202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RU\Desktop\&#1044;&#1045;&#1042;\&#1041;&#1102;&#1076;&#1078;&#1077;&#1090;%20&#1076;&#1083;&#1103;%20&#1075;&#1088;&#1072;&#1078;&#1076;&#1072;&#1085;\2022\&#1050;%20&#1087;&#1088;&#1077;&#1079;&#1077;&#1085;&#1090;&#1072;&#1094;&#1080;&#1080;%2020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U\Desktop\&#1044;&#1045;&#1042;\&#1041;&#1102;&#1076;&#1078;&#1077;&#1090;%20&#1076;&#1083;&#1103;%20&#1075;&#1088;&#1072;&#1078;&#1076;&#1072;&#1085;\2022\&#1050;%20&#1087;&#1088;&#1077;&#1079;&#1077;&#1085;&#1090;&#1072;&#1094;&#1080;&#1080;%20202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RU\Desktop\&#1044;&#1045;&#1042;\&#1041;&#1102;&#1076;&#1078;&#1077;&#1090;%20&#1076;&#1083;&#1103;%20&#1075;&#1088;&#1072;&#1078;&#1076;&#1072;&#1085;\2022\&#1050;%20&#1087;&#1088;&#1077;&#1079;&#1077;&#1085;&#1090;&#1072;&#1094;&#1080;&#1080;%2020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U\Desktop\&#1044;&#1045;&#1042;\&#1041;&#1102;&#1076;&#1078;&#1077;&#1090;%20&#1076;&#1083;&#1103;%20&#1075;&#1088;&#1072;&#1078;&#1076;&#1072;&#1085;\2022\&#1050;%20&#1087;&#1088;&#1077;&#1079;&#1077;&#1085;&#1090;&#1072;&#1094;&#1080;&#1080;%202022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IRU\Desktop\&#1044;&#1045;&#1042;\&#1041;&#1102;&#1076;&#1078;&#1077;&#1090;%20&#1076;&#1083;&#1103;%20&#1075;&#1088;&#1072;&#1078;&#1076;&#1072;&#1085;\2022\&#1050;%20&#1087;&#1088;&#1077;&#1079;&#1077;&#1085;&#1090;&#1072;&#1094;&#1080;&#1080;%20202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U\Desktop\&#1044;&#1045;&#1042;\&#1041;&#1102;&#1076;&#1078;&#1077;&#1090;%20&#1076;&#1083;&#1103;%20&#1075;&#1088;&#1072;&#1078;&#1076;&#1072;&#1085;\2022\&#1050;%20&#1087;&#1088;&#1077;&#1079;&#1077;&#1085;&#1090;&#1072;&#1094;&#1080;&#1080;%20202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U\Desktop\&#1044;&#1045;&#1042;\&#1041;&#1102;&#1076;&#1078;&#1077;&#1090;%20&#1076;&#1083;&#1103;%20&#1075;&#1088;&#1072;&#1078;&#1076;&#1072;&#1085;\2022\&#1050;%20&#1087;&#1088;&#1077;&#1079;&#1077;&#1085;&#1090;&#1072;&#1094;&#1080;&#1080;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'БдляГ за год'!$A$3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2.72084769779446E-3"/>
                  <c:y val="-3.253532596704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80743066457351E-2"/>
                  <c:y val="-4.192872117400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881619937694704E-3"/>
                  <c:y val="0.14568185480456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'БдляГ за год'!$B$2:$D$2</c:f>
              <c:strCache>
                <c:ptCount val="3"/>
                <c:pt idx="0">
                  <c:v>Доходы, тыс.руб</c:v>
                </c:pt>
                <c:pt idx="1">
                  <c:v>Расходы, тыс.руб</c:v>
                </c:pt>
                <c:pt idx="2">
                  <c:v>Дефицит(-), профицит(+)</c:v>
                </c:pt>
              </c:strCache>
            </c:strRef>
          </c:cat>
          <c:val>
            <c:numRef>
              <c:f>'БдляГ за год'!$B$3:$D$3</c:f>
              <c:numCache>
                <c:formatCode>0.0</c:formatCode>
                <c:ptCount val="3"/>
                <c:pt idx="0" formatCode="General">
                  <c:v>663855.6</c:v>
                </c:pt>
                <c:pt idx="1">
                  <c:v>688013.1</c:v>
                </c:pt>
                <c:pt idx="2" formatCode="General">
                  <c:v>-24157.5</c:v>
                </c:pt>
              </c:numCache>
            </c:numRef>
          </c:val>
        </c:ser>
        <c:ser>
          <c:idx val="1"/>
          <c:order val="1"/>
          <c:tx>
            <c:strRef>
              <c:f>'БдляГ за год'!$A$4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6.174790533886592E-2"/>
                  <c:y val="-4.0124842709685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643642072213506E-2"/>
                  <c:y val="-4.612159329140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755402173487398E-2"/>
                  <c:y val="0.12502350161335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'БдляГ за год'!$B$2:$D$2</c:f>
              <c:strCache>
                <c:ptCount val="3"/>
                <c:pt idx="0">
                  <c:v>Доходы, тыс.руб</c:v>
                </c:pt>
                <c:pt idx="1">
                  <c:v>Расходы, тыс.руб</c:v>
                </c:pt>
                <c:pt idx="2">
                  <c:v>Дефицит(-), профицит(+)</c:v>
                </c:pt>
              </c:strCache>
            </c:strRef>
          </c:cat>
          <c:val>
            <c:numRef>
              <c:f>'БдляГ за год'!$B$4:$D$4</c:f>
              <c:numCache>
                <c:formatCode>0.0</c:formatCode>
                <c:ptCount val="3"/>
                <c:pt idx="0">
                  <c:v>663720.6</c:v>
                </c:pt>
                <c:pt idx="1">
                  <c:v>674375.6</c:v>
                </c:pt>
                <c:pt idx="2" formatCode="General">
                  <c:v>-10655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168768"/>
        <c:axId val="71170304"/>
        <c:axId val="0"/>
      </c:bar3DChart>
      <c:catAx>
        <c:axId val="7116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1170304"/>
        <c:crosses val="autoZero"/>
        <c:auto val="1"/>
        <c:lblAlgn val="ctr"/>
        <c:lblOffset val="100"/>
        <c:noMultiLvlLbl val="0"/>
      </c:catAx>
      <c:valAx>
        <c:axId val="71170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1168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2210558223384"/>
          <c:y val="0.23315445808555793"/>
          <c:w val="0.12673869063070414"/>
          <c:h val="0.22711038478680731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58026885901566"/>
          <c:y val="0.1555645236517601"/>
          <c:w val="0.72412294515817099"/>
          <c:h val="0.7039858495948875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D1FE2A"/>
              </a:solidFill>
            </c:spPr>
          </c:dPt>
          <c:dPt>
            <c:idx val="3"/>
            <c:bubble3D val="0"/>
            <c:spPr>
              <a:solidFill>
                <a:srgbClr val="00FFFF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9226499343210232"/>
                  <c:y val="1.4599919506105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3365863176733861E-2"/>
                  <c:y val="0.172288246971734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7.1784682654308249E-2"/>
                  <c:y val="4.67458000186563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'БдляГ за год'!$A$134:$A$140</c:f>
              <c:strCache>
                <c:ptCount val="7"/>
                <c:pt idx="0">
                  <c:v>Отдел  культуры, туризма и молодежной  политики администрации Первомайского муниципального района</c:v>
                </c:pt>
                <c:pt idx="1">
                  <c:v>Отдел  образования  Администрации Первомайского муниципального района</c:v>
                </c:pt>
                <c:pt idx="2">
                  <c:v>Отдел финансов Администрации Первомайского муниципального района</c:v>
                </c:pt>
                <c:pt idx="3">
                  <c:v>Отдел труда и социальной поддержки населения Администрации Первомайского муниципального района Ярославской области</c:v>
                </c:pt>
                <c:pt idx="4">
                  <c:v>Администрация Первомайского муниципального района Ярославской области</c:v>
                </c:pt>
                <c:pt idx="5">
                  <c:v>Собрание Представителей Первомайского муниципального района</c:v>
                </c:pt>
                <c:pt idx="6">
                  <c:v>Контрольно-счетная палата Первомайского муниципального района</c:v>
                </c:pt>
              </c:strCache>
            </c:strRef>
          </c:cat>
          <c:val>
            <c:numRef>
              <c:f>'БдляГ за год'!$F$134:$F$140</c:f>
              <c:numCache>
                <c:formatCode>0.0%</c:formatCode>
                <c:ptCount val="7"/>
                <c:pt idx="0">
                  <c:v>9.5261008850260898E-2</c:v>
                </c:pt>
                <c:pt idx="1">
                  <c:v>0.44304790979982078</c:v>
                </c:pt>
                <c:pt idx="2">
                  <c:v>2.7698362752151769E-2</c:v>
                </c:pt>
                <c:pt idx="3">
                  <c:v>0.26204269549491416</c:v>
                </c:pt>
                <c:pt idx="4">
                  <c:v>0.17071258212782311</c:v>
                </c:pt>
                <c:pt idx="5">
                  <c:v>8.8971190535363382E-6</c:v>
                </c:pt>
                <c:pt idx="6">
                  <c:v>1.2285438559758095E-3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10765470503278"/>
          <c:y val="0.13843028155445083"/>
          <c:w val="0.36953130207754692"/>
          <c:h val="0.72313943689109839"/>
        </c:manualLayout>
      </c:layout>
      <c:pieChart>
        <c:varyColors val="1"/>
        <c:ser>
          <c:idx val="0"/>
          <c:order val="0"/>
          <c:tx>
            <c:strRef>
              <c:f>'БдляГ за год'!$E$174</c:f>
              <c:strCache>
                <c:ptCount val="1"/>
                <c:pt idx="0">
                  <c:v>удельный вес в факт расходах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2BFD3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FF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3.3515373291856464E-2"/>
                  <c:y val="0.244651775331489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5.9656149316742568E-2"/>
                  <c:y val="-1.533285919777241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3563117986890347"/>
                  <c:y val="0.247009589695188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090601044328408E-2"/>
                  <c:y val="6.902776030191764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'БдляГ за год'!$A$175:$A$179</c:f>
              <c:strCache>
                <c:ptCount val="5"/>
                <c:pt idx="0">
                  <c:v>МП "Развитие образования в Первомайском муниципальном районе"</c:v>
                </c:pt>
                <c:pt idx="1">
                  <c:v>МП "Социальная поддержка населения Первомайского муниципального района"</c:v>
                </c:pt>
                <c:pt idx="2">
                  <c:v>МП "Развитие культуры и молодежной политики в Первомайском муниципальном районе</c:v>
                </c:pt>
                <c:pt idx="3">
                  <c:v>МП "Развитие физической культуры и спорта в Первомайском муниципальном районе"</c:v>
                </c:pt>
                <c:pt idx="4">
                  <c:v>МП "Развитие дорожного хозяйства и транспорта в Первомайском муниципальном районе"</c:v>
                </c:pt>
              </c:strCache>
            </c:strRef>
          </c:cat>
          <c:val>
            <c:numRef>
              <c:f>'БдляГ за год'!$E$175:$E$179</c:f>
              <c:numCache>
                <c:formatCode>0.0%</c:formatCode>
                <c:ptCount val="5"/>
                <c:pt idx="0">
                  <c:v>0.46530312770819066</c:v>
                </c:pt>
                <c:pt idx="1">
                  <c:v>0.26962622467189362</c:v>
                </c:pt>
                <c:pt idx="2">
                  <c:v>9.7672872404001562E-2</c:v>
                </c:pt>
                <c:pt idx="3">
                  <c:v>2.127588030239623E-2</c:v>
                </c:pt>
                <c:pt idx="4">
                  <c:v>6.0708729605003779E-2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Доходы, тыс.руб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6345778252914211E-2"/>
                  <c:y val="5.001042587204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642558061443361E-2"/>
                  <c:y val="4.5806979045652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521583300781924E-2"/>
                  <c:y val="-5.9279191614289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78067199824564E-2"/>
                  <c:y val="6.2620766351242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732065776946958E-3"/>
                  <c:y val="3.2961103150920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Лист2!$C$2:$G$2</c:f>
              <c:numCache>
                <c:formatCode>General</c:formatCode>
                <c:ptCount val="5"/>
                <c:pt idx="0">
                  <c:v>540959.5</c:v>
                </c:pt>
                <c:pt idx="1">
                  <c:v>516703.2</c:v>
                </c:pt>
                <c:pt idx="2">
                  <c:v>559356.69999999995</c:v>
                </c:pt>
                <c:pt idx="3">
                  <c:v>595493.80000000005</c:v>
                </c:pt>
                <c:pt idx="4">
                  <c:v>663720.6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Лист2!$B$3</c:f>
              <c:strCache>
                <c:ptCount val="1"/>
                <c:pt idx="0">
                  <c:v>Расходы, тыс.руб.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5787898811009295E-2"/>
                  <c:y val="-6.5119030405005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2402020243553E-2"/>
                  <c:y val="-7.3991255506680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445604873803308E-2"/>
                  <c:y val="7.7332830243634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390164675890711E-2"/>
                  <c:y val="-5.297435235475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37714547997094E-2"/>
                  <c:y val="-6.5119030405005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Лист2!$C$3:$G$3</c:f>
              <c:numCache>
                <c:formatCode>General</c:formatCode>
                <c:ptCount val="5"/>
                <c:pt idx="0">
                  <c:v>582121.19999999995</c:v>
                </c:pt>
                <c:pt idx="1">
                  <c:v>533870.5</c:v>
                </c:pt>
                <c:pt idx="2">
                  <c:v>548353</c:v>
                </c:pt>
                <c:pt idx="3">
                  <c:v>599036.9</c:v>
                </c:pt>
                <c:pt idx="4">
                  <c:v>674375.6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789952"/>
        <c:axId val="71799936"/>
      </c:lineChart>
      <c:catAx>
        <c:axId val="7178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799936"/>
        <c:crosses val="autoZero"/>
        <c:auto val="1"/>
        <c:lblAlgn val="ctr"/>
        <c:lblOffset val="100"/>
        <c:noMultiLvlLbl val="0"/>
      </c:catAx>
      <c:valAx>
        <c:axId val="71799936"/>
        <c:scaling>
          <c:orientation val="minMax"/>
          <c:min val="480000"/>
        </c:scaling>
        <c:delete val="0"/>
        <c:axPos val="l"/>
        <c:numFmt formatCode="General" sourceLinked="1"/>
        <c:majorTickMark val="out"/>
        <c:minorTickMark val="none"/>
        <c:tickLblPos val="nextTo"/>
        <c:crossAx val="71789952"/>
        <c:crosses val="autoZero"/>
        <c:crossBetween val="between"/>
        <c:majorUnit val="20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19149333367664"/>
          <c:y val="0.21026958515308333"/>
          <c:w val="0.34917776800937278"/>
          <c:h val="0.78973041484691664"/>
        </c:manualLayout>
      </c:layout>
      <c:doughnutChart>
        <c:varyColors val="1"/>
        <c:ser>
          <c:idx val="3"/>
          <c:order val="0"/>
          <c:tx>
            <c:strRef>
              <c:f>'БдляГ за год'!$B$50</c:f>
              <c:strCache>
                <c:ptCount val="1"/>
                <c:pt idx="0">
                  <c:v>2021 (отчет)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1.3214245645140822E-2"/>
                  <c:y val="0.12510961714587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877209616279476E-2"/>
                  <c:y val="0.12904111209458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'БдляГ за год'!$A$51:$A$56</c:f>
              <c:strCache>
                <c:ptCount val="6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  <c:pt idx="5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'БдляГ за год'!$C$51:$C$55</c:f>
              <c:numCache>
                <c:formatCode>0.0%</c:formatCode>
                <c:ptCount val="5"/>
                <c:pt idx="0">
                  <c:v>0.56912714233409067</c:v>
                </c:pt>
                <c:pt idx="1">
                  <c:v>0.33039164976433594</c:v>
                </c:pt>
                <c:pt idx="2">
                  <c:v>6.6073099432197926E-2</c:v>
                </c:pt>
                <c:pt idx="3">
                  <c:v>2.0253738369356124E-3</c:v>
                </c:pt>
                <c:pt idx="4">
                  <c:v>3.2150267047138616E-2</c:v>
                </c:pt>
              </c:numCache>
            </c:numRef>
          </c:val>
        </c:ser>
        <c:ser>
          <c:idx val="0"/>
          <c:order val="1"/>
          <c:tx>
            <c:strRef>
              <c:f>'БдляГ за год'!$D$50</c:f>
              <c:strCache>
                <c:ptCount val="1"/>
                <c:pt idx="0">
                  <c:v>2022 (факт)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4.8243710260932902E-2"/>
                  <c:y val="-9.3952103612238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803036768235602E-2"/>
                  <c:y val="-0.10234765681108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'БдляГ за год'!$A$51:$A$56</c:f>
              <c:strCache>
                <c:ptCount val="6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  <c:pt idx="5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'БдляГ за год'!$E$51:$E$55</c:f>
              <c:numCache>
                <c:formatCode>0.0%</c:formatCode>
                <c:ptCount val="5"/>
                <c:pt idx="0">
                  <c:v>0.5524092228432359</c:v>
                </c:pt>
                <c:pt idx="1">
                  <c:v>0.36054321429888375</c:v>
                </c:pt>
                <c:pt idx="2">
                  <c:v>3.6397781207693082E-2</c:v>
                </c:pt>
                <c:pt idx="3">
                  <c:v>2.2101004567172199E-2</c:v>
                </c:pt>
                <c:pt idx="4">
                  <c:v>2.8548777083015075E-2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683481606685999"/>
          <c:y val="0.15215384729617867"/>
          <c:w val="0.35440580611105693"/>
          <c:h val="0.7737333122697719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7452092681963"/>
          <c:y val="3.7957332256544858E-2"/>
          <c:w val="0.84828426184630146"/>
          <c:h val="0.63346739349888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'БдляГ за год'!$C$23</c:f>
              <c:strCache>
                <c:ptCount val="1"/>
                <c:pt idx="0">
                  <c:v>2022 (план)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3257575757575758E-2"/>
                  <c:y val="-3.4188034188034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757575757575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69696969696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'БдляГ за год'!$A$24:$A$29</c:f>
              <c:strCache>
                <c:ptCount val="6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  <c:pt idx="5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'БдляГ за год'!$C$24:$C$29</c:f>
              <c:numCache>
                <c:formatCode>0.0</c:formatCode>
                <c:ptCount val="6"/>
                <c:pt idx="0">
                  <c:v>20410</c:v>
                </c:pt>
                <c:pt idx="1">
                  <c:v>12620</c:v>
                </c:pt>
                <c:pt idx="2">
                  <c:v>1317</c:v>
                </c:pt>
                <c:pt idx="3">
                  <c:v>833</c:v>
                </c:pt>
                <c:pt idx="4">
                  <c:v>1081</c:v>
                </c:pt>
              </c:numCache>
            </c:numRef>
          </c:val>
        </c:ser>
        <c:ser>
          <c:idx val="1"/>
          <c:order val="1"/>
          <c:tx>
            <c:strRef>
              <c:f>'БдляГ за год'!$D$23</c:f>
              <c:strCache>
                <c:ptCount val="1"/>
                <c:pt idx="0">
                  <c:v>2022 (факт)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4621212121212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515151515151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3939393939394E-2"/>
                  <c:y val="-6.26773386240984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57575757575758E-2"/>
                  <c:y val="-3.4188034188034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'БдляГ за год'!$A$24:$A$29</c:f>
              <c:strCache>
                <c:ptCount val="6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  <c:pt idx="5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'БдляГ за год'!$D$24:$D$29</c:f>
              <c:numCache>
                <c:formatCode>General</c:formatCode>
                <c:ptCount val="6"/>
                <c:pt idx="0">
                  <c:v>20973.1</c:v>
                </c:pt>
                <c:pt idx="1">
                  <c:v>13688.6</c:v>
                </c:pt>
                <c:pt idx="2">
                  <c:v>1381.9</c:v>
                </c:pt>
                <c:pt idx="3">
                  <c:v>839.1</c:v>
                </c:pt>
                <c:pt idx="4">
                  <c:v>1083.9000000000001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2169728"/>
        <c:axId val="72192000"/>
      </c:barChart>
      <c:catAx>
        <c:axId val="72169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2192000"/>
        <c:crosses val="autoZero"/>
        <c:auto val="1"/>
        <c:lblAlgn val="ctr"/>
        <c:lblOffset val="100"/>
        <c:noMultiLvlLbl val="0"/>
      </c:catAx>
      <c:valAx>
        <c:axId val="7219200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72169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63188270820982"/>
          <c:y val="7.9203714920250357E-2"/>
          <c:w val="0.16672259007396803"/>
          <c:h val="0.2159515445184736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14821509094695"/>
          <c:y val="6.7187623635907384E-2"/>
          <c:w val="0.40274738381076242"/>
          <c:h val="0.78021983736014311"/>
        </c:manualLayout>
      </c:layout>
      <c:doughnutChart>
        <c:varyColors val="1"/>
        <c:ser>
          <c:idx val="0"/>
          <c:order val="0"/>
          <c:tx>
            <c:strRef>
              <c:f>'БдляГ за год'!$B$58</c:f>
              <c:strCache>
                <c:ptCount val="1"/>
                <c:pt idx="0">
                  <c:v>2021 (отчет)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2"/>
              <c:layout>
                <c:manualLayout>
                  <c:x val="3.9968025579536371E-3"/>
                  <c:y val="-3.2019234315984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968025579536371E-3"/>
                  <c:y val="-6.256549473232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'БдляГ за год'!$A$59:$A$63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'БдляГ за год'!$C$59:$C$63</c:f>
              <c:numCache>
                <c:formatCode>0.0%</c:formatCode>
                <c:ptCount val="5"/>
                <c:pt idx="0">
                  <c:v>0.5102867455383997</c:v>
                </c:pt>
                <c:pt idx="1">
                  <c:v>0.15879954548492747</c:v>
                </c:pt>
                <c:pt idx="2">
                  <c:v>0.20102934295835836</c:v>
                </c:pt>
                <c:pt idx="3">
                  <c:v>6.5169440545418081E-2</c:v>
                </c:pt>
                <c:pt idx="4">
                  <c:v>6.4714925472896187E-2</c:v>
                </c:pt>
              </c:numCache>
            </c:numRef>
          </c:val>
        </c:ser>
        <c:ser>
          <c:idx val="1"/>
          <c:order val="1"/>
          <c:tx>
            <c:strRef>
              <c:f>'БдляГ за год'!$D$58</c:f>
              <c:strCache>
                <c:ptCount val="1"/>
                <c:pt idx="0">
                  <c:v>2022 (факт)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'БдляГ за год'!$A$59:$A$63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'БдляГ за год'!$E$59:$E$63</c:f>
              <c:numCache>
                <c:formatCode>0.0%</c:formatCode>
                <c:ptCount val="5"/>
                <c:pt idx="0">
                  <c:v>0.49687172431865828</c:v>
                </c:pt>
                <c:pt idx="1">
                  <c:v>-3.1135351153039833E-2</c:v>
                </c:pt>
                <c:pt idx="2">
                  <c:v>0.26862224842767296</c:v>
                </c:pt>
                <c:pt idx="3">
                  <c:v>3.4378275681341726E-2</c:v>
                </c:pt>
                <c:pt idx="4">
                  <c:v>0.2312631027253669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56185073740639"/>
          <c:y val="5.4559564235261551E-2"/>
          <c:w val="0.34239111153849383"/>
          <c:h val="0.79058524575709821"/>
        </c:manualLayout>
      </c:layout>
      <c:overlay val="0"/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545741624280363E-2"/>
          <c:y val="5.5072022247219098E-2"/>
          <c:w val="0.88335542385978227"/>
          <c:h val="0.73739908098494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'БдляГ за год'!$C$31</c:f>
              <c:strCache>
                <c:ptCount val="1"/>
                <c:pt idx="0">
                  <c:v>2022 (план)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'БдляГ за год'!$A$32:$A$37</c:f>
              <c:strCache>
                <c:ptCount val="6"/>
                <c:pt idx="0">
                  <c:v>Доходы от использования имущества, находящегося в гос. и мун.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'БдляГ за год'!$C$32:$C$36</c:f>
              <c:numCache>
                <c:formatCode>General</c:formatCode>
                <c:ptCount val="5"/>
                <c:pt idx="0" formatCode="0.0">
                  <c:v>2984</c:v>
                </c:pt>
                <c:pt idx="2" formatCode="0.0">
                  <c:v>1638</c:v>
                </c:pt>
                <c:pt idx="3" formatCode="0.0">
                  <c:v>209</c:v>
                </c:pt>
                <c:pt idx="4" formatCode="0.0">
                  <c:v>1382</c:v>
                </c:pt>
              </c:numCache>
            </c:numRef>
          </c:val>
        </c:ser>
        <c:ser>
          <c:idx val="1"/>
          <c:order val="1"/>
          <c:tx>
            <c:strRef>
              <c:f>'БдляГ за год'!$D$31</c:f>
              <c:strCache>
                <c:ptCount val="1"/>
                <c:pt idx="0">
                  <c:v>2022 (факт)</c:v>
                </c:pt>
              </c:strCache>
            </c:strRef>
          </c:tx>
          <c:spPr>
            <a:solidFill>
              <a:srgbClr val="2BFD3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4.4092328177925619E-3"/>
                  <c:y val="0.152911023481063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'БдляГ за год'!$A$32:$A$37</c:f>
              <c:strCache>
                <c:ptCount val="6"/>
                <c:pt idx="0">
                  <c:v>Доходы от использования имущества, находящегося в гос. и мун.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'БдляГ за год'!$D$32:$D$36</c:f>
              <c:numCache>
                <c:formatCode>General</c:formatCode>
                <c:ptCount val="5"/>
                <c:pt idx="0">
                  <c:v>3033.7</c:v>
                </c:pt>
                <c:pt idx="1">
                  <c:v>-190.1</c:v>
                </c:pt>
                <c:pt idx="2">
                  <c:v>1640.1</c:v>
                </c:pt>
                <c:pt idx="3">
                  <c:v>209.9</c:v>
                </c:pt>
                <c:pt idx="4">
                  <c:v>1412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89280"/>
        <c:axId val="72299264"/>
      </c:barChart>
      <c:catAx>
        <c:axId val="72289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kern="1200" baseline="0"/>
            </a:pPr>
            <a:endParaRPr lang="ru-RU"/>
          </a:p>
        </c:txPr>
        <c:crossAx val="72299264"/>
        <c:crosses val="autoZero"/>
        <c:auto val="1"/>
        <c:lblAlgn val="ctr"/>
        <c:lblOffset val="100"/>
        <c:noMultiLvlLbl val="0"/>
      </c:catAx>
      <c:valAx>
        <c:axId val="722992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72289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782431165374488"/>
          <c:y val="6.3080786776652908E-2"/>
          <c:w val="0.16523905795559338"/>
          <c:h val="0.1793939820022497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02762961081479E-2"/>
          <c:y val="5.3038475368572459E-2"/>
          <c:w val="0.53888888888888886"/>
          <c:h val="0.89814814814814814"/>
        </c:manualLayout>
      </c:layout>
      <c:doughnutChart>
        <c:varyColors val="1"/>
        <c:ser>
          <c:idx val="0"/>
          <c:order val="0"/>
          <c:tx>
            <c:strRef>
              <c:f>'БдляГ за год'!$B$58</c:f>
              <c:strCache>
                <c:ptCount val="1"/>
                <c:pt idx="0">
                  <c:v>2021 (отчет)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D1FE2A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2.38948626045400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'БдляГ за год'!$A$67:$A$70</c:f>
              <c:strCache>
                <c:ptCount val="4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'БдляГ за год'!$C$67:$C$70</c:f>
              <c:numCache>
                <c:formatCode>0.0%</c:formatCode>
                <c:ptCount val="4"/>
                <c:pt idx="0">
                  <c:v>0.32469532599265277</c:v>
                </c:pt>
                <c:pt idx="1">
                  <c:v>4.3254523709270902E-2</c:v>
                </c:pt>
                <c:pt idx="2">
                  <c:v>0.63005087248028757</c:v>
                </c:pt>
                <c:pt idx="3">
                  <c:v>2.075325519386835E-3</c:v>
                </c:pt>
              </c:numCache>
            </c:numRef>
          </c:val>
        </c:ser>
        <c:ser>
          <c:idx val="1"/>
          <c:order val="1"/>
          <c:tx>
            <c:strRef>
              <c:f>'БдляГ за год'!$D$66</c:f>
              <c:strCache>
                <c:ptCount val="1"/>
                <c:pt idx="0">
                  <c:v>2022 (факт)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D1FE2A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2.1903624054161651E-2"/>
                  <c:y val="-3.5958288385472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'БдляГ за год'!$A$67:$A$70</c:f>
              <c:strCache>
                <c:ptCount val="4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'БдляГ за год'!$E$67:$E$70</c:f>
              <c:numCache>
                <c:formatCode>0.0%</c:formatCode>
                <c:ptCount val="4"/>
                <c:pt idx="0">
                  <c:v>0.29008595842416446</c:v>
                </c:pt>
                <c:pt idx="1">
                  <c:v>3.8644011668552691E-2</c:v>
                </c:pt>
                <c:pt idx="2">
                  <c:v>0.56289356996645201</c:v>
                </c:pt>
                <c:pt idx="3">
                  <c:v>1.8541159793198857E-3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598070850462694"/>
          <c:y val="9.5478316019559042E-2"/>
          <c:w val="0.37207186019310312"/>
          <c:h val="0.8378099986692602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01664308090525E-2"/>
          <c:y val="5.1400554097404488E-2"/>
          <c:w val="0.89202982691679666"/>
          <c:h val="0.64648840769903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'БдляГ за год'!$C$39</c:f>
              <c:strCache>
                <c:ptCount val="1"/>
                <c:pt idx="0">
                  <c:v>2022 (план)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8.745584742191179E-3"/>
                  <c:y val="-9.24024453907004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6607796562549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948766941414275E-2"/>
                  <c:y val="4.6201222695350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745584742191179E-3"/>
                  <c:y val="-1.84804890781400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'БдляГ за год'!$A$40:$A$44</c:f>
              <c:strCache>
                <c:ptCount val="5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  <c:pt idx="4">
                  <c:v>Возвраты межбюджетных трансфертов</c:v>
                </c:pt>
              </c:strCache>
            </c:strRef>
          </c:cat>
          <c:val>
            <c:numRef>
              <c:f>'БдляГ за год'!$C$40:$C$44</c:f>
              <c:numCache>
                <c:formatCode>General</c:formatCode>
                <c:ptCount val="5"/>
                <c:pt idx="0">
                  <c:v>192544</c:v>
                </c:pt>
                <c:pt idx="1">
                  <c:v>52418.400000000001</c:v>
                </c:pt>
                <c:pt idx="2">
                  <c:v>372450</c:v>
                </c:pt>
                <c:pt idx="3">
                  <c:v>3969.2</c:v>
                </c:pt>
              </c:numCache>
            </c:numRef>
          </c:val>
        </c:ser>
        <c:ser>
          <c:idx val="1"/>
          <c:order val="1"/>
          <c:tx>
            <c:strRef>
              <c:f>'БдляГ за год'!$D$39</c:f>
              <c:strCache>
                <c:ptCount val="1"/>
                <c:pt idx="0">
                  <c:v>2022 (факт)</c:v>
                </c:pt>
              </c:strCache>
            </c:strRef>
          </c:tx>
          <c:spPr>
            <a:solidFill>
              <a:srgbClr val="2BFD3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4.3727923710955895E-3"/>
                  <c:y val="-9.24024453907004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0318219922304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03182199223042E-2"/>
                  <c:y val="4.6201222695350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727923710955895E-3"/>
                  <c:y val="-1.84804890781400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75974570318632E-3"/>
                  <c:y val="0.110883298257995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'БдляГ за год'!$A$40:$A$44</c:f>
              <c:strCache>
                <c:ptCount val="5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  <c:pt idx="4">
                  <c:v>Возвраты межбюджетных трансфертов</c:v>
                </c:pt>
              </c:strCache>
            </c:strRef>
          </c:cat>
          <c:val>
            <c:numRef>
              <c:f>'БдляГ за год'!$D$40:$D$44</c:f>
              <c:numCache>
                <c:formatCode>General</c:formatCode>
                <c:ptCount val="5"/>
                <c:pt idx="0">
                  <c:v>192544</c:v>
                </c:pt>
                <c:pt idx="1">
                  <c:v>52418.400000000001</c:v>
                </c:pt>
                <c:pt idx="2">
                  <c:v>370854.1</c:v>
                </c:pt>
                <c:pt idx="3">
                  <c:v>3909.2</c:v>
                </c:pt>
                <c:pt idx="4">
                  <c:v>-96.5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66720"/>
        <c:axId val="71968256"/>
      </c:barChart>
      <c:catAx>
        <c:axId val="7196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71968256"/>
        <c:crosses val="autoZero"/>
        <c:auto val="1"/>
        <c:lblAlgn val="ctr"/>
        <c:lblOffset val="100"/>
        <c:noMultiLvlLbl val="0"/>
      </c:catAx>
      <c:valAx>
        <c:axId val="71968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196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15085743457334"/>
          <c:y val="8.2930467159843507E-2"/>
          <c:w val="0.14983686514992076"/>
          <c:h val="0.1898476232137649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32306760471509"/>
          <c:y val="0.1856784649491629"/>
          <c:w val="0.69954697230893481"/>
          <c:h val="0.68682108911143391"/>
        </c:manualLayout>
      </c:layout>
      <c:pie3D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00FFFF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Pt>
            <c:idx val="8"/>
            <c:bubble3D val="0"/>
            <c:spPr>
              <a:solidFill>
                <a:srgbClr val="2BFD3F"/>
              </a:solidFill>
            </c:spPr>
          </c:dPt>
          <c:dPt>
            <c:idx val="1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1"/>
              <c:layout>
                <c:manualLayout>
                  <c:x val="0.18006118693754591"/>
                  <c:y val="-4.725116263834577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</a:t>
                    </a: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безопасность
</a:t>
                    </a:r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0,01%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726769067159675"/>
                  <c:y val="7.47004044948764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6.7371765456398044E-2"/>
                  <c:y val="0.175805370377732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3.6339626148209543E-3"/>
                  <c:y val="6.67702509237942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8.4222080813007597E-2"/>
                  <c:y val="-4.5948122424500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4.4240620580860528E-2"/>
                  <c:y val="4.9668080160847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20503969508884293"/>
                  <c:y val="7.95092352203843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'БдляГ за год'!$A$114:$A$124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кинематоргафия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'БдляГ за год'!$E$114:$E$124</c:f>
              <c:numCache>
                <c:formatCode>0.0%</c:formatCode>
                <c:ptCount val="10"/>
                <c:pt idx="0">
                  <c:v>7.1429185753458455E-2</c:v>
                </c:pt>
                <c:pt idx="1">
                  <c:v>5.1899861145628641E-5</c:v>
                </c:pt>
                <c:pt idx="2">
                  <c:v>5.6777113525459701E-2</c:v>
                </c:pt>
                <c:pt idx="3">
                  <c:v>3.44810814626152E-2</c:v>
                </c:pt>
                <c:pt idx="4">
                  <c:v>0.40005050597916059</c:v>
                </c:pt>
                <c:pt idx="5">
                  <c:v>8.2019278277565208E-2</c:v>
                </c:pt>
                <c:pt idx="6">
                  <c:v>0.31816483277271601</c:v>
                </c:pt>
                <c:pt idx="7">
                  <c:v>1.9796831320706147E-2</c:v>
                </c:pt>
                <c:pt idx="8">
                  <c:v>2.8203867399710192E-3</c:v>
                </c:pt>
                <c:pt idx="9">
                  <c:v>1.4408884307202099E-2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0.33938</cdr:x>
      <cdr:y>0.41002</cdr:y>
    </cdr:from>
    <cdr:to>
      <cdr:x>0.36483</cdr:x>
      <cdr:y>0.47329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952328" y="1601383"/>
          <a:ext cx="221396" cy="24711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0.31454</cdr:x>
      <cdr:y>0.41002</cdr:y>
    </cdr:from>
    <cdr:to>
      <cdr:x>0.33113</cdr:x>
      <cdr:y>0.44705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2736304" y="1601383"/>
          <a:ext cx="144321" cy="14462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0.33938</cdr:x>
      <cdr:y>0.17034</cdr:y>
    </cdr:from>
    <cdr:to>
      <cdr:x>0.34548</cdr:x>
      <cdr:y>0.22565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2952328" y="665279"/>
          <a:ext cx="53087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0.28143</cdr:x>
      <cdr:y>0.18877</cdr:y>
    </cdr:from>
    <cdr:to>
      <cdr:x>0.30181</cdr:x>
      <cdr:y>0.22528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 flipV="1">
          <a:off x="2448272" y="737287"/>
          <a:ext cx="177290" cy="1425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0.46354</cdr:x>
      <cdr:y>0.18877</cdr:y>
    </cdr:from>
    <cdr:to>
      <cdr:x>0.60426</cdr:x>
      <cdr:y>0.28096</cdr:y>
    </cdr:to>
    <cdr:sp macro="" textlink="">
      <cdr:nvSpPr>
        <cdr:cNvPr id="11" name="Выноска 1 (без границы) 10"/>
        <cdr:cNvSpPr/>
      </cdr:nvSpPr>
      <cdr:spPr>
        <a:xfrm xmlns:a="http://schemas.openxmlformats.org/drawingml/2006/main">
          <a:off x="4032449" y="737287"/>
          <a:ext cx="1224136" cy="360040"/>
        </a:xfrm>
        <a:prstGeom xmlns:a="http://schemas.openxmlformats.org/drawingml/2006/main" prst="callout1">
          <a:avLst>
            <a:gd name="adj1" fmla="val 58011"/>
            <a:gd name="adj2" fmla="val 4598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2022 год</a:t>
          </a:r>
        </a:p>
      </cdr:txBody>
    </cdr:sp>
  </cdr:relSizeAnchor>
  <cdr:relSizeAnchor xmlns:cdr="http://schemas.openxmlformats.org/drawingml/2006/chartDrawing">
    <cdr:from>
      <cdr:x>0.28971</cdr:x>
      <cdr:y>0.61282</cdr:y>
    </cdr:from>
    <cdr:to>
      <cdr:x>0.41387</cdr:x>
      <cdr:y>0.72345</cdr:y>
    </cdr:to>
    <cdr:sp macro="" textlink="">
      <cdr:nvSpPr>
        <cdr:cNvPr id="12" name="Выноска 1 (без границы) 11"/>
        <cdr:cNvSpPr/>
      </cdr:nvSpPr>
      <cdr:spPr>
        <a:xfrm xmlns:a="http://schemas.openxmlformats.org/drawingml/2006/main">
          <a:off x="2520280" y="2393471"/>
          <a:ext cx="1080120" cy="432048"/>
        </a:xfrm>
        <a:prstGeom xmlns:a="http://schemas.openxmlformats.org/drawingml/2006/main" prst="callout1">
          <a:avLst>
            <a:gd name="adj1" fmla="val 60179"/>
            <a:gd name="adj2" fmla="val 4963"/>
            <a:gd name="adj3" fmla="val 109325"/>
            <a:gd name="adj4" fmla="val -32252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2021 год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0.27731</cdr:x>
      <cdr:y>0.49153</cdr:y>
    </cdr:from>
    <cdr:to>
      <cdr:x>0.4116</cdr:x>
      <cdr:y>0.54615</cdr:y>
    </cdr:to>
    <cdr:sp macro="" textlink="">
      <cdr:nvSpPr>
        <cdr:cNvPr id="11" name="Выноска 1 (без границы) 10"/>
        <cdr:cNvSpPr/>
      </cdr:nvSpPr>
      <cdr:spPr>
        <a:xfrm xmlns:a="http://schemas.openxmlformats.org/drawingml/2006/main">
          <a:off x="2376264" y="2088232"/>
          <a:ext cx="1150725" cy="232052"/>
        </a:xfrm>
        <a:prstGeom xmlns:a="http://schemas.openxmlformats.org/drawingml/2006/main" prst="callout1">
          <a:avLst>
            <a:gd name="adj1" fmla="val 67506"/>
            <a:gd name="adj2" fmla="val 4400"/>
            <a:gd name="adj3" fmla="val 146170"/>
            <a:gd name="adj4" fmla="val -37246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2021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ru-RU" sz="1400" b="1" dirty="0">
              <a:solidFill>
                <a:schemeClr val="tx1"/>
              </a:solidFill>
            </a:rPr>
            <a:t>год</a:t>
          </a:r>
        </a:p>
      </cdr:txBody>
    </cdr:sp>
  </cdr:relSizeAnchor>
  <cdr:relSizeAnchor xmlns:cdr="http://schemas.openxmlformats.org/drawingml/2006/chartDrawing">
    <cdr:from>
      <cdr:x>0.47899</cdr:x>
      <cdr:y>0.0814</cdr:y>
    </cdr:from>
    <cdr:to>
      <cdr:x>0.60129</cdr:x>
      <cdr:y>0.14651</cdr:y>
    </cdr:to>
    <cdr:sp macro="" textlink="">
      <cdr:nvSpPr>
        <cdr:cNvPr id="12" name="Выноска 1 (без границы) 11"/>
        <cdr:cNvSpPr/>
      </cdr:nvSpPr>
      <cdr:spPr>
        <a:xfrm xmlns:a="http://schemas.openxmlformats.org/drawingml/2006/main">
          <a:off x="4104456" y="360040"/>
          <a:ext cx="1047982" cy="288032"/>
        </a:xfrm>
        <a:prstGeom xmlns:a="http://schemas.openxmlformats.org/drawingml/2006/main" prst="callout1">
          <a:avLst>
            <a:gd name="adj1" fmla="val 56681"/>
            <a:gd name="adj2" fmla="val 4412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2022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</cdr:x>
      <cdr:y>0.45574</cdr:y>
    </cdr:from>
    <cdr:to>
      <cdr:x>0.37664</cdr:x>
      <cdr:y>0.53341</cdr:y>
    </cdr:to>
    <cdr:sp macro="" textlink="">
      <cdr:nvSpPr>
        <cdr:cNvPr id="3" name="Выноска 1 (без границы) 2"/>
        <cdr:cNvSpPr/>
      </cdr:nvSpPr>
      <cdr:spPr>
        <a:xfrm xmlns:a="http://schemas.openxmlformats.org/drawingml/2006/main">
          <a:off x="2016224" y="1613470"/>
          <a:ext cx="1021338" cy="274978"/>
        </a:xfrm>
        <a:prstGeom xmlns:a="http://schemas.openxmlformats.org/drawingml/2006/main" prst="callout1">
          <a:avLst>
            <a:gd name="adj1" fmla="val 63194"/>
            <a:gd name="adj2" fmla="val 2103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tx1"/>
              </a:solidFill>
            </a:rPr>
            <a:t>20</a:t>
          </a:r>
          <a:r>
            <a:rPr lang="ru-RU" sz="1400" b="1" dirty="0">
              <a:solidFill>
                <a:schemeClr val="tx1"/>
              </a:solidFill>
            </a:rPr>
            <a:t>21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ru-RU" sz="1400" b="1" dirty="0">
              <a:solidFill>
                <a:schemeClr val="tx1"/>
              </a:solidFill>
            </a:rPr>
            <a:t>год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0.46953</cdr:x>
      <cdr:y>0.06365</cdr:y>
    </cdr:from>
    <cdr:to>
      <cdr:x>0.59737</cdr:x>
      <cdr:y>0.13484</cdr:y>
    </cdr:to>
    <cdr:sp macro="" textlink="">
      <cdr:nvSpPr>
        <cdr:cNvPr id="4" name="Выноска 1 (без границы) 3"/>
        <cdr:cNvSpPr/>
      </cdr:nvSpPr>
      <cdr:spPr>
        <a:xfrm xmlns:a="http://schemas.openxmlformats.org/drawingml/2006/main">
          <a:off x="2994660" y="224790"/>
          <a:ext cx="815340" cy="251460"/>
        </a:xfrm>
        <a:prstGeom xmlns:a="http://schemas.openxmlformats.org/drawingml/2006/main" prst="callout1">
          <a:avLst>
            <a:gd name="adj1" fmla="val 61174"/>
            <a:gd name="adj2" fmla="val 3817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2022 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72C4-5ECF-4A9D-8C28-A7531E7CCFB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E8BD-909E-4984-9BAD-36B7BF2CA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1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2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91D7-5DE3-4192-8A0E-0981908C28F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5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6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4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9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4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1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0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6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9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0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2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1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dget.gov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ervomayad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ervomayadm.ru/municipal-nye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470025"/>
          </a:xfrm>
          <a:ln>
            <a:noFill/>
          </a:ln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43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784976" cy="2304256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К 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решению </a:t>
            </a:r>
            <a:r>
              <a:rPr lang="ru-RU" sz="2600" b="1" dirty="0">
                <a:solidFill>
                  <a:srgbClr val="C00000"/>
                </a:solidFill>
              </a:rPr>
              <a:t>Собрания Представителей Первомайского муниципального </a:t>
            </a:r>
            <a:r>
              <a:rPr lang="ru-RU" sz="2600" b="1" dirty="0" smtClean="0">
                <a:solidFill>
                  <a:srgbClr val="C00000"/>
                </a:solidFill>
              </a:rPr>
              <a:t>района от 18.05.2023 №191</a:t>
            </a:r>
            <a:endParaRPr lang="ru-RU" sz="2600" b="1" dirty="0">
              <a:solidFill>
                <a:srgbClr val="C00000"/>
              </a:solidFill>
            </a:endParaRPr>
          </a:p>
          <a:p>
            <a:r>
              <a:rPr lang="ru-RU" sz="2600" b="1" dirty="0">
                <a:solidFill>
                  <a:srgbClr val="C00000"/>
                </a:solidFill>
              </a:rPr>
              <a:t>«</a:t>
            </a:r>
            <a:r>
              <a:rPr lang="ru-RU" sz="2600" b="1" dirty="0" smtClean="0">
                <a:solidFill>
                  <a:srgbClr val="C00000"/>
                </a:solidFill>
              </a:rPr>
              <a:t>Об исполнении бюджета Первомайского муниципального района за </a:t>
            </a:r>
            <a:r>
              <a:rPr lang="ru-RU" sz="2600" b="1" u="sng" dirty="0" smtClean="0">
                <a:solidFill>
                  <a:srgbClr val="C00000"/>
                </a:solidFill>
              </a:rPr>
              <a:t>2022</a:t>
            </a:r>
            <a:r>
              <a:rPr lang="ru-RU" sz="2600" b="1" dirty="0" smtClean="0">
                <a:solidFill>
                  <a:srgbClr val="C00000"/>
                </a:solidFill>
              </a:rPr>
              <a:t> год»</a:t>
            </a:r>
            <a:endParaRPr lang="ru-RU" sz="26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User\Documents\Фото ремонт учреждений и обелисков\Административные здания\160320151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4" y="3861048"/>
            <a:ext cx="3948448" cy="27363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3112" y="4836146"/>
            <a:ext cx="4839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Отдел финансов администрации Первомайского муниципального района Ярославской области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</a:rPr>
              <a:t>pervotfin</a:t>
            </a:r>
            <a:r>
              <a:rPr lang="ru-RU" b="1" dirty="0">
                <a:solidFill>
                  <a:srgbClr val="002060"/>
                </a:solidFill>
              </a:rPr>
              <a:t>@</a:t>
            </a:r>
            <a:r>
              <a:rPr lang="en-US" b="1" dirty="0">
                <a:solidFill>
                  <a:srgbClr val="002060"/>
                </a:solidFill>
              </a:rPr>
              <a:t>yandex.ru</a:t>
            </a:r>
            <a:r>
              <a:rPr lang="ru-RU" b="1" dirty="0">
                <a:solidFill>
                  <a:srgbClr val="002060"/>
                </a:solidFill>
              </a:rPr>
              <a:t>, тел. (</a:t>
            </a:r>
            <a:r>
              <a:rPr lang="en-US" b="1" dirty="0">
                <a:solidFill>
                  <a:srgbClr val="002060"/>
                </a:solidFill>
              </a:rPr>
              <a:t>48549)22803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152</a:t>
            </a:r>
            <a:r>
              <a:rPr lang="en-US" b="1" dirty="0" smtClean="0">
                <a:solidFill>
                  <a:srgbClr val="002060"/>
                </a:solidFill>
              </a:rPr>
              <a:t>430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Ярославская область, п. Пречистое, ул. Ярославская, д.90</a:t>
            </a:r>
          </a:p>
        </p:txBody>
      </p:sp>
    </p:spTree>
    <p:extLst>
      <p:ext uri="{BB962C8B-B14F-4D97-AF65-F5344CB8AC3E}">
        <p14:creationId xmlns:p14="http://schemas.microsoft.com/office/powerpoint/2010/main" val="378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170" y="3501008"/>
            <a:ext cx="8568952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Основные итоги бюджетной политики 2021 года начала 2022 года</a:t>
            </a:r>
            <a:endParaRPr lang="ru-RU" sz="2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2606" y="364388"/>
            <a:ext cx="8712968" cy="387245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упрощены процедуры для инвесторов в целях достижения оптимальных показателей эффективности мероприятий, влияющих на создание благоприятных условий для ведения бизнеса и улучшения инвестиционного климата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уточнению вида разрешенного  использования земельных участков и предоставлению сведений о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ценообразующих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факторах для земельных участков категории «земель промышленности и иного специального назначения» (137 земельных участков), а также земель сельскохозяйственного назначения (942 земельных участка)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проведения предусмотренных Федеральным законом от 30 декабря 2020 года № 518-ФЗ «О внесении изменений в отдельные законодательные акты Российской Федерации» мероприятий по выявлению правообладателей ранее учтенных объектов недвижимости,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правообладателями объектов недвижимости, в отношении которых в ЕГРН отсутствуют сведения о зарегистрированных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правах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межведомственной комиссии по укреплению налоговой дисциплины и легализации налоговой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базы;</a:t>
            </a:r>
          </a:p>
          <a:p>
            <a:pPr algn="just">
              <a:spcBef>
                <a:spcPts val="0"/>
              </a:spcBef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создана рабочая группа по снижению неформальной занятости.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обследованы организации и индивидуальные предприниматели, занимающиеся торговлей, оказанием бытовых услуг, услуг пассажирского транспорта, заготовкой леса и деревопереработкой.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4290" y="71391"/>
            <a:ext cx="8229600" cy="281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Основные итоги налоговой политики</a:t>
            </a:r>
            <a:r>
              <a:rPr lang="ru-RU" sz="2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2021 года начала 2022 года</a:t>
            </a:r>
            <a:endParaRPr lang="ru-RU" sz="2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606" y="4016325"/>
            <a:ext cx="871296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бюджетных расходов и устойчивости бюджета за счет выявления и сокращения неэффективных затрат, концентрации ресурсов на приоритетных направлениях развития и выполнении публичных обязательств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осуществление бюджетных расходов с учетом возможностей доходной базы бюджета;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бюджетного планирования путем формирования расходов на основе муниципальных программ и результатов оценки их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бюджетными средствами при планировании и реализации муниципальных программ;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 бюджетного процесса на муниципальном уровне, в том числе публикации бюджетной информации на едином портале бюджетной системы Российской Федерации 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www.budget.gov.ru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процедур проведения  муниципальных закупок;</a:t>
            </a:r>
          </a:p>
          <a:p>
            <a:pPr marL="342900" indent="-342900" algn="just" fontAlgn="base">
              <a:buFont typeface="Arial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расходования бюджетных средств и открытости бюджета для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граждан;</a:t>
            </a:r>
          </a:p>
          <a:p>
            <a:pPr marL="342900" indent="-342900" algn="just" fontAlgn="base">
              <a:buFont typeface="Arial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средств вышестоящих бюджетов на решение вопросов местного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005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82" y="188640"/>
            <a:ext cx="8496944" cy="43204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Исполнение бюджета Первомайского муниципального района за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2022 </a:t>
            </a:r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75696"/>
              </p:ext>
            </p:extLst>
          </p:nvPr>
        </p:nvGraphicFramePr>
        <p:xfrm>
          <a:off x="971366" y="850302"/>
          <a:ext cx="6984775" cy="2016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/>
                <a:gridCol w="1224136"/>
                <a:gridCol w="1656184"/>
                <a:gridCol w="1728191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663855,6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663720,6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688013,1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674375,6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Дефицит(-)/профицит (+),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6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-24157,5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10655,0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3754" y="2852936"/>
            <a:ext cx="4572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Исполнение бюджета Первомайского муниципального района в динамике за 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2018-2022 гг.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317932"/>
              </p:ext>
            </p:extLst>
          </p:nvPr>
        </p:nvGraphicFramePr>
        <p:xfrm>
          <a:off x="64184" y="3068960"/>
          <a:ext cx="5515928" cy="373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646332"/>
              </p:ext>
            </p:extLst>
          </p:nvPr>
        </p:nvGraphicFramePr>
        <p:xfrm>
          <a:off x="4600717" y="3501008"/>
          <a:ext cx="4435779" cy="304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0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Доходы бюджета Первомайского муниципального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558" y="836712"/>
            <a:ext cx="2520280" cy="864096"/>
          </a:xfrm>
          <a:prstGeom prst="roundRect">
            <a:avLst/>
          </a:prstGeom>
          <a:solidFill>
            <a:srgbClr val="97EFF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2651" y="836712"/>
            <a:ext cx="2520280" cy="864096"/>
          </a:xfrm>
          <a:prstGeom prst="roundRect">
            <a:avLst/>
          </a:prstGeom>
          <a:solidFill>
            <a:srgbClr val="97EFF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17938" y="836712"/>
            <a:ext cx="2520280" cy="864096"/>
          </a:xfrm>
          <a:prstGeom prst="roundRect">
            <a:avLst/>
          </a:prstGeom>
          <a:solidFill>
            <a:srgbClr val="97EFF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067" y="2211207"/>
            <a:ext cx="2525819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167" y="3261712"/>
            <a:ext cx="2525819" cy="76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Налоги, сборы и платежи за пользование природными ресурсами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988" y="4333632"/>
            <a:ext cx="2525819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Акцизы по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подакцизным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23" y="4333632"/>
            <a:ext cx="931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02019" y="5445224"/>
            <a:ext cx="2525819" cy="76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Госпошлина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06688" y="2211207"/>
            <a:ext cx="2880320" cy="922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8116" y="3364695"/>
            <a:ext cx="2851300" cy="599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372" y="5828536"/>
            <a:ext cx="2836789" cy="792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5430" y="4139192"/>
            <a:ext cx="2794722" cy="7200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34682" y="2223856"/>
            <a:ext cx="2851300" cy="838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(предоставляются  без определения конкретной цели их использования)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72964" y="3264631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(предоставляются из вышестоящего бюджета для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88924" y="4436268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(предоставляются на  выполнение расходов по переданным полномочиям)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88924" y="5595721"/>
            <a:ext cx="2851300" cy="758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95601" y="5001359"/>
            <a:ext cx="2851300" cy="599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278007" y="1772816"/>
            <a:ext cx="629697" cy="360040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140892" y="1814145"/>
            <a:ext cx="629697" cy="360040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299725" y="1814145"/>
            <a:ext cx="629697" cy="360040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Доходы бюджета Первомайского муниципального района за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2021-2022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годы,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тыс.руб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93936"/>
              </p:ext>
            </p:extLst>
          </p:nvPr>
        </p:nvGraphicFramePr>
        <p:xfrm>
          <a:off x="179513" y="497436"/>
          <a:ext cx="8712967" cy="5959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0220"/>
                <a:gridCol w="1171491"/>
                <a:gridCol w="1098273"/>
                <a:gridCol w="1098273"/>
                <a:gridCol w="1244710"/>
              </a:tblGrid>
              <a:tr h="216411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</a:rPr>
                        <a:t>(отчет)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</a:rPr>
                        <a:t>(план)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</a:rPr>
                        <a:t>(факт)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% исполнения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5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</a:rPr>
                        <a:t>1. Налоговые доходы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34413,4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36261,0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37966,6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104,70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05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1.1. Налоги на прибыль,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19585,6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20410,0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20973,1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102,76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1.2. Акцизы по подакцизным товарам (продукции), производимым на территории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11369,9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12620,0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13688,6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108,47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1.3. Налоги на совокупный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2273,8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1317,0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1381,9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104,93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1.4. Налоги, сборы и регулярные платежи за пользование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833,0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839,1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100,73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1.5. Госпошлины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1106,4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1081,0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1083,9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100,27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1.6. Задолженность и перерасчеты по отмененным налогам, сборам и иным обязательным платежам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2.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7480,5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6105,6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98,27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27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2.1. 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3817,2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2984,0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3033,7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101,67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2.2. Платежи при пользовании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1187,9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-190,1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2.3. Доходы от оказания платных услуг (работ) и компенсации затрат </a:t>
                      </a:r>
                      <a:r>
                        <a:rPr lang="ru-RU" sz="1200" u="none" strike="noStrike" dirty="0" smtClean="0">
                          <a:effectLst/>
                        </a:rPr>
                        <a:t>государства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1503,8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1638,0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1640,1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100,13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2.4. Доходы от продажи материальных и нематериальных активов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209,0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209,9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100,43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2.5. Штрафы, санкции, возмещение ущерба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484,1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1382,0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1412,0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102,17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3.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Безвозмездные поступления от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других бюджетов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553599,9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621381,6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619648,4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99,72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baseline="0" dirty="0">
                          <a:effectLst/>
                        </a:rPr>
                        <a:t>Дотации бюджетам муниципальных образований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179751,3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192544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192544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36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baseline="0" dirty="0">
                          <a:effectLst/>
                        </a:rPr>
                        <a:t>Субсидии бюджетам муниципальных образований (межбюджетные субсидии)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23945,7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52418,4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52418,4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baseline="0" dirty="0">
                          <a:effectLst/>
                        </a:rPr>
                        <a:t>Субвенции бюджетам муниципальных образований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348796,1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372450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370854,1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99,57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baseline="0" dirty="0">
                          <a:effectLst/>
                        </a:rPr>
                        <a:t>Иные межбюджетные трансферты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1148,9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3969,2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3909,2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98,49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Возвраты межбюджетных трансфертов</a:t>
                      </a: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-96,5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возврата прочих остатков субсидий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ИТОГО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595493,8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663855,6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663720,6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99,98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1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432048"/>
          </a:xfrm>
        </p:spPr>
        <p:txBody>
          <a:bodyPr>
            <a:norm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Структура налоговых доходов в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2021-2022 </a:t>
            </a:r>
            <a:r>
              <a:rPr lang="ru-RU" sz="2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гг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832" y="386104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Исполнение по налоговым доходам бюджета района за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год, </a:t>
            </a:r>
            <a:r>
              <a:rPr lang="ru-RU" sz="2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тыс.руб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80071"/>
              </p:ext>
            </p:extLst>
          </p:nvPr>
        </p:nvGraphicFramePr>
        <p:xfrm>
          <a:off x="107504" y="27417"/>
          <a:ext cx="8699248" cy="390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507553"/>
              </p:ext>
            </p:extLst>
          </p:nvPr>
        </p:nvGraphicFramePr>
        <p:xfrm>
          <a:off x="0" y="4221088"/>
          <a:ext cx="8964488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1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936104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Наиболее крупные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плательщики налога на доходы физических лиц </a:t>
            </a:r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Первомайского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района за 2022 год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16" y="1196752"/>
            <a:ext cx="5219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ООО «Пречистенский молочный продукт»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ГУЗ ЯО Пречистенская ЦРБ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МУ «Первомайский ЦСОН»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Отдел МВД России по Первомайскому району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Первомайский филиал АО ЯО «</a:t>
            </a:r>
            <a:r>
              <a:rPr lang="ru-RU" dirty="0" err="1"/>
              <a:t>Ярдормост</a:t>
            </a:r>
            <a:r>
              <a:rPr lang="ru-RU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Первомайское РАЙПО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ГОУ ЯО </a:t>
            </a:r>
            <a:r>
              <a:rPr lang="ru-RU" dirty="0" err="1" smtClean="0"/>
              <a:t>Багряниковская</a:t>
            </a:r>
            <a:r>
              <a:rPr lang="ru-RU" dirty="0" smtClean="0"/>
              <a:t> СКА-И</a:t>
            </a:r>
            <a:endParaRPr lang="ru-RU" dirty="0"/>
          </a:p>
        </p:txBody>
      </p:sp>
      <p:pic>
        <p:nvPicPr>
          <p:cNvPr id="1026" name="Picture 2" descr="C:\Доронина\бюджет для граждан\фото\image49S371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04" y="3185552"/>
            <a:ext cx="3312368" cy="22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оронина\бюджет для граждан\фото\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6724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pervomayadm.ru/tinybrowser/images/foto/arkhitektura/3/_full/_img_76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672408" cy="242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Доронина\бюджет для граждан\фото\stacion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4400"/>
            <a:ext cx="33337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79" y="0"/>
            <a:ext cx="8784976" cy="504056"/>
          </a:xfrm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Структура неналоговых доходов в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2021-2022 </a:t>
            </a:r>
            <a:r>
              <a:rPr lang="ru-RU" sz="24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гг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93305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Исполнение по неналоговым доходам бюджета района за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год, </a:t>
            </a:r>
            <a:r>
              <a:rPr lang="ru-RU" sz="2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тыс.руб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615288"/>
              </p:ext>
            </p:extLst>
          </p:nvPr>
        </p:nvGraphicFramePr>
        <p:xfrm>
          <a:off x="251520" y="188640"/>
          <a:ext cx="85689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561140"/>
              </p:ext>
            </p:extLst>
          </p:nvPr>
        </p:nvGraphicFramePr>
        <p:xfrm>
          <a:off x="251520" y="4263698"/>
          <a:ext cx="8640959" cy="257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8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48072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Структура безвозмездных поступлений в бюджет района в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2021-2022 </a:t>
            </a:r>
            <a:r>
              <a:rPr lang="ru-RU" sz="2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гг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680" y="37890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Исполнение по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безвозмездным поступлениям в бюджет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района за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год,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тыс.руб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4734"/>
              </p:ext>
            </p:extLst>
          </p:nvPr>
        </p:nvGraphicFramePr>
        <p:xfrm>
          <a:off x="683568" y="447378"/>
          <a:ext cx="8064896" cy="354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819437"/>
              </p:ext>
            </p:extLst>
          </p:nvPr>
        </p:nvGraphicFramePr>
        <p:xfrm>
          <a:off x="211349" y="4133431"/>
          <a:ext cx="8712968" cy="274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2478" y="188640"/>
            <a:ext cx="8957663" cy="6883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Расходы бюджета Первомайского муниципального района</a:t>
            </a:r>
          </a:p>
        </p:txBody>
      </p:sp>
      <p:pic>
        <p:nvPicPr>
          <p:cNvPr id="71" name="Picture 7" descr="Физ-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18566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46" y="120110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93" y="1201104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04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03" y="1218566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18566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09835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4" y="1212216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8" descr="СМ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38" y="1201104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9" descr="Соц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7" y="1201104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1608590" y="192500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85" name="Text Box 33"/>
          <p:cNvSpPr txBox="1">
            <a:spLocks noChangeArrowheads="1"/>
          </p:cNvSpPr>
          <p:nvPr/>
        </p:nvSpPr>
        <p:spPr bwMode="auto">
          <a:xfrm>
            <a:off x="2261366" y="2486665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86" name="Text Box 36"/>
          <p:cNvSpPr txBox="1">
            <a:spLocks noChangeArrowheads="1"/>
          </p:cNvSpPr>
          <p:nvPr/>
        </p:nvSpPr>
        <p:spPr bwMode="auto">
          <a:xfrm>
            <a:off x="3058318" y="19329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87" name="Text Box 39"/>
          <p:cNvSpPr txBox="1">
            <a:spLocks noChangeArrowheads="1"/>
          </p:cNvSpPr>
          <p:nvPr/>
        </p:nvSpPr>
        <p:spPr bwMode="auto">
          <a:xfrm>
            <a:off x="3854450" y="2501266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88" name="Text Box 42"/>
          <p:cNvSpPr txBox="1">
            <a:spLocks noChangeArrowheads="1"/>
          </p:cNvSpPr>
          <p:nvPr/>
        </p:nvSpPr>
        <p:spPr bwMode="auto">
          <a:xfrm>
            <a:off x="4716462" y="1920242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89" name="Text Box 43"/>
          <p:cNvSpPr txBox="1">
            <a:spLocks noChangeArrowheads="1"/>
          </p:cNvSpPr>
          <p:nvPr/>
        </p:nvSpPr>
        <p:spPr bwMode="auto">
          <a:xfrm>
            <a:off x="5457270" y="254373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90" name="Text Box 46"/>
          <p:cNvSpPr txBox="1">
            <a:spLocks noChangeArrowheads="1"/>
          </p:cNvSpPr>
          <p:nvPr/>
        </p:nvSpPr>
        <p:spPr bwMode="auto">
          <a:xfrm>
            <a:off x="6273038" y="1920242"/>
            <a:ext cx="1296987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92" name="Text Box 50"/>
          <p:cNvSpPr txBox="1">
            <a:spLocks noChangeArrowheads="1"/>
          </p:cNvSpPr>
          <p:nvPr/>
        </p:nvSpPr>
        <p:spPr bwMode="auto">
          <a:xfrm>
            <a:off x="7294648" y="2543730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cxnSp>
        <p:nvCxnSpPr>
          <p:cNvPr id="93" name="Прямая соединительная линия 92"/>
          <p:cNvCxnSpPr>
            <a:stCxn id="79" idx="2"/>
          </p:cNvCxnSpPr>
          <p:nvPr/>
        </p:nvCxnSpPr>
        <p:spPr>
          <a:xfrm flipH="1">
            <a:off x="609552" y="1715454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76" idx="2"/>
          </p:cNvCxnSpPr>
          <p:nvPr/>
        </p:nvCxnSpPr>
        <p:spPr>
          <a:xfrm>
            <a:off x="1350053" y="1707516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77" idx="2"/>
          </p:cNvCxnSpPr>
          <p:nvPr/>
        </p:nvCxnSpPr>
        <p:spPr>
          <a:xfrm>
            <a:off x="2087538" y="1694816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2915816" y="1713808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78" idx="2"/>
          </p:cNvCxnSpPr>
          <p:nvPr/>
        </p:nvCxnSpPr>
        <p:spPr>
          <a:xfrm flipH="1">
            <a:off x="3635424" y="1724185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74" idx="2"/>
          </p:cNvCxnSpPr>
          <p:nvPr/>
        </p:nvCxnSpPr>
        <p:spPr>
          <a:xfrm flipH="1">
            <a:off x="4425155" y="1707517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81" idx="2"/>
          </p:cNvCxnSpPr>
          <p:nvPr/>
        </p:nvCxnSpPr>
        <p:spPr>
          <a:xfrm flipH="1">
            <a:off x="5291930" y="1737679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71" idx="2"/>
          </p:cNvCxnSpPr>
          <p:nvPr/>
        </p:nvCxnSpPr>
        <p:spPr>
          <a:xfrm>
            <a:off x="6154911" y="1715454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80" idx="2"/>
          </p:cNvCxnSpPr>
          <p:nvPr/>
        </p:nvCxnSpPr>
        <p:spPr>
          <a:xfrm>
            <a:off x="6983688" y="1701167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75" idx="2"/>
          </p:cNvCxnSpPr>
          <p:nvPr/>
        </p:nvCxnSpPr>
        <p:spPr>
          <a:xfrm>
            <a:off x="7834398" y="1671004"/>
            <a:ext cx="0" cy="863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395535" y="3228485"/>
            <a:ext cx="8208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бюджета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- это средства, выплачиваемые из бюджета на реализацию расходных обязательств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Первомайского муниципального района,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то есть расходов, необходимость которых установлена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 органов местного самоуправления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федеральными законами (законами субъекта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0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92088"/>
          </a:xfrm>
        </p:spPr>
        <p:txBody>
          <a:bodyPr>
            <a:noAutofit/>
          </a:bodyPr>
          <a:lstStyle/>
          <a:p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Распределение расходов бюджета района по разделам бюджетной классификации за </a:t>
            </a:r>
            <a:r>
              <a:rPr lang="ru-RU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2022 </a:t>
            </a:r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год, </a:t>
            </a:r>
            <a:r>
              <a:rPr lang="ru-RU" sz="2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тыс.руб</a:t>
            </a:r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b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(ОТРАСЛЕВАЯ СТРУКТУРА)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8670"/>
              </p:ext>
            </p:extLst>
          </p:nvPr>
        </p:nvGraphicFramePr>
        <p:xfrm>
          <a:off x="323527" y="1412780"/>
          <a:ext cx="8568953" cy="4623430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3024337"/>
                <a:gridCol w="1155640"/>
                <a:gridCol w="1776490"/>
                <a:gridCol w="1341076"/>
                <a:gridCol w="1271410"/>
              </a:tblGrid>
              <a:tr h="363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 2021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 2022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40236,8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51021,0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48170,1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31621,8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44866,4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38289,1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2725,8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23260,7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23253,2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232635,3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270669,6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269784,3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51001,6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57397,5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55311,8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210502,9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215793,4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214562,6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22018,8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13350,5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13350,5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1795,2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9717,0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599036,9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688013,1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674375,6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008" y="27184"/>
            <a:ext cx="8892480" cy="7921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Что такое бюджет для граждан?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5207" y="944864"/>
            <a:ext cx="576064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 жители Первомайского района!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района, с учетом приоритетов, определяемых жителями,  недопустимость коррупции - важнейшие задачи, которые необходимо решать, объединяя усилия.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«Бюджет для граждан» - информационный материал, который создан специально для того, чтобы каждый житель Первомайского района был осведомлен, как формируется и расходуется бюджет муниципального образования, сколько в бюджет поступает средств и на какие цели они направляются, как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влияет на развитие района, на улучшение качества жизни населения.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Уже сегодня информация о всех стадиях бюджетного процесса, о плановых показателях бюджета муниципального района  и его исполнении доступна для всех заинтересованных пользователей и размещается на официальном сайте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Первомайского муниципального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Ярославской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pervomayadm.ru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Доронина\бюджет для граждан\фото\мемо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7"/>
            <a:ext cx="2952328" cy="25266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cuments\Фото ремонт учреждений и обелисков\Административные здания\160320151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993828" cy="2448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78098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Структура расходов бюджета района</a:t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по отраслям за 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2022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год, %</a:t>
            </a: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372987"/>
              </p:ext>
            </p:extLst>
          </p:nvPr>
        </p:nvGraphicFramePr>
        <p:xfrm>
          <a:off x="323528" y="1125428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555309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направления, по которым расходуются средства бюджета муниципального района,- это образование, социальная политика, культура и кинематография. За 2022 год их удельный вес в структуре бюджета района по отношению к аналогичному периоду 2021 года изменился незначительно. </a:t>
            </a:r>
          </a:p>
        </p:txBody>
      </p:sp>
    </p:spTree>
    <p:extLst>
      <p:ext uri="{BB962C8B-B14F-4D97-AF65-F5344CB8AC3E}">
        <p14:creationId xmlns:p14="http://schemas.microsoft.com/office/powerpoint/2010/main" val="68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Распределение расходов бюджета района по главным распорядителям бюджетных средств, </a:t>
            </a:r>
            <a:r>
              <a:rPr lang="ru-RU" sz="2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тыс.руб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23102"/>
              </p:ext>
            </p:extLst>
          </p:nvPr>
        </p:nvGraphicFramePr>
        <p:xfrm>
          <a:off x="323528" y="980728"/>
          <a:ext cx="8424937" cy="5693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402"/>
                <a:gridCol w="1249481"/>
                <a:gridCol w="1745850"/>
                <a:gridCol w="1317946"/>
                <a:gridCol w="1253258"/>
              </a:tblGrid>
              <a:tr h="282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2021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2022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2022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Отдел  культуры, туризма и молодежной  политики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58 547,6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64 788,0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64 241,7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 образования 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261 270,2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299 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680,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298 780,7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финансов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16 431,0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18 782,1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18 679,1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6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труда и социальной поддержки населения Администрации Первомайского муниципального района Ярославской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173 878,8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177 848,3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176 715,2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Администрация Первомайского муниципального района Ярославской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87 925,0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126 056,4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115 124,4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Собрание Представителей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Контрольно-счетная палата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979,3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828,5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599 036,9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688 </a:t>
                      </a: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013,</a:t>
                      </a:r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674 375,6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Структура </a:t>
            </a:r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расходов бюджета района по главным распорядителям бюджетных средств за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2022 </a:t>
            </a:r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 ,%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581129"/>
              </p:ext>
            </p:extLst>
          </p:nvPr>
        </p:nvGraphicFramePr>
        <p:xfrm>
          <a:off x="251520" y="1340768"/>
          <a:ext cx="8568952" cy="456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0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                С 2014 года бюджет Первомайского муниципального района по расходам формируется и исполняется по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программам</a:t>
            </a:r>
            <a:r>
              <a:rPr lang="ru-RU" sz="1600" dirty="0" smtClean="0">
                <a:solidFill>
                  <a:schemeClr val="tx1"/>
                </a:solidFill>
              </a:rPr>
              <a:t> в соответствии с Бюджетным кодексом Российской Федерации.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264" y="1757075"/>
            <a:ext cx="6336704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увязанный по ресурсам, </a:t>
            </a:r>
            <a:r>
              <a:rPr lang="ru-RU" sz="1600" dirty="0" smtClean="0">
                <a:solidFill>
                  <a:schemeClr val="tx1"/>
                </a:solidFill>
              </a:rPr>
              <a:t>исполнителям </a:t>
            </a:r>
            <a:r>
              <a:rPr lang="ru-RU" sz="1600" dirty="0">
                <a:solidFill>
                  <a:schemeClr val="tx1"/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Первомайского муниципального </a:t>
            </a:r>
            <a:r>
              <a:rPr lang="ru-RU" sz="1600" dirty="0" smtClean="0">
                <a:solidFill>
                  <a:schemeClr val="tx1"/>
                </a:solidFill>
              </a:rPr>
              <a:t>района.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64" y="3933056"/>
            <a:ext cx="3330616" cy="257513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Является </a:t>
            </a:r>
            <a:r>
              <a:rPr lang="ru-RU" sz="1600" u="sng" dirty="0" smtClean="0">
                <a:solidFill>
                  <a:schemeClr val="tx1"/>
                </a:solidFill>
              </a:rPr>
              <a:t>главным </a:t>
            </a:r>
            <a:r>
              <a:rPr lang="ru-RU" sz="1600" u="sng" dirty="0">
                <a:solidFill>
                  <a:schemeClr val="tx1"/>
                </a:solidFill>
              </a:rPr>
              <a:t>инструментом</a:t>
            </a:r>
            <a:r>
              <a:rPr lang="ru-RU" sz="1600" dirty="0">
                <a:solidFill>
                  <a:schemeClr val="tx1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600" dirty="0" smtClean="0">
                <a:solidFill>
                  <a:schemeClr val="tx1"/>
                </a:solidFill>
              </a:rPr>
              <a:t>политики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407889"/>
            <a:ext cx="216024" cy="5251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04450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851920" y="3942067"/>
            <a:ext cx="485084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altLang="ru-RU" sz="2000" dirty="0">
                <a:latin typeface="+mn-lt"/>
              </a:rPr>
              <a:t>Все муниципальные программы размещены на официальном сайте Администрации Первомайского муниципального района</a:t>
            </a:r>
          </a:p>
          <a:p>
            <a:pPr algn="ctr"/>
            <a:r>
              <a:rPr lang="ru-RU" altLang="ru-RU" sz="2000" dirty="0">
                <a:latin typeface="+mn-lt"/>
              </a:rPr>
              <a:t> </a:t>
            </a:r>
            <a:r>
              <a:rPr lang="ru-RU" sz="2000" dirty="0">
                <a:latin typeface="+mn-lt"/>
                <a:hlinkClick r:id="rId3"/>
              </a:rPr>
              <a:t>http://pervomayadm.ru/municipal-nye.html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192"/>
            <a:ext cx="8445624" cy="720080"/>
          </a:xfrm>
        </p:spPr>
        <p:txBody>
          <a:bodyPr>
            <a:noAutofit/>
          </a:bodyPr>
          <a:lstStyle/>
          <a:p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Распределение</a:t>
            </a:r>
            <a:r>
              <a:rPr lang="ru-RU" sz="2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расходов бюджета района по муниципальным программам в </a:t>
            </a:r>
            <a:r>
              <a:rPr lang="ru-RU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2022 году, </a:t>
            </a:r>
            <a:r>
              <a:rPr lang="ru-RU" sz="2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тыс.руб</a:t>
            </a:r>
            <a:endParaRPr lang="ru-RU" sz="2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93711"/>
              </p:ext>
            </p:extLst>
          </p:nvPr>
        </p:nvGraphicFramePr>
        <p:xfrm>
          <a:off x="179512" y="980728"/>
          <a:ext cx="8784976" cy="5359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0407"/>
                <a:gridCol w="1317747"/>
                <a:gridCol w="1244538"/>
                <a:gridCol w="1244538"/>
                <a:gridCol w="1317746"/>
              </a:tblGrid>
              <a:tr h="232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Наименование программы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</a:rPr>
                        <a:t>2022 </a:t>
                      </a:r>
                      <a:r>
                        <a:rPr lang="ru-RU" sz="1300" b="1" u="none" strike="noStrike" dirty="0">
                          <a:effectLst/>
                        </a:rPr>
                        <a:t>(план)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</a:rPr>
                        <a:t>2022 </a:t>
                      </a:r>
                      <a:r>
                        <a:rPr lang="ru-RU" sz="1300" b="1" u="none" strike="noStrike" dirty="0">
                          <a:effectLst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% исполнения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Удельный вес в плановых </a:t>
                      </a:r>
                      <a:r>
                        <a:rPr lang="ru-RU" sz="1300" b="1" u="none" strike="noStrike" dirty="0" smtClean="0">
                          <a:effectLst/>
                        </a:rPr>
                        <a:t>расходах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"Развитие образования в Первомайском муниципальном районе"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292 804,3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291 975,2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"Социальная поддержка населения Первомайского муниципального района"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170 343,8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169 189,0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"Комплексные меры по организации отдыха, оздоровления и занятости детей Первомайского района"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2 976,0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2 971,5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"Семья и дети"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"Обеспечение общественного порядка и противодействие преступности на территории Первомайского муниципального района"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"Развитие культуры и молодежной политики в Первомайском муниципальном районе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63 254,2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61 289,2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"Развитие физической культуры и спорта в Первомайском муниципальном районе"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13 350,5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13 350,5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"Энергосбережение и повышение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энергоэффективности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 Первомайском муниципальном районе"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«Разработка и актуализация градостроительной документации Первомайского района Ярославской области»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52944"/>
              </p:ext>
            </p:extLst>
          </p:nvPr>
        </p:nvGraphicFramePr>
        <p:xfrm>
          <a:off x="179512" y="836712"/>
          <a:ext cx="8712967" cy="5857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/>
                <a:gridCol w="1224136"/>
                <a:gridCol w="1440160"/>
                <a:gridCol w="1368152"/>
                <a:gridCol w="1296143"/>
              </a:tblGrid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"Патриотическое воспитание граждан Российской Федерации, проживающих на территории Первомайского муниципального района"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"Молодёжь"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555,4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"Поддержка потребительского рынка на селе"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"Эффективная власть в Первомайском муниципальном районе"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14 595,1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12 580,1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"Повышение эффективности использования муниципального имущества Первомайского муниципального района"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2 690,2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2 690,0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МП "Газификация и модернизация жилищно-коммунального хозяйства Первомайского муниципального района"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21 294,3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21 286,8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"Информационное общество в Первомайском муниципальном районе"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"Развитие дорожного хозяйства и транспорта в Первомайском муниципальном районе"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44 287,2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38 094,4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"Развитие сельского хозяйства в Первомайском муниципальном районе"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МП "Создание условий для эффективного управления муниципальными финансами в Первомайском муниципальном районе"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10 643,2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10 643,2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8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</a:rPr>
                        <a:t>ИТОГО ПО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ПРОГРАММАМ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640 142,3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627 494,6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НЕПРОГРАММНЫЕ 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47 870,8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46 881,0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8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688 013,1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674 375,6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3789"/>
              </p:ext>
            </p:extLst>
          </p:nvPr>
        </p:nvGraphicFramePr>
        <p:xfrm>
          <a:off x="179512" y="188640"/>
          <a:ext cx="871296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/>
                <a:gridCol w="1224136"/>
                <a:gridCol w="1448063"/>
                <a:gridCol w="1363614"/>
                <a:gridCol w="1292778"/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2022 </a:t>
                      </a: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2022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в плановых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расходах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8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404" y="1772817"/>
            <a:ext cx="8582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664"/>
            <a:ext cx="2970980" cy="155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296037"/>
            <a:ext cx="894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Процентное соотношение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основных муниципальных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программ в общем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объеме программных 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расходов бюджета Первомайского района за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 год 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404" y="213664"/>
            <a:ext cx="85820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В </a:t>
            </a:r>
            <a:r>
              <a:rPr lang="ru-RU" sz="1400" b="1" u="sng" dirty="0" smtClean="0"/>
              <a:t>2022</a:t>
            </a:r>
            <a:r>
              <a:rPr lang="ru-RU" sz="1400" dirty="0" smtClean="0"/>
              <a:t> году </a:t>
            </a:r>
            <a:r>
              <a:rPr lang="ru-RU" sz="1400" b="1" dirty="0"/>
              <a:t>плановые</a:t>
            </a:r>
            <a:r>
              <a:rPr lang="ru-RU" sz="1400" dirty="0" smtClean="0"/>
              <a:t> </a:t>
            </a:r>
            <a:r>
              <a:rPr lang="ru-RU" sz="1400" b="1" dirty="0"/>
              <a:t>расходы</a:t>
            </a:r>
            <a:r>
              <a:rPr lang="ru-RU" sz="1400" dirty="0"/>
              <a:t> бюджета </a:t>
            </a:r>
            <a:r>
              <a:rPr lang="ru-RU" sz="1400" dirty="0" smtClean="0"/>
              <a:t>Первомайского муниципального </a:t>
            </a:r>
            <a:r>
              <a:rPr lang="ru-RU" sz="1400" dirty="0"/>
              <a:t>района составили </a:t>
            </a:r>
            <a:r>
              <a:rPr lang="ru-RU" sz="1400" b="1" u="sng" dirty="0" smtClean="0"/>
              <a:t>688 013,1 </a:t>
            </a:r>
            <a:r>
              <a:rPr lang="ru-RU" sz="1400" b="1" u="sng" dirty="0"/>
              <a:t>тыс. руб</a:t>
            </a:r>
            <a:r>
              <a:rPr lang="ru-RU" sz="1400" b="1" u="sng" dirty="0" smtClean="0"/>
              <a:t>.</a:t>
            </a:r>
            <a:r>
              <a:rPr lang="ru-RU" sz="1400" u="sng" dirty="0" smtClean="0"/>
              <a:t>, </a:t>
            </a:r>
            <a:r>
              <a:rPr lang="ru-RU" sz="1400" dirty="0"/>
              <a:t>в том числе на реализацию муниципальных программ </a:t>
            </a:r>
            <a:r>
              <a:rPr lang="ru-RU" sz="1400" b="1" u="sng" dirty="0" smtClean="0"/>
              <a:t>640 142,3 тыс</a:t>
            </a:r>
            <a:r>
              <a:rPr lang="ru-RU" sz="1400" b="1" u="sng" dirty="0"/>
              <a:t>. руб</a:t>
            </a:r>
            <a:r>
              <a:rPr lang="ru-RU" sz="1400" dirty="0"/>
              <a:t>. </a:t>
            </a:r>
            <a:r>
              <a:rPr lang="ru-RU" sz="1400" dirty="0" smtClean="0"/>
              <a:t>Бюджет </a:t>
            </a:r>
            <a:r>
              <a:rPr lang="ru-RU" sz="1400" dirty="0"/>
              <a:t>Первомайского муниципального </a:t>
            </a:r>
            <a:r>
              <a:rPr lang="ru-RU" sz="1400" dirty="0" smtClean="0"/>
              <a:t>района за 2022 год исполнен на </a:t>
            </a:r>
            <a:r>
              <a:rPr lang="ru-RU" sz="1400" b="1" dirty="0" smtClean="0"/>
              <a:t>98,0%</a:t>
            </a:r>
            <a:r>
              <a:rPr lang="ru-RU" sz="1400" dirty="0" smtClean="0"/>
              <a:t>, фактические расходы составили</a:t>
            </a:r>
            <a:r>
              <a:rPr lang="ru-RU" sz="1400" b="1" u="sng" dirty="0"/>
              <a:t> </a:t>
            </a:r>
            <a:r>
              <a:rPr lang="ru-RU" sz="1400" b="1" u="sng" dirty="0" smtClean="0"/>
              <a:t>674 375,6 тыс</a:t>
            </a:r>
            <a:r>
              <a:rPr lang="ru-RU" sz="1400" b="1" u="sng" dirty="0"/>
              <a:t>. руб.</a:t>
            </a:r>
            <a:r>
              <a:rPr lang="ru-RU" sz="1400" u="sng" dirty="0"/>
              <a:t>, </a:t>
            </a:r>
            <a:r>
              <a:rPr lang="ru-RU" sz="1400" dirty="0"/>
              <a:t>в том числе на реализацию муниципальных программ </a:t>
            </a:r>
            <a:r>
              <a:rPr lang="ru-RU" sz="1400" b="1" u="sng" dirty="0" smtClean="0"/>
              <a:t>627 494,6 </a:t>
            </a:r>
            <a:r>
              <a:rPr lang="ru-RU" sz="1400" b="1" u="sng" dirty="0"/>
              <a:t>тыс. руб</a:t>
            </a:r>
            <a:r>
              <a:rPr lang="ru-RU" sz="1400" dirty="0"/>
              <a:t>.</a:t>
            </a:r>
            <a:r>
              <a:rPr lang="ru-RU" sz="1400" dirty="0" smtClean="0"/>
              <a:t> </a:t>
            </a:r>
            <a:r>
              <a:rPr lang="ru-RU" sz="1400" dirty="0"/>
              <a:t>Всего непрограммные расходы за 2022 год составили</a:t>
            </a:r>
            <a:r>
              <a:rPr lang="ru-RU" sz="1400" b="1" dirty="0"/>
              <a:t> </a:t>
            </a:r>
            <a:r>
              <a:rPr lang="ru-RU" sz="1400" b="1" u="sng" dirty="0"/>
              <a:t>46881 </a:t>
            </a:r>
            <a:r>
              <a:rPr lang="ru-RU" sz="1400" b="1" u="sng" dirty="0" err="1"/>
              <a:t>тыс.руб</a:t>
            </a:r>
            <a:r>
              <a:rPr lang="ru-RU" sz="1400" b="1" dirty="0"/>
              <a:t>.</a:t>
            </a:r>
            <a:r>
              <a:rPr lang="ru-RU" sz="1400" dirty="0" smtClean="0"/>
              <a:t> Удельный </a:t>
            </a:r>
            <a:r>
              <a:rPr lang="ru-RU" sz="1400" dirty="0"/>
              <a:t>вес программных мероприятий </a:t>
            </a:r>
            <a:r>
              <a:rPr lang="ru-RU" sz="1400" dirty="0" smtClean="0"/>
              <a:t>в расходах </a:t>
            </a:r>
            <a:r>
              <a:rPr lang="ru-RU" sz="1400" dirty="0"/>
              <a:t>бюджета муниципального района </a:t>
            </a:r>
            <a:r>
              <a:rPr lang="ru-RU" sz="1400" dirty="0" smtClean="0"/>
              <a:t>за 2022 </a:t>
            </a:r>
            <a:r>
              <a:rPr lang="ru-RU" sz="1400" dirty="0"/>
              <a:t>год составляет </a:t>
            </a:r>
            <a:r>
              <a:rPr lang="ru-RU" sz="1400" dirty="0" smtClean="0"/>
              <a:t>93,0 </a:t>
            </a:r>
            <a:r>
              <a:rPr lang="ru-RU" sz="1400" dirty="0"/>
              <a:t>%, удельный вес непрограммных мероприятий – </a:t>
            </a:r>
            <a:r>
              <a:rPr lang="ru-RU" sz="1400" dirty="0" smtClean="0"/>
              <a:t>7,0 %.</a:t>
            </a:r>
            <a:r>
              <a:rPr lang="ru-RU" sz="1400" b="1" u="sng" dirty="0" smtClean="0"/>
              <a:t> </a:t>
            </a:r>
            <a:r>
              <a:rPr lang="ru-RU" sz="1400" dirty="0"/>
              <a:t>Всего в </a:t>
            </a:r>
            <a:r>
              <a:rPr lang="ru-RU" sz="1400" dirty="0" smtClean="0"/>
              <a:t>2022 </a:t>
            </a:r>
            <a:r>
              <a:rPr lang="ru-RU" sz="1400" dirty="0"/>
              <a:t>году расходы </a:t>
            </a:r>
            <a:r>
              <a:rPr lang="ru-RU" sz="1400" dirty="0" smtClean="0"/>
              <a:t>осуществлялись по </a:t>
            </a:r>
            <a:r>
              <a:rPr lang="ru-RU" sz="1400" b="1" dirty="0" smtClean="0"/>
              <a:t>19</a:t>
            </a:r>
            <a:r>
              <a:rPr lang="ru-RU" sz="1400" dirty="0" smtClean="0"/>
              <a:t> </a:t>
            </a:r>
            <a:r>
              <a:rPr lang="ru-RU" sz="1400" b="1" dirty="0" smtClean="0"/>
              <a:t>муниципальной программе.</a:t>
            </a:r>
          </a:p>
          <a:p>
            <a:pPr algn="just"/>
            <a:r>
              <a:rPr lang="ru-RU" sz="1400" dirty="0" smtClean="0"/>
              <a:t>       Большая </a:t>
            </a:r>
            <a:r>
              <a:rPr lang="ru-RU" sz="1400" dirty="0"/>
              <a:t>часть программных расходов приходится на муниципальную программу </a:t>
            </a:r>
            <a:r>
              <a:rPr lang="ru-RU" sz="1400" b="1" dirty="0"/>
              <a:t>«Развитие образования в Первомайском муниципальном районе на 2022-2024 годы» (46,5 %)</a:t>
            </a:r>
            <a:r>
              <a:rPr lang="ru-RU" sz="1400" dirty="0"/>
              <a:t>. </a:t>
            </a:r>
          </a:p>
          <a:p>
            <a:pPr algn="just"/>
            <a:endParaRPr lang="ru-RU" sz="14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143034"/>
              </p:ext>
            </p:extLst>
          </p:nvPr>
        </p:nvGraphicFramePr>
        <p:xfrm>
          <a:off x="1115616" y="3003923"/>
          <a:ext cx="7200800" cy="367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44624"/>
            <a:ext cx="8928992" cy="720080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«Развитие образования в Первомайском муниципальном районе на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2022-2024 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692696"/>
            <a:ext cx="271314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2022 году – </a:t>
            </a:r>
            <a:r>
              <a:rPr lang="ru-RU" sz="1600" b="1" dirty="0" smtClean="0"/>
              <a:t>291 975,2 </a:t>
            </a:r>
            <a:r>
              <a:rPr lang="ru-RU" sz="1600" b="1" u="sng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4" descr="C:\Users\казначейство\Downloads\zTqSUr0WuY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20" y="2045793"/>
            <a:ext cx="27131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Доронина\бюджет для граждан\фото\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20" y="4221088"/>
            <a:ext cx="27131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1123583"/>
            <a:ext cx="579664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обеспечение условий непрерывного совершенствования и развитие образования Первомайского муниципального района в аспекте повышения его качества и доступности.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23728" y="704521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959798"/>
            <a:ext cx="597666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 </a:t>
            </a:r>
            <a:r>
              <a:rPr lang="ru-RU" sz="1100" dirty="0" smtClean="0"/>
              <a:t>     Дошкольные  </a:t>
            </a:r>
            <a:r>
              <a:rPr lang="ru-RU" sz="1100" dirty="0"/>
              <a:t>образовательные услуги получили 389 </a:t>
            </a:r>
            <a:r>
              <a:rPr lang="ru-RU" sz="1100" dirty="0" smtClean="0"/>
              <a:t>воспитанников. Количество </a:t>
            </a:r>
            <a:r>
              <a:rPr lang="ru-RU" sz="1100" dirty="0"/>
              <a:t>обучающихся в школах  составило 849 учащихся, в том числе ОВЗ – 147 чел., воспитанников детского дома 23 человека. </a:t>
            </a:r>
          </a:p>
          <a:p>
            <a:pPr algn="just"/>
            <a:r>
              <a:rPr lang="ru-RU" sz="1100" dirty="0" smtClean="0"/>
              <a:t>     Функционируют </a:t>
            </a:r>
            <a:r>
              <a:rPr lang="ru-RU" sz="1100" dirty="0"/>
              <a:t>школьные маршруты. Организован подвоз школьными автобусами   по 22  маршрутам, подвозится 238 </a:t>
            </a:r>
            <a:r>
              <a:rPr lang="ru-RU" sz="1100" dirty="0" smtClean="0"/>
              <a:t>обучающихся. Охват </a:t>
            </a:r>
            <a:r>
              <a:rPr lang="ru-RU" sz="1100" dirty="0"/>
              <a:t>горячим питанием в школах района составляет 98,2% обучающихся , из них бесплатное питание получают 80,9% (687 чел.)</a:t>
            </a:r>
          </a:p>
          <a:p>
            <a:pPr algn="just"/>
            <a:r>
              <a:rPr lang="ru-RU" sz="1100" dirty="0" smtClean="0"/>
              <a:t>      </a:t>
            </a:r>
            <a:r>
              <a:rPr lang="ru-RU" sz="1100" dirty="0"/>
              <a:t>Творческой средой  для выявления одаренных детей является система дополнительного образования, представленная Первомайским Домом детского творчества. Охват услугами дополнительного образования составляет 1060 человек по 70 дополнительным общеобразовательным программам.</a:t>
            </a:r>
          </a:p>
          <a:p>
            <a:pPr algn="just"/>
            <a:r>
              <a:rPr lang="ru-RU" sz="1100" dirty="0" smtClean="0"/>
              <a:t>     За </a:t>
            </a:r>
            <a:r>
              <a:rPr lang="ru-RU" sz="1100" dirty="0"/>
              <a:t>2022 год по учреждениям образования расходы на приобретение основных средств составили 4887 </a:t>
            </a:r>
            <a:r>
              <a:rPr lang="ru-RU" sz="1100" dirty="0" err="1"/>
              <a:t>тыс.руб</a:t>
            </a:r>
            <a:r>
              <a:rPr lang="ru-RU" sz="1100" dirty="0" smtClean="0"/>
              <a:t>., </a:t>
            </a:r>
            <a:r>
              <a:rPr lang="ru-RU" sz="1100" dirty="0"/>
              <a:t>в том числе более 3,5 </a:t>
            </a:r>
            <a:r>
              <a:rPr lang="ru-RU" sz="1100" dirty="0" err="1"/>
              <a:t>млн.руб</a:t>
            </a:r>
            <a:r>
              <a:rPr lang="ru-RU" sz="1100" dirty="0"/>
              <a:t>. за счет средств бюджета муниципального района.</a:t>
            </a:r>
          </a:p>
          <a:p>
            <a:pPr algn="just"/>
            <a:r>
              <a:rPr lang="ru-RU" sz="1100" dirty="0" smtClean="0"/>
              <a:t>     На </a:t>
            </a:r>
            <a:r>
              <a:rPr lang="ru-RU" sz="1100" dirty="0"/>
              <a:t>капитальный </a:t>
            </a:r>
            <a:r>
              <a:rPr lang="ru-RU" sz="1100" dirty="0" smtClean="0"/>
              <a:t>ремонт направлено </a:t>
            </a:r>
            <a:r>
              <a:rPr lang="ru-RU" sz="1100" dirty="0"/>
              <a:t>6442 </a:t>
            </a:r>
            <a:r>
              <a:rPr lang="ru-RU" sz="1100" dirty="0" err="1"/>
              <a:t>тыс.руб</a:t>
            </a:r>
            <a:r>
              <a:rPr lang="ru-RU" sz="1100" dirty="0"/>
              <a:t>., в том числе за счет средств бюджета муниципального района 3932 </a:t>
            </a:r>
            <a:r>
              <a:rPr lang="ru-RU" sz="1100" dirty="0" err="1"/>
              <a:t>тыс.руб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 smtClean="0"/>
              <a:t>       </a:t>
            </a:r>
            <a:r>
              <a:rPr lang="ru-RU" sz="1100" dirty="0"/>
              <a:t>На </a:t>
            </a:r>
            <a:r>
              <a:rPr lang="ru-RU" sz="1100" dirty="0" smtClean="0"/>
              <a:t>средства субсидии </a:t>
            </a:r>
            <a:r>
              <a:rPr lang="ru-RU" sz="1100" dirty="0"/>
              <a:t>на развитие материально-технической базы общеобразовательных организаций в сумме 873,5 тыс. рублей современным технологическим оборудованием оснащен пищеблок Пречистенской средней школы. А за счет средств муниципального бюджета (712,0 тыс. рублей)  проведены ремонтные работы  </a:t>
            </a:r>
            <a:r>
              <a:rPr lang="ru-RU" sz="1100" dirty="0" smtClean="0"/>
              <a:t>пищеблока. На </a:t>
            </a:r>
            <a:r>
              <a:rPr lang="ru-RU" sz="1100" dirty="0"/>
              <a:t>ремонт спортивного зала </a:t>
            </a:r>
            <a:r>
              <a:rPr lang="ru-RU" sz="1100" dirty="0" err="1"/>
              <a:t>Шильпуховской</a:t>
            </a:r>
            <a:r>
              <a:rPr lang="ru-RU" sz="1100" dirty="0"/>
              <a:t> основной школы израсходовано 2 144,9 тыс. руб</a:t>
            </a:r>
            <a:r>
              <a:rPr lang="ru-RU" sz="1100" dirty="0" smtClean="0"/>
              <a:t>.</a:t>
            </a:r>
          </a:p>
          <a:p>
            <a:pPr algn="just"/>
            <a:r>
              <a:rPr lang="ru-RU" sz="1100" dirty="0" smtClean="0"/>
              <a:t>         В </a:t>
            </a:r>
            <a:r>
              <a:rPr lang="ru-RU" sz="1100" dirty="0"/>
              <a:t>соответствии с планом мероприятий федерального проекта «Современная школа» национального проекта «Образование</a:t>
            </a:r>
            <a:r>
              <a:rPr lang="ru-RU" sz="1100" dirty="0" smtClean="0"/>
              <a:t>»</a:t>
            </a:r>
            <a:r>
              <a:rPr lang="ru-RU" sz="1100" dirty="0"/>
              <a:t> на территории района созданы Центры образования естественно-научной и технологической направленностей в </a:t>
            </a:r>
            <a:r>
              <a:rPr lang="ru-RU" sz="1100" dirty="0" err="1"/>
              <a:t>Козской</a:t>
            </a:r>
            <a:r>
              <a:rPr lang="ru-RU" sz="1100" dirty="0"/>
              <a:t> и Первомайской средних школах. </a:t>
            </a:r>
          </a:p>
          <a:p>
            <a:pPr algn="just"/>
            <a:r>
              <a:rPr lang="ru-RU" sz="1100" dirty="0"/>
              <a:t>         </a:t>
            </a:r>
            <a:r>
              <a:rPr lang="ru-RU" sz="1100" dirty="0" smtClean="0"/>
              <a:t>Для </a:t>
            </a:r>
            <a:r>
              <a:rPr lang="ru-RU" sz="1100" dirty="0"/>
              <a:t>проведения ремонтных работ, приобретения мебели и оборудования «Точек роста» из средств бюджета муниципального района в 2022 г. выделено более 3,5 </a:t>
            </a:r>
            <a:r>
              <a:rPr lang="ru-RU" sz="1100" dirty="0" err="1"/>
              <a:t>млн.руб</a:t>
            </a:r>
            <a:r>
              <a:rPr lang="ru-RU" sz="1100" dirty="0"/>
              <a:t>.</a:t>
            </a:r>
            <a:r>
              <a:rPr lang="ru-RU" sz="1100" b="1" dirty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284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784976" cy="648072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«Социальная поддержка населения Первомайского муниципального района на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2022-2024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34526" y="1020507"/>
            <a:ext cx="339233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ctr"/>
            <a:r>
              <a:rPr lang="ru-RU" sz="20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2000" b="1" dirty="0" smtClean="0">
                <a:solidFill>
                  <a:schemeClr val="tx1"/>
                </a:solidFill>
              </a:rPr>
              <a:t>в 2022 году </a:t>
            </a:r>
            <a:r>
              <a:rPr lang="ru-RU" sz="2000" b="1" dirty="0">
                <a:solidFill>
                  <a:schemeClr val="tx1"/>
                </a:solidFill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</a:rPr>
              <a:t>169 189,0</a:t>
            </a:r>
            <a:r>
              <a:rPr lang="ru-RU" sz="20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C:\Доронина\бюджет для граждан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6" y="3068960"/>
            <a:ext cx="34915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1242798"/>
            <a:ext cx="4950879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/>
              <a:t>содействие в обеспечении устойчивого роста уровня и качества жизни населения района;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/>
              <a:t>внимание и забота о пожилых гражданах, людях с ограниченными возможностями;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/>
              <a:t>защита прав и интересов работающего населения.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65657" y="860812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502" y="2525433"/>
            <a:ext cx="51617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Большое </a:t>
            </a:r>
            <a:r>
              <a:rPr lang="ru-RU" sz="1200" dirty="0"/>
              <a:t>внимание уделяется вопросам социальной поддержки населения. В районе проживает 44 процента граждан, нуждающихся в социальной защите, а доля людей пенсионного возраста составляет 36 процентов от общей численности населения.</a:t>
            </a:r>
          </a:p>
          <a:p>
            <a:pPr algn="just"/>
            <a:r>
              <a:rPr lang="ru-RU" sz="1200" dirty="0" smtClean="0"/>
              <a:t>     В </a:t>
            </a:r>
            <a:r>
              <a:rPr lang="ru-RU" sz="1200" dirty="0"/>
              <a:t>2022 г. меры социальной поддержки из бюджетов всех уровней получили более 4-х тысяч жителей района на сумму более 106 млн. рублей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/>
              <a:t>На 01.01.2023 г. на учете в Отделе состоит:</a:t>
            </a:r>
          </a:p>
          <a:p>
            <a:pPr algn="just"/>
            <a:r>
              <a:rPr lang="ru-RU" sz="1200" dirty="0"/>
              <a:t>-  494 получателей пособий на детей (в 2022 году пособие получили 758 детей на общую сумму 5 517 795,49 рублей.);</a:t>
            </a:r>
          </a:p>
          <a:p>
            <a:pPr algn="just"/>
            <a:r>
              <a:rPr lang="ru-RU" sz="1200" dirty="0"/>
              <a:t>- 1349 получателей ЕДВ (в 2022 году выплачено 6 928 186,45 рублей);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2492 </a:t>
            </a:r>
            <a:r>
              <a:rPr lang="ru-RU" sz="1200" dirty="0"/>
              <a:t>получателя компенсации расходов на оплату жилого помещения и коммунальных </a:t>
            </a:r>
            <a:r>
              <a:rPr lang="ru-RU" sz="1200" dirty="0" smtClean="0"/>
              <a:t>услуг;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327 </a:t>
            </a:r>
            <a:r>
              <a:rPr lang="ru-RU" sz="1200" dirty="0"/>
              <a:t>семей получателей жилищных субсидий (в 2022 году выплачено субсидий  на сумму   5 673 474,12 рублей);</a:t>
            </a:r>
          </a:p>
          <a:p>
            <a:pPr algn="just"/>
            <a:r>
              <a:rPr lang="ru-RU" sz="1200" dirty="0"/>
              <a:t>- 63 получателя ежемесячной выплаты в связи с рождением (усыновлением) первого ребенка (в 2022 году выплачено 9 579 300,07 рублей);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237 </a:t>
            </a:r>
            <a:r>
              <a:rPr lang="ru-RU" sz="1200" dirty="0"/>
              <a:t>получателей ежемесячной денежной выплаты на детей от 3 до 7 </a:t>
            </a:r>
            <a:r>
              <a:rPr lang="ru-RU" sz="1200" dirty="0" smtClean="0"/>
              <a:t>лет включительно </a:t>
            </a:r>
            <a:r>
              <a:rPr lang="ru-RU" sz="1200" dirty="0"/>
              <a:t>(в 2022 году выплачено 34 160 047,52 рублей</a:t>
            </a:r>
            <a:r>
              <a:rPr lang="ru-RU" sz="1200" dirty="0" smtClean="0"/>
              <a:t>).</a:t>
            </a:r>
          </a:p>
          <a:p>
            <a:pPr algn="just"/>
            <a:r>
              <a:rPr lang="ru-RU" sz="1200" dirty="0" smtClean="0"/>
              <a:t>     Особое </a:t>
            </a:r>
            <a:r>
              <a:rPr lang="ru-RU" sz="1200" dirty="0"/>
              <a:t>внимание уделяется работе с семьями, находящимися в трудной жизненной ситуации, а также оказанию адресной социальной помощи. За прошлый год более 5-ти млн. рублей направлено семьям в рамках заключенных социальных контрактов.</a:t>
            </a:r>
          </a:p>
        </p:txBody>
      </p:sp>
    </p:spTree>
    <p:extLst>
      <p:ext uri="{BB962C8B-B14F-4D97-AF65-F5344CB8AC3E}">
        <p14:creationId xmlns:p14="http://schemas.microsoft.com/office/powerpoint/2010/main" val="2581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«Развитие культуры и молодежной политики в Первомайском муниципальном районе на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2022-2024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908720"/>
            <a:ext cx="28803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2022 году </a:t>
            </a:r>
            <a:r>
              <a:rPr lang="ru-RU" sz="1600" b="1" u="sng" dirty="0" smtClean="0">
                <a:solidFill>
                  <a:schemeClr val="tx1"/>
                </a:solidFill>
              </a:rPr>
              <a:t>-  </a:t>
            </a:r>
            <a:r>
              <a:rPr lang="ru-RU" sz="1600" b="1" u="sng" dirty="0" smtClean="0"/>
              <a:t>61 289,2 </a:t>
            </a:r>
            <a:r>
              <a:rPr lang="ru-RU" sz="1600" b="1" u="sng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1" name="Picture 3" descr="C:\Доронина\бюджет для граждан\_prechistoe-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592288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Доронина\бюджет для граждан\фото\portfolio_9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51859"/>
            <a:ext cx="2592288" cy="16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Доронина\бюджет для граждан\2023-2025\Attachments_lena-prechistoe1707@yandex.ru_2022-12-21_13-37-04\Db49lTR7f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5922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54372"/>
              </p:ext>
            </p:extLst>
          </p:nvPr>
        </p:nvGraphicFramePr>
        <p:xfrm>
          <a:off x="179512" y="2650797"/>
          <a:ext cx="6048672" cy="2401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3384376"/>
                <a:gridCol w="648072"/>
                <a:gridCol w="792088"/>
                <a:gridCol w="864096"/>
              </a:tblGrid>
              <a:tr h="144016">
                <a:tc row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 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целевого показателя муниципальной программы/ подпрограммы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Единица измерения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Значение целевого показателя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плановое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фактическое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Сохранение сети учреждений, предоставляющих муниципальные услуги ( работы)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Рост уровня удовлетворенности граждан качеством муниципальных услуг ( работ)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ПРОЦ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специалистов отрасли культуры , ежегодно повышающих квалификацию и профессиональную компетенцию, от общего числа специалистов отрасли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ПРОЦ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отремонтированных и (или) оснащенных муниципальных учреждений, подведомственных отделу культуры, туризма и молодежной политики от общего числа учреждений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ПРОЦ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Увеличение зарегистрированных пользователей, получателей услуг в станционной библиотеке </a:t>
                      </a:r>
                      <a:r>
                        <a:rPr lang="ru-RU" sz="900" dirty="0" err="1">
                          <a:effectLst/>
                        </a:rPr>
                        <a:t>р.п</a:t>
                      </a:r>
                      <a:r>
                        <a:rPr lang="ru-RU" sz="900" dirty="0">
                          <a:effectLst/>
                        </a:rPr>
                        <a:t>. Пречистое 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08" marR="4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1139552"/>
            <a:ext cx="576064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обеспечение полного и равноправного доступа всех социально-возрастных групп и слоёв населения к ценностям традиционной и современной культуры, сохранение и развитие культурного наследия Первомайского района, комплексный подход к созданию благоприятных условий для самореализации молодёжи, к решению проблем молодых людей и молодых семей с детьми, улучшение социального положения молодёжи.</a:t>
            </a:r>
            <a:endParaRPr lang="ru-RU" sz="1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22295" y="764704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342008"/>
            <a:ext cx="6192688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Информация о выполнении целевых показателей реализации муниципальной программы: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51859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В </a:t>
            </a:r>
            <a:r>
              <a:rPr lang="ru-RU" sz="1200" dirty="0"/>
              <a:t>2022 году проведен капитальный ремонт помещений в здании библиотеки и капитальный ремонт ограждения прилегающей к зданию территории на сумму 525,9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., проведены </a:t>
            </a:r>
            <a:r>
              <a:rPr lang="ru-RU" sz="1200" dirty="0"/>
              <a:t>текущие ремонты в Урицком сельском клубе и </a:t>
            </a:r>
            <a:r>
              <a:rPr lang="ru-RU" sz="1200" dirty="0" err="1"/>
              <a:t>Кукобойском</a:t>
            </a:r>
            <a:r>
              <a:rPr lang="ru-RU" sz="1200" dirty="0"/>
              <a:t> ДК на общую сумму 399,2 </a:t>
            </a:r>
            <a:r>
              <a:rPr lang="ru-RU" sz="1200" dirty="0" err="1"/>
              <a:t>тыс.руб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 smtClean="0"/>
              <a:t>     Для </a:t>
            </a:r>
            <a:r>
              <a:rPr lang="ru-RU" sz="1200" dirty="0"/>
              <a:t>учреждений культуры приобретено звуковое и световое оборудование, мебель, костюмы, МФУ, </a:t>
            </a:r>
            <a:r>
              <a:rPr lang="ru-RU" sz="1200" dirty="0" err="1"/>
              <a:t>рециркуляторы</a:t>
            </a:r>
            <a:r>
              <a:rPr lang="ru-RU" sz="1200" dirty="0"/>
              <a:t>, музыкальные </a:t>
            </a:r>
            <a:r>
              <a:rPr lang="ru-RU" sz="1200" dirty="0" smtClean="0"/>
              <a:t>инструменты, кондиционер  </a:t>
            </a:r>
            <a:r>
              <a:rPr lang="ru-RU" sz="1200" dirty="0"/>
              <a:t>и оборудования </a:t>
            </a:r>
            <a:r>
              <a:rPr lang="ru-RU" sz="1200" dirty="0" smtClean="0"/>
              <a:t>(ноутбуки</a:t>
            </a:r>
            <a:r>
              <a:rPr lang="ru-RU" sz="1200" dirty="0"/>
              <a:t>, </a:t>
            </a:r>
            <a:r>
              <a:rPr lang="ru-RU" sz="1200" dirty="0" smtClean="0"/>
              <a:t>микрофоны, </a:t>
            </a:r>
            <a:r>
              <a:rPr lang="ru-RU" sz="1200" dirty="0"/>
              <a:t>вокальные </a:t>
            </a:r>
            <a:r>
              <a:rPr lang="ru-RU" sz="1200" dirty="0" smtClean="0"/>
              <a:t>радиосистемы) </a:t>
            </a:r>
            <a:r>
              <a:rPr lang="ru-RU" sz="1200" dirty="0"/>
              <a:t>на общую сумму 2848,7 </a:t>
            </a:r>
            <a:r>
              <a:rPr lang="ru-RU" sz="1200" dirty="0" err="1"/>
              <a:t>тыс.руб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792088"/>
          </a:xfrm>
        </p:spPr>
        <p:txBody>
          <a:bodyPr>
            <a:noAutofit/>
          </a:bodyPr>
          <a:lstStyle/>
          <a:p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Основные показатели социально-экономического развития </a:t>
            </a:r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Первомайского муниципального района</a:t>
            </a:r>
          </a:p>
        </p:txBody>
      </p:sp>
      <p:pic>
        <p:nvPicPr>
          <p:cNvPr id="4" name="Picture 17" descr="C:\Users\Бредников\Desktop\karta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84784"/>
            <a:ext cx="3133997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02288203"/>
              </p:ext>
            </p:extLst>
          </p:nvPr>
        </p:nvGraphicFramePr>
        <p:xfrm>
          <a:off x="3131840" y="1124744"/>
          <a:ext cx="5904656" cy="370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864096"/>
                <a:gridCol w="842885"/>
                <a:gridCol w="841127"/>
                <a:gridCol w="836268"/>
                <a:gridCol w="864096"/>
              </a:tblGrid>
              <a:tr h="4462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на 01.01.2018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 01.01.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 01.01.2020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на 01.01.2021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на 01.01.2022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55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r>
                        <a:rPr lang="ru-RU" sz="1400" baseline="0" dirty="0" smtClean="0"/>
                        <a:t>, тыс. чел.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10,07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9,87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9,81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9,73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9,60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86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действие жилых домов, тыс. </a:t>
                      </a:r>
                      <a:r>
                        <a:rPr lang="ru-RU" sz="1400" dirty="0" err="1" smtClean="0"/>
                        <a:t>кв.метров</a:t>
                      </a:r>
                      <a:r>
                        <a:rPr lang="ru-RU" sz="1400" dirty="0" smtClean="0"/>
                        <a:t> общей площади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4,7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3,5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049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</a:t>
                      </a:r>
                      <a:r>
                        <a:rPr lang="ru-RU" sz="1400" baseline="0" dirty="0" smtClean="0"/>
                        <a:t> номинальная начисленная заработная плата работников (без СМП*), рублей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22543,9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25538,7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27188,4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29376,1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31155,8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032" y="5589240"/>
            <a:ext cx="8565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*Субъекты малого предпринимательства</a:t>
            </a:r>
          </a:p>
          <a:p>
            <a:endParaRPr lang="ru-RU" dirty="0" smtClean="0"/>
          </a:p>
          <a:p>
            <a:pPr algn="just"/>
            <a:r>
              <a:rPr lang="ru-RU" sz="1400" dirty="0" smtClean="0"/>
              <a:t>Данные с сайта Территориального органа Федеральной службы государственной статистики по Ярославской области </a:t>
            </a:r>
            <a:r>
              <a:rPr lang="en-US" sz="1400" dirty="0"/>
              <a:t>https://</a:t>
            </a:r>
            <a:r>
              <a:rPr lang="en-US" sz="1400" dirty="0" smtClean="0"/>
              <a:t>yar.gks.ru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94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104"/>
            <a:ext cx="8712968" cy="735875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«Развитие физической культуры и спорта в Первомайском муниципальном районе на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2022-2024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196752"/>
            <a:ext cx="34100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2022 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13 350,5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2" descr="C:\Users\User\Desktop\фото\TSwqdLng3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20" y="794488"/>
            <a:ext cx="2683272" cy="14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спорт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5" y="812894"/>
            <a:ext cx="1559078" cy="1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Доронина\бюджет для граждан\фото\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395"/>
            <a:ext cx="3240360" cy="229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428808"/>
              </p:ext>
            </p:extLst>
          </p:nvPr>
        </p:nvGraphicFramePr>
        <p:xfrm>
          <a:off x="3547178" y="2757212"/>
          <a:ext cx="5456189" cy="319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1132"/>
                <a:gridCol w="729340"/>
                <a:gridCol w="729340"/>
                <a:gridCol w="790118"/>
                <a:gridCol w="776259"/>
              </a:tblGrid>
              <a:tr h="2654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целевого показателя муниципальной программы/подпрограммы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Значение целевого показателя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базовое, 2021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плановое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фактическое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5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Процент выполнения муниципального задания Учреждением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ПРОЦ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Доля населения Первомайского муниципального района, удовлетворенных качеством предоставления (выполнения) услуг (работ) Учреждением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ПРОЦ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Уровень обеспеченности населения района спортивными сооружениями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ПРОЦ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67,5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79,4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94,92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Численность, занимающихся физической культурой и спортом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чел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3  900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4  100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4  200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Количество спортивно-массовых мероприятий различного уровня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ед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754993" y="2087270"/>
            <a:ext cx="5040560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Информация о выполнении целевых показателей реализации муниципальной программы: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532" y="2836212"/>
            <a:ext cx="338437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обеспечение прав и возможностей населения Первомайского муниципального района на удовлетворение своих потребностей в физической культуре и участие в массовом спортивном движении.</a:t>
            </a:r>
            <a:endParaRPr lang="ru-RU" sz="1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35596" y="2348880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8908" y="5952532"/>
            <a:ext cx="5478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Особой популярностью у жителей нашего района и близлежащих муниципальных образований пользуется бассейн, который за 2022 год посетило более 7,5  </a:t>
            </a:r>
            <a:r>
              <a:rPr lang="ru-RU" sz="1200" dirty="0" err="1" smtClean="0"/>
              <a:t>тыс.чел</a:t>
            </a:r>
            <a:r>
              <a:rPr lang="ru-RU" sz="1200" dirty="0" smtClean="0"/>
              <a:t>., </a:t>
            </a:r>
            <a:r>
              <a:rPr lang="ru-RU" sz="1200" dirty="0"/>
              <a:t>из которых 1300 – бесплатно (учащиеся школ </a:t>
            </a:r>
            <a:r>
              <a:rPr lang="ru-RU" sz="1200" dirty="0" smtClean="0"/>
              <a:t>Первомайского </a:t>
            </a:r>
            <a:r>
              <a:rPr lang="ru-RU" sz="1200" dirty="0"/>
              <a:t>района).</a:t>
            </a:r>
          </a:p>
        </p:txBody>
      </p:sp>
    </p:spTree>
    <p:extLst>
      <p:ext uri="{BB962C8B-B14F-4D97-AF65-F5344CB8AC3E}">
        <p14:creationId xmlns:p14="http://schemas.microsoft.com/office/powerpoint/2010/main" val="788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«Развитие дорожного хозяйства и транспорта в Первомайском муниципальном районе на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2022-2024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818408"/>
            <a:ext cx="324781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200" b="1" dirty="0" smtClean="0">
                <a:solidFill>
                  <a:schemeClr val="tx1"/>
                </a:solidFill>
              </a:rPr>
              <a:t>в 2022 году – </a:t>
            </a:r>
            <a:r>
              <a:rPr lang="ru-RU" sz="1200" b="1" u="sng" dirty="0" smtClean="0">
                <a:solidFill>
                  <a:schemeClr val="tx1"/>
                </a:solidFill>
              </a:rPr>
              <a:t>38 094,4 тыс.руб</a:t>
            </a:r>
            <a:r>
              <a:rPr lang="ru-RU" sz="1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9" name="Picture 3" descr="C:\Доронина\бюджет для граждан\5-yamochnyy-remont-dorog_-frezerovanie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3528392" cy="22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899592" y="1027429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Цель: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612831"/>
            <a:ext cx="352839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повышение эффективности дорожной деятельности в отношении автомобильных дорог общего пользования местного значения, дворовых территорий многоквартирных домов, проездов к дворовым территориям многоквартирных домов, обеспечение безопасности дорожного движения и повышение качества транспортного обслуживания населения.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1346819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Протяженность автомобильных дорог общего пользования местного значения Первомайского муниципального района Ярославской области 508,3 км, в том числе 355,1  км (69,9 %) не соответствует нормативным требованиям.</a:t>
            </a:r>
          </a:p>
          <a:p>
            <a:pPr algn="just"/>
            <a:r>
              <a:rPr lang="ru-RU" sz="1200" dirty="0"/>
              <a:t>Выполнены следующие мероприятия:</a:t>
            </a:r>
          </a:p>
          <a:p>
            <a:pPr algn="just"/>
            <a:r>
              <a:rPr lang="ru-RU" sz="1200" dirty="0"/>
              <a:t>- ремонт автомобильных дорог общего пользования местного значения Первомайского муниципального района вне границ населенных пунктов (6,5 км):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64309"/>
              </p:ext>
            </p:extLst>
          </p:nvPr>
        </p:nvGraphicFramePr>
        <p:xfrm>
          <a:off x="3923929" y="2916479"/>
          <a:ext cx="4968551" cy="2511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3"/>
                <a:gridCol w="3198972"/>
                <a:gridCol w="11935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дороги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Протяженность, км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Шильпухово-Нестерово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до д. Карамышево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д. Кудрино (от ФД М-8)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0,272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«подъезд к д. Кузьмищево»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0,491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Вараково-Кузьминское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Погорелово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«подъезд к д. Захарьино»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5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подъезд к д. Михалёво (ремонт водопропускной трубы)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3928" y="5517232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- в рамках летнего содержания автомобильных дорог </a:t>
            </a:r>
            <a:r>
              <a:rPr lang="ru-RU" sz="1200" dirty="0" err="1"/>
              <a:t>прогрейдировано</a:t>
            </a:r>
            <a:r>
              <a:rPr lang="ru-RU" sz="1200" dirty="0"/>
              <a:t> 61,3 км дорог общего пользования местного значения Первомайского муниципального района вне границ населенных пунктов и окошено 89,8 км обочин вдоль дорог;</a:t>
            </a:r>
          </a:p>
          <a:p>
            <a:pPr algn="just"/>
            <a:r>
              <a:rPr lang="ru-RU" sz="1200" dirty="0"/>
              <a:t>- работы по зимнему содержанию в 2022 году осуществлялись в отношении 118,6 км автомобильных дорог районного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489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16" y="1114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«Эффективная власть в Первомайском муниципальном районе на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2022-2024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/>
              <a:t>(объем </a:t>
            </a:r>
            <a:r>
              <a:rPr lang="ru-RU" sz="1400" b="1" dirty="0" smtClean="0"/>
              <a:t>финансирования в 2022 г. 12 580,1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55512" y="1196790"/>
            <a:ext cx="417646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повышение эффективности деятельности органов местного самоуправления при решении вопросов местного значения, обеспечение открытости в их деятельности, обеспечение граждан доступными и качественными услугами.</a:t>
            </a:r>
          </a:p>
        </p:txBody>
      </p:sp>
      <p:sp>
        <p:nvSpPr>
          <p:cNvPr id="6" name="Овал 5"/>
          <p:cNvSpPr/>
          <p:nvPr/>
        </p:nvSpPr>
        <p:spPr>
          <a:xfrm>
            <a:off x="1187624" y="827279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2808" y="802308"/>
            <a:ext cx="7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25192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«Создание условий для эффективного управления  муниципальными финансами в Первомайском муниципальном районе на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2022-2024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 smtClean="0"/>
              <a:t>(объем финансирования в 2022 г. 10 643,2 тыс.руб)</a:t>
            </a: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5874992" y="1391038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14852" y="1772816"/>
            <a:ext cx="43496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Обеспечение равных условий для устойчивого исполнения расходных обязательств муниципальных образований района, повышения качества управления муниципальными финансами.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898" y="1904676"/>
            <a:ext cx="4243078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Информация о выполнении целевых показателей реализации муниципальной программы: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95564"/>
              </p:ext>
            </p:extLst>
          </p:nvPr>
        </p:nvGraphicFramePr>
        <p:xfrm>
          <a:off x="119062" y="2420888"/>
          <a:ext cx="4249363" cy="4219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1131"/>
                <a:gridCol w="648072"/>
                <a:gridCol w="432048"/>
                <a:gridCol w="432048"/>
                <a:gridCol w="576064"/>
              </a:tblGrid>
              <a:tr h="1411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Наименование целевого показателя муниципальной программы/подпрограммы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 измерения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базовое, 2020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плановое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фактическое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31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Муниципальная программа "Эффективная власть в Первомайском муниципальном районе" на 2022-2024 годы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694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респондентов, удовлетворенных качеством деятельности органов местного самоуправления  по решении вопросов местного значения, обеспечению открытости в их деятельности, обеспечению граждан доступными и качественными услугами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67,6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67,6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67,6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31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Подпрограмма "Развитие муниципальной службы в Первомайском муниципальном районе" на 2022-2024 годы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937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Количество муниципальных служащих, прошедших обучение  и повышение квалификации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человек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24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25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25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753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муниципальных служащих, прошедших аттестацию от общего количества муниципальных служащих, подлежащих аттестации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547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должностей муниципальной службы высшей, главной, ведущей и старшей категорий, в отношении которых сформирован кадровый резерв от общего количества должностей данных категорий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20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25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25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160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муниципальных служащих, включенных в кадровый резерв муниципальных служащих Первомайского района (с учетом повышения по должности), резерв управленческих кадров Первомайского муниципального района от общего количества муниципальных служащих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12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12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625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Подпрограмма "Ведомственная целевая программа муниципального учреждения Центр обеспечения функционирования органов местного самоуправления Первомайского муниципального района" на 2022-2024 годы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937"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Своевременная выплата заработной платы сотрудникам МУ, перечисление налогов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100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100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100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77" marR="3377" marT="337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42366"/>
              </p:ext>
            </p:extLst>
          </p:nvPr>
        </p:nvGraphicFramePr>
        <p:xfrm>
          <a:off x="4580016" y="2924945"/>
          <a:ext cx="4384473" cy="2085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08"/>
                <a:gridCol w="576064"/>
                <a:gridCol w="504056"/>
                <a:gridCol w="576064"/>
                <a:gridCol w="720081"/>
              </a:tblGrid>
              <a:tr h="1357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целевого показателя муниципальной программы/подпрограммы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Значение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базовое, 2020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плановое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фактическое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2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Показатель соотношения доходов бюджетов муниципальных образований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тыс.руб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2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Показатель сбалансированности бюджетов муниципальных образований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8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Количество поселений, бюджетных, казенных и автономных учреждений Первомайского района, имеющих надлежащее качество управления муниципальными финансами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36" marR="4736" marT="47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651274" y="2419147"/>
            <a:ext cx="4243078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Информация о выполнении целевых показателей реализации муниципальной программы: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86813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/>
              <a:t>     В </a:t>
            </a:r>
            <a:r>
              <a:rPr lang="ru-RU" sz="1200" dirty="0"/>
              <a:t>рамках программы предоставлено  дотаций поселениям муниципального района  из бюджета муниципального района на выравнивание бюджетной обеспеченности поселений в сумме  9717  </a:t>
            </a:r>
            <a:r>
              <a:rPr lang="ru-RU" sz="1200" dirty="0" err="1"/>
              <a:t>тыс.руб</a:t>
            </a:r>
            <a:r>
              <a:rPr lang="ru-RU" sz="1200" dirty="0"/>
              <a:t>.  или 100 % от плана.</a:t>
            </a:r>
          </a:p>
          <a:p>
            <a:pPr algn="just"/>
            <a:r>
              <a:rPr lang="ru-RU" sz="1200" dirty="0" smtClean="0"/>
              <a:t>     На </a:t>
            </a:r>
            <a:r>
              <a:rPr lang="ru-RU" sz="1200" dirty="0"/>
              <a:t>оплату услуг по техническому сопровождению программных продуктов  «АС Бюджет», АС «УРМ»,  а также дополнительных программных модулей и функционала к этим программам израсходовано 926,4 </a:t>
            </a:r>
            <a:r>
              <a:rPr lang="ru-RU" sz="1200" dirty="0" err="1"/>
              <a:t>тыс.руб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2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921896" y="876613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7639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«Информационное общество в Первомайском муниципальном районе" на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2022-2024 годы»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2022 </a:t>
            </a:r>
            <a:r>
              <a:rPr lang="ru-RU" sz="1400" b="1" dirty="0"/>
              <a:t>г. </a:t>
            </a:r>
            <a:r>
              <a:rPr lang="ru-RU" sz="1400" b="1" dirty="0" smtClean="0"/>
              <a:t>1902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451" y="1319652"/>
            <a:ext cx="421142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обеспечение конституционного права жителей </a:t>
            </a:r>
            <a:r>
              <a:rPr lang="ru-RU" sz="1200" dirty="0" smtClean="0"/>
              <a:t>Первомайского района </a:t>
            </a:r>
            <a:r>
              <a:rPr lang="ru-RU" sz="1200" dirty="0"/>
              <a:t>на получение оперативной и достоверной информации о важнейших общественно-политических, социально-культурных событиях района, о деятельности органов исполнительной и представительной властей Первомайского муниципального района.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82666"/>
              </p:ext>
            </p:extLst>
          </p:nvPr>
        </p:nvGraphicFramePr>
        <p:xfrm>
          <a:off x="4761451" y="3158421"/>
          <a:ext cx="4211430" cy="227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6737"/>
                <a:gridCol w="567329"/>
                <a:gridCol w="515754"/>
                <a:gridCol w="5916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Наименование целевого показателя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Плановое значение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Фактическое значение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Тираж газеты «Призыв»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850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850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Процент населения района оформившего подписку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8,9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8,9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Количество районных мероприятий, в которых приняла участие Редакция газеты «Призыв»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Количество работников газеты «Призыв», повысивших свой профессиональный уровень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751511" y="5445224"/>
            <a:ext cx="42114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результате реализации муниципальной программы в отчетном периоде были выполнены все запланированные мероприятия. Объем финансирования муниципальной программы осуществлен в полной мере.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7639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«Обеспечение общественного порядка и противодействие преступности на территории Первомайского муниципального района" на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2021-2023 </a:t>
            </a: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2022 г</a:t>
            </a:r>
            <a:r>
              <a:rPr lang="ru-RU" sz="1400" b="1" dirty="0"/>
              <a:t>. </a:t>
            </a:r>
            <a:r>
              <a:rPr lang="ru-RU" sz="1400" b="1" dirty="0" smtClean="0"/>
              <a:t>393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976" y="1685097"/>
            <a:ext cx="43204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Создание условий для развития системы профилактики правонарушений и повышение уровня безопасности граждан на территории Первомайского  муниципального района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1463120" y="1319652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15878" y="2564122"/>
            <a:ext cx="4102573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Информация о выполнении целевых показателей реализации муниципальной программы: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32162"/>
              </p:ext>
            </p:extLst>
          </p:nvPr>
        </p:nvGraphicFramePr>
        <p:xfrm>
          <a:off x="22959" y="3436753"/>
          <a:ext cx="4608513" cy="3163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577"/>
                <a:gridCol w="2520280"/>
                <a:gridCol w="792088"/>
                <a:gridCol w="432048"/>
                <a:gridCol w="491520"/>
              </a:tblGrid>
              <a:tr h="179705">
                <a:tc row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подпрограммы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Единица измерения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 целевого показателя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план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факт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зарегистрированных преступлений 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граждан, принимавших участие в профилактике правонарушений, в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-НД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пропагандистских материалов, направленных на профилактику правонарушений в печатных СМИ, сайтах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зарегистрированных преступлений, совершенных несовершеннолетними  к 2020г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несовершеннолетних, в отношении которых проводится индивидуальная профилактическая работа 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50969" y="2564122"/>
            <a:ext cx="4102573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Информация о выполнении целевых показателей реализации муниципальной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2960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512" y="44624"/>
            <a:ext cx="4666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«Комплексные меры по организации отдыха и оздоровления детей Первомайского района" на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2022-2024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600" b="1" dirty="0" smtClean="0"/>
              <a:t>(объем </a:t>
            </a:r>
            <a:r>
              <a:rPr lang="ru-RU" sz="1600" b="1" dirty="0"/>
              <a:t>финансирования </a:t>
            </a:r>
            <a:r>
              <a:rPr lang="ru-RU" sz="1600" b="1" dirty="0" smtClean="0"/>
              <a:t>в 2022 </a:t>
            </a:r>
            <a:r>
              <a:rPr lang="ru-RU" sz="1600" b="1" dirty="0"/>
              <a:t>г. </a:t>
            </a:r>
            <a:r>
              <a:rPr lang="ru-RU" sz="1600" b="1" dirty="0" smtClean="0"/>
              <a:t>2 971,5 </a:t>
            </a:r>
            <a:r>
              <a:rPr lang="ru-RU" sz="1600" b="1" dirty="0" err="1"/>
              <a:t>тыс.руб</a:t>
            </a:r>
            <a:r>
              <a:rPr lang="ru-RU" sz="1600" b="1" dirty="0" smtClean="0"/>
              <a:t>)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969" y="2204864"/>
            <a:ext cx="44954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обеспечение </a:t>
            </a:r>
            <a:r>
              <a:rPr lang="ru-RU" sz="1400" dirty="0"/>
              <a:t>отдыха и оздоровления  детей, проживающих на территории Первомайского   </a:t>
            </a:r>
            <a:r>
              <a:rPr lang="ru-RU" sz="1400" dirty="0" smtClean="0"/>
              <a:t>района.</a:t>
            </a: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1734584" y="1787968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Picture 2" descr="C:\Доронина\бюджет для граждан\фото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7276"/>
            <a:ext cx="3888432" cy="25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75435"/>
              </p:ext>
            </p:extLst>
          </p:nvPr>
        </p:nvGraphicFramePr>
        <p:xfrm>
          <a:off x="1406163" y="3464538"/>
          <a:ext cx="6043642" cy="315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2947298"/>
                <a:gridCol w="864096"/>
                <a:gridCol w="792088"/>
                <a:gridCol w="1008112"/>
              </a:tblGrid>
              <a:tr h="179705">
                <a:tc row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целевого показателя муниципальной программы/ подпрограммы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Значение целевого показателя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плановое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фактическое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детей школьного возраста, отдохнувших в лагерях с дневной формой пребывания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детей школьного возраста, отдохнувших в загородных организациях отдыха детей и их оздоровления, расположенных на территории Ярославской области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оздоровленных детей, находящихся в трудной жизненной ситуации, в общем количестве отдохнувших детей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80.5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80.5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2941318"/>
            <a:ext cx="6192688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Информация о выполнении целевых показателей реализации муниципальной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39300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8" y="446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«Семья и дети" на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2022-2024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2022 г</a:t>
            </a:r>
            <a:r>
              <a:rPr lang="ru-RU" sz="1400" b="1" dirty="0"/>
              <a:t>. </a:t>
            </a:r>
            <a:r>
              <a:rPr lang="ru-RU" sz="1400" b="1" dirty="0" smtClean="0"/>
              <a:t>186,8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1299883" y="579644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332" y="997174"/>
            <a:ext cx="424847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dirty="0"/>
              <a:t>улучшение качества жизни семей с  несовершеннолетними </a:t>
            </a:r>
            <a:r>
              <a:rPr lang="ru-RU" sz="1100" dirty="0" smtClean="0"/>
              <a:t>детьми;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dirty="0" smtClean="0"/>
              <a:t>создание </a:t>
            </a:r>
            <a:r>
              <a:rPr lang="ru-RU" sz="1100" dirty="0"/>
              <a:t>благоприятных условий для комплексного развития и жизнедеятельности детей, детей- </a:t>
            </a:r>
            <a:r>
              <a:rPr lang="ru-RU" sz="1100" dirty="0" smtClean="0"/>
              <a:t>инвалидов;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100" dirty="0" smtClean="0"/>
              <a:t>развитие </a:t>
            </a:r>
            <a:r>
              <a:rPr lang="ru-RU" sz="1100" dirty="0"/>
              <a:t>семейных форм устройства детей – сирот и детей, оставшихся без попечения родителей.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937242"/>
              </p:ext>
            </p:extLst>
          </p:nvPr>
        </p:nvGraphicFramePr>
        <p:xfrm>
          <a:off x="166332" y="2627300"/>
          <a:ext cx="4118575" cy="4027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0461"/>
                <a:gridCol w="838983"/>
                <a:gridCol w="629237"/>
                <a:gridCol w="83989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целевого показателя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Единица измерения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Плановое значение 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Фактическое значение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семей с несовершеннолетними детьми </a:t>
                      </a: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семей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897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3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Удельный вес семей, находящихся в социально опасном положении</a:t>
                      </a: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 от общего числа семей  с несовершеннолетними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детьми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7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детей-сирот и детей, оставшихся без попечения родителей, переданных на воспитание в семьи граждан, в общем числе детей, оставшихся без попечения </a:t>
                      </a:r>
                      <a:r>
                        <a:rPr lang="ru-RU" sz="105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родителей</a:t>
                      </a:r>
                      <a:endParaRPr lang="ru-RU" sz="105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59,1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50,7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семей, взявших на воспитание детей-сирот и детей, оставшихся без попечения </a:t>
                      </a:r>
                      <a:r>
                        <a:rPr lang="ru-RU" sz="105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родителей</a:t>
                      </a:r>
                      <a:endParaRPr lang="ru-RU" sz="105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семей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414804" y="-3232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 проекту муниципальной программы «Повышение эффективности использования муниципального имущества Первомайского муниципального района на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2022-2024 </a:t>
            </a: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600" b="1" dirty="0"/>
              <a:t>(объем финансирования </a:t>
            </a:r>
            <a:r>
              <a:rPr lang="ru-RU" sz="1600" b="1" dirty="0" smtClean="0"/>
              <a:t>в 2022 </a:t>
            </a:r>
            <a:r>
              <a:rPr lang="ru-RU" sz="1600" b="1" dirty="0"/>
              <a:t>г. </a:t>
            </a:r>
            <a:r>
              <a:rPr lang="ru-RU" sz="1600" b="1" dirty="0" smtClean="0"/>
              <a:t>2690,0 </a:t>
            </a:r>
            <a:r>
              <a:rPr lang="ru-RU" sz="1600" b="1" dirty="0" err="1"/>
              <a:t>тыс.руб</a:t>
            </a:r>
            <a:r>
              <a:rPr lang="ru-RU" sz="1600" b="1" dirty="0"/>
              <a:t>)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63495" y="1691024"/>
            <a:ext cx="43159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Развитие </a:t>
            </a:r>
            <a:r>
              <a:rPr lang="ru-RU" sz="1200" dirty="0" err="1" smtClean="0"/>
              <a:t>имущественно</a:t>
            </a:r>
            <a:r>
              <a:rPr lang="ru-RU" sz="1200" dirty="0" smtClean="0"/>
              <a:t>-земельных отношений в Первомайском районе</a:t>
            </a:r>
            <a:endParaRPr lang="ru-RU" sz="1200" dirty="0"/>
          </a:p>
        </p:txBody>
      </p:sp>
      <p:sp>
        <p:nvSpPr>
          <p:cNvPr id="19" name="Овал 18"/>
          <p:cNvSpPr/>
          <p:nvPr/>
        </p:nvSpPr>
        <p:spPr>
          <a:xfrm>
            <a:off x="5849888" y="1291118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029" y="2111805"/>
            <a:ext cx="4243078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Информация о выполнении целевых показателей реализации муниципальной программы: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48944"/>
              </p:ext>
            </p:extLst>
          </p:nvPr>
        </p:nvGraphicFramePr>
        <p:xfrm>
          <a:off x="4421198" y="2924944"/>
          <a:ext cx="4543290" cy="360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4978"/>
                <a:gridCol w="713294"/>
                <a:gridCol w="648072"/>
                <a:gridCol w="648072"/>
                <a:gridCol w="798874"/>
              </a:tblGrid>
              <a:tr h="2654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Наименование целевого показателя муниципальной программы/подпрограммы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Единица измерения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базовое, </a:t>
                      </a:r>
                      <a:r>
                        <a:rPr lang="ru-RU" sz="1050" u="none" strike="noStrike" dirty="0" smtClean="0">
                          <a:effectLst/>
                        </a:rPr>
                        <a:t>2021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плановое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фактическое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Темп роста поступления доходов от использования муниципального имущества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</a:rPr>
                        <a:t>ПРОЦ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</a:rPr>
                        <a:t>2,1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Доля муниципального недвижимого имущества казны, прошедшего регистрацию права муниципальной собственности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ПРОЦ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</a:rPr>
                        <a:t>96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Доля земельных участков под объектами недвижимости муниципальной собственности, прошедших кадастровый учет и регистрацию права муниципальной собственности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</a:rPr>
                        <a:t>ПРОЦ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</a:rPr>
                        <a:t>70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>
                          <a:effectLst/>
                        </a:rPr>
                        <a:t>80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</a:rPr>
                        <a:t>80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604552" y="2355620"/>
            <a:ext cx="4243078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Информация о выполнении целевых показателей реализации муниципальной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7209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53948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«Развитие сельского хозяйства в Первомайском муниципальном районе" на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2022-2024 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b="1" dirty="0" smtClean="0"/>
              <a:t>(объем </a:t>
            </a:r>
            <a:r>
              <a:rPr lang="ru-RU" b="1" dirty="0"/>
              <a:t>финансирования </a:t>
            </a:r>
            <a:r>
              <a:rPr lang="ru-RU" b="1" dirty="0" smtClean="0"/>
              <a:t>в 2022 </a:t>
            </a:r>
            <a:r>
              <a:rPr lang="ru-RU" b="1" dirty="0"/>
              <a:t>г. </a:t>
            </a:r>
            <a:r>
              <a:rPr lang="ru-RU" b="1" dirty="0" smtClean="0"/>
              <a:t>5,6 </a:t>
            </a:r>
            <a:r>
              <a:rPr lang="ru-RU" b="1" dirty="0" err="1"/>
              <a:t>тыс.руб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256502" y="1158269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716" y="1549788"/>
            <a:ext cx="399523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создания условий для эффективного и устойчивого развития сельского хозяйства муниципального района, повышение конкурентоспособности продукции, производимой в муниципальном районе, прогноз развития сельского хозяйства</a:t>
            </a:r>
          </a:p>
        </p:txBody>
      </p:sp>
      <p:pic>
        <p:nvPicPr>
          <p:cNvPr id="1026" name="Picture 2" descr="C:\Доронина\бюджет для граждан\2019\e67d414532e6e93a098182aebbd202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8" y="2636912"/>
            <a:ext cx="360666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оронина\бюджет для граждан\2019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8" y="4581128"/>
            <a:ext cx="3606660" cy="213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19301"/>
              </p:ext>
            </p:extLst>
          </p:nvPr>
        </p:nvGraphicFramePr>
        <p:xfrm>
          <a:off x="4187307" y="1916832"/>
          <a:ext cx="4774472" cy="450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6164"/>
                <a:gridCol w="702311"/>
                <a:gridCol w="830003"/>
                <a:gridCol w="815994"/>
              </a:tblGrid>
              <a:tr h="2654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Наименование целевого показателя муниципальной программы/подпрограммы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Единица измерения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плановое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фактическое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"Развитие сельского хозяйства в Первомайском муниципальном районе в 2022-2024 годах"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Индекс производства продукции растениеводства в хозяйствах всех категорий (в сопоставимых ценах) к предыдущему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132,02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Индекс производства продукции животноводства в хозяйствах всех категорий (в сопоставимых ценах) к предыдущему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132,02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Удельный вес прибыльных  сельскохозяйственных предприятий в общем их числе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Количество молодых специалистов, приступивших к работе по специальности на сельскохозяйственных предприятиях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21271" y="1288178"/>
            <a:ext cx="4243078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Информация о выполнении целевых показателей реализации муниципальной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37918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Доронина\бюджет для граждан\фото\get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7342"/>
            <a:ext cx="3158630" cy="17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43173"/>
            <a:ext cx="8676456" cy="1046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Газификация и модернизация жилищно-коммунального хозяйства Первомайского муниципального района" на </a:t>
            </a:r>
            <a:r>
              <a:rPr lang="ru-RU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2018-2024 </a:t>
            </a:r>
            <a:r>
              <a:rPr lang="ru-RU" sz="2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объем финансирования </a:t>
            </a:r>
            <a:r>
              <a:rPr lang="ru-RU" b="1" dirty="0" smtClean="0"/>
              <a:t>в 2022 </a:t>
            </a:r>
            <a:r>
              <a:rPr lang="ru-RU" b="1" dirty="0"/>
              <a:t>г. </a:t>
            </a:r>
            <a:r>
              <a:rPr lang="ru-RU" b="1" dirty="0" smtClean="0"/>
              <a:t>21 286,8 </a:t>
            </a:r>
            <a:r>
              <a:rPr lang="ru-RU" b="1" dirty="0" err="1" smtClean="0"/>
              <a:t>тыс.руб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5400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улучшение качества обеспечения коммунальными услугами населения Первомайского района  путем </a:t>
            </a:r>
            <a:r>
              <a:rPr lang="ru-RU" sz="1400" dirty="0" smtClean="0"/>
              <a:t>газификации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2267744" y="1184648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62438"/>
              </p:ext>
            </p:extLst>
          </p:nvPr>
        </p:nvGraphicFramePr>
        <p:xfrm>
          <a:off x="179512" y="2780928"/>
          <a:ext cx="6624736" cy="377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3528392"/>
                <a:gridCol w="864096"/>
                <a:gridCol w="792088"/>
                <a:gridCol w="1008112"/>
              </a:tblGrid>
              <a:tr h="72008">
                <a:tc row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целевого показателя муниципальной программы/ подпрограммы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Единица измерения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Значение целевого показателя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плановое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фактическое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Газификация квартир (домовладений) природным газом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квартир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2158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2158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Протяженность  (строительство)  распределительных газовых сетей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км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81.6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82.1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газификации жилищного фонда Первомайского района природным газом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32.6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32.6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газификации жилищного фонда Первомайского района природным газом - городского посёлка Пречистое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газификации жилищного фонда Первомайского района природным газом - сельских населенных пунктов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населенных пунктов, газифицированных сжиженным природным газом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реконструируемых  котельных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Количество  </a:t>
                      </a:r>
                      <a:r>
                        <a:rPr lang="ru-RU" sz="1100" dirty="0">
                          <a:effectLst/>
                        </a:rPr>
                        <a:t>поставленных  на кадастровый учёт объектов газораспределения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1" marR="5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40851" y="2204864"/>
            <a:ext cx="5400600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Информация о выполнении целевых показателей реализации муниципальной программы: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28708" y="3212976"/>
            <a:ext cx="20517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В </a:t>
            </a:r>
            <a:r>
              <a:rPr lang="ru-RU" sz="1400" dirty="0"/>
              <a:t>рамках муниципальной </a:t>
            </a:r>
            <a:r>
              <a:rPr lang="ru-RU" sz="1400" dirty="0" smtClean="0"/>
              <a:t>программы построен </a:t>
            </a:r>
            <a:r>
              <a:rPr lang="ru-RU" sz="1400" dirty="0"/>
              <a:t>газопровод низкого </a:t>
            </a:r>
            <a:r>
              <a:rPr lang="ru-RU" sz="1400" dirty="0" smtClean="0"/>
              <a:t>давления в с</a:t>
            </a:r>
            <a:r>
              <a:rPr lang="ru-RU" sz="1400" dirty="0"/>
              <a:t>. </a:t>
            </a:r>
            <a:r>
              <a:rPr lang="ru-RU" sz="1400" dirty="0" smtClean="0"/>
              <a:t>Семеновское, обеспечена </a:t>
            </a:r>
            <a:r>
              <a:rPr lang="ru-RU" sz="1400" dirty="0"/>
              <a:t>техническая возможность для газификации 147 домовладений.  Объем финансирования составил </a:t>
            </a:r>
            <a:r>
              <a:rPr lang="ru-RU" sz="1400" b="1" dirty="0"/>
              <a:t>17,6</a:t>
            </a:r>
            <a:r>
              <a:rPr lang="ru-RU" sz="1400" dirty="0"/>
              <a:t> 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4171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580032" y="139684"/>
            <a:ext cx="4419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«Поддержка потребительского рынка на селе" на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2022-2024 </a:t>
            </a: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/>
              <a:t>(объем </a:t>
            </a:r>
            <a:r>
              <a:rPr lang="ru-RU" sz="1400" b="1" dirty="0" smtClean="0"/>
              <a:t>финансирования в 2022 </a:t>
            </a:r>
            <a:r>
              <a:rPr lang="ru-RU" sz="1400" b="1" dirty="0"/>
              <a:t>г. </a:t>
            </a:r>
            <a:r>
              <a:rPr lang="ru-RU" sz="1400" b="1" dirty="0" smtClean="0"/>
              <a:t>132,8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5993904" y="939903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66332" y="1340768"/>
            <a:ext cx="429764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Цель  муниципальной программы - обеспечение сельского  населения социально значимыми потребительскими товарами и бытовыми услугами, сохранение действующей сети комплексных приемных пунктов на селе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291" y="539"/>
            <a:ext cx="44136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«Энергосбережение и повышение энергоэффективности в Первомайском муниципальном районе на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 </a:t>
            </a: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2022 </a:t>
            </a:r>
            <a:r>
              <a:rPr lang="ru-RU" sz="1400" b="1" dirty="0"/>
              <a:t>г. </a:t>
            </a:r>
            <a:r>
              <a:rPr lang="ru-RU" sz="1400" b="1" dirty="0" smtClean="0"/>
              <a:t>70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7" name="Овал 16"/>
          <p:cNvSpPr/>
          <p:nvPr/>
        </p:nvSpPr>
        <p:spPr>
          <a:xfrm>
            <a:off x="1378996" y="1021378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1440" y="1379160"/>
            <a:ext cx="40233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Повышение эффективности использования энергетических ресурсов в </a:t>
            </a:r>
            <a:r>
              <a:rPr lang="ru-RU" sz="1200" dirty="0" smtClean="0"/>
              <a:t>Первомайском районе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91371"/>
              </p:ext>
            </p:extLst>
          </p:nvPr>
        </p:nvGraphicFramePr>
        <p:xfrm>
          <a:off x="154860" y="2426282"/>
          <a:ext cx="4273124" cy="4304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432048"/>
                <a:gridCol w="456700"/>
                <a:gridCol w="479404"/>
                <a:gridCol w="672724"/>
              </a:tblGrid>
              <a:tr h="925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целевого показателя муниципальной программы/подпрограммы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базовое, 2020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плановое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фактическое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6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 smtClean="0">
                          <a:effectLst/>
                        </a:rPr>
                        <a:t>Доля </a:t>
                      </a:r>
                      <a:r>
                        <a:rPr lang="ru-RU" sz="800" u="none" strike="noStrike" dirty="0">
                          <a:effectLst/>
                        </a:rPr>
                        <a:t>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6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Д</a:t>
                      </a:r>
                      <a:r>
                        <a:rPr lang="ru-RU" sz="800" u="none" strike="noStrike" dirty="0" smtClean="0">
                          <a:effectLst/>
                        </a:rPr>
                        <a:t>оля </a:t>
                      </a:r>
                      <a:r>
                        <a:rPr lang="ru-RU" sz="800" u="none" strike="noStrike" dirty="0">
                          <a:effectLst/>
                        </a:rPr>
                        <a:t>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6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Д</a:t>
                      </a:r>
                      <a:r>
                        <a:rPr lang="ru-RU" sz="800" u="none" strike="noStrike" dirty="0" smtClean="0">
                          <a:effectLst/>
                        </a:rPr>
                        <a:t>оля </a:t>
                      </a:r>
                      <a:r>
                        <a:rPr lang="ru-RU" sz="800" u="none" strike="noStrike" dirty="0">
                          <a:effectLst/>
                        </a:rPr>
                        <a:t>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6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Д</a:t>
                      </a:r>
                      <a:r>
                        <a:rPr lang="ru-RU" sz="800" u="none" strike="noStrike" dirty="0" smtClean="0">
                          <a:effectLst/>
                        </a:rPr>
                        <a:t>оля </a:t>
                      </a:r>
                      <a:r>
                        <a:rPr lang="ru-RU" sz="800" u="none" strike="noStrike" dirty="0">
                          <a:effectLst/>
                        </a:rPr>
                        <a:t>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2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У</a:t>
                      </a:r>
                      <a:r>
                        <a:rPr lang="ru-RU" sz="800" u="none" strike="noStrike" dirty="0" smtClean="0">
                          <a:effectLst/>
                        </a:rPr>
                        <a:t>дельный </a:t>
                      </a:r>
                      <a:r>
                        <a:rPr lang="ru-RU" sz="800" u="none" strike="noStrike" dirty="0">
                          <a:effectLst/>
                        </a:rPr>
                        <a:t>расход природного газа на снабжение органов местного самоуправления и муниципальных учреждений (в расчете на 1 человека)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м.куб./чел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0,886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7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У</a:t>
                      </a:r>
                      <a:r>
                        <a:rPr lang="ru-RU" sz="800" u="none" strike="noStrike" dirty="0" smtClean="0">
                          <a:effectLst/>
                        </a:rPr>
                        <a:t>дельный </a:t>
                      </a:r>
                      <a:r>
                        <a:rPr lang="ru-RU" sz="800" u="none" strike="noStrike" dirty="0">
                          <a:effectLst/>
                        </a:rPr>
                        <a:t>расход электрической энергии на снабжение органов местного самоуправления и муниципальных учреждений (в расчете на 1 человека населения)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кВт/ чел.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92,872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93,34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93,4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2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Декларирование бюджетными учреждениями и ОМС информации о потреблённых ресурсах на официальном сайте «ГИС-</a:t>
                      </a:r>
                      <a:r>
                        <a:rPr lang="ru-RU" sz="800" u="none" strike="noStrike" dirty="0" err="1">
                          <a:effectLst/>
                        </a:rPr>
                        <a:t>Энергоэффективность</a:t>
                      </a:r>
                      <a:r>
                        <a:rPr lang="ru-RU" sz="800" u="none" strike="noStrike" dirty="0">
                          <a:effectLst/>
                        </a:rPr>
                        <a:t>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69029" y="1911750"/>
            <a:ext cx="4243078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Информация о выполнении целевых показателей реализации муниципальной программы: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69982"/>
              </p:ext>
            </p:extLst>
          </p:nvPr>
        </p:nvGraphicFramePr>
        <p:xfrm>
          <a:off x="4666332" y="2852936"/>
          <a:ext cx="4176464" cy="2601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424"/>
                <a:gridCol w="864096"/>
                <a:gridCol w="561824"/>
                <a:gridCol w="504056"/>
                <a:gridCol w="576064"/>
              </a:tblGrid>
              <a:tr h="925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целевого показателя муниципальной программы/подпрограммы</a:t>
                      </a: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Единица измерения</a:t>
                      </a: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 целевого показателя</a:t>
                      </a: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базовое, 2020</a:t>
                      </a: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плановое</a:t>
                      </a: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фактическое</a:t>
                      </a: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215" marR="2215" marT="22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сельских населённых пунктов, в которые организована доставка социально-значимых товаров от общего количества труднодоступных и малонаселенных сельских населенных пунктов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Периодичность доставки социально-значимых товаров и услуг в сельские населенные пункты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раз в неделю (не менее)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15" marR="2215" marT="22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678658" y="2311860"/>
            <a:ext cx="4243078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Информация о выполнении целевых показателей реализации муниципальной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36565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637" y="165862"/>
            <a:ext cx="439248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Молодежь" на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2022-2024 </a:t>
            </a: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2022 </a:t>
            </a:r>
            <a:r>
              <a:rPr lang="ru-RU" sz="1400" b="1" dirty="0"/>
              <a:t>г. </a:t>
            </a:r>
            <a:r>
              <a:rPr lang="ru-RU" sz="1400" b="1" dirty="0" smtClean="0"/>
              <a:t>555,4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1437785" y="758468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379" y="1183842"/>
            <a:ext cx="432504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создание </a:t>
            </a:r>
            <a:r>
              <a:rPr lang="ru-RU" sz="1000" dirty="0"/>
              <a:t>благоприятных условий  для самореализации молодёжи, к решению проблем молодых людей и молодых семей с детьми, улучшения социального положения молодёжи, повышение эффективности реализации молодёжной политики в интересах инновационного социально ориентированного развития  Первомайского муниципального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3420" y="95680"/>
            <a:ext cx="47205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«Патриотическое воспитание граждан Российской Федерации, проживающих на территории Первомайского муниципального района  на 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2022-2024 </a:t>
            </a: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»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2022 </a:t>
            </a:r>
            <a:r>
              <a:rPr lang="ru-RU" sz="1400" b="1" dirty="0"/>
              <a:t>г. </a:t>
            </a:r>
            <a:r>
              <a:rPr lang="ru-RU" sz="1400" b="1" dirty="0" smtClean="0"/>
              <a:t>179,1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4543" y="1733645"/>
            <a:ext cx="43479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Создание условий для развития, укрепления и совершенствования системы гражданско-патриотического воспитания в Первомайском районе</a:t>
            </a:r>
          </a:p>
        </p:txBody>
      </p:sp>
      <p:sp>
        <p:nvSpPr>
          <p:cNvPr id="9" name="Овал 8"/>
          <p:cNvSpPr/>
          <p:nvPr/>
        </p:nvSpPr>
        <p:spPr>
          <a:xfrm>
            <a:off x="5796136" y="1362782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837335"/>
              </p:ext>
            </p:extLst>
          </p:nvPr>
        </p:nvGraphicFramePr>
        <p:xfrm>
          <a:off x="4716016" y="2957854"/>
          <a:ext cx="4264908" cy="3631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214"/>
                <a:gridCol w="637553"/>
                <a:gridCol w="556651"/>
                <a:gridCol w="626233"/>
                <a:gridCol w="716257"/>
              </a:tblGrid>
              <a:tr h="262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целевого показателя муниципальной программы/подпрограммы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Единица измерения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Значение целевого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базовое, 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плановое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фактическое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65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Количество граждан, принявших участие в районных мероприятиях патриотической направленности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чел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4  530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4  531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4  531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Количество граждан, регулярно участвующих в работе патриотических объединений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чел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388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388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474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объединений и учреждений района, получивших информационную, методическую и финансовую поддержку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474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изданных информационных и методических материалов в сфере патриотического воспитания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90" marR="6290" marT="6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596990" y="2472309"/>
            <a:ext cx="4243078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Информация о выполнении целевых показателей реализации муниципальной программы: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845470"/>
              </p:ext>
            </p:extLst>
          </p:nvPr>
        </p:nvGraphicFramePr>
        <p:xfrm>
          <a:off x="179512" y="2703141"/>
          <a:ext cx="4365031" cy="3966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4058"/>
                <a:gridCol w="650245"/>
                <a:gridCol w="554290"/>
                <a:gridCol w="623576"/>
                <a:gridCol w="692862"/>
              </a:tblGrid>
              <a:tr h="2476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целевого показателя муниципальной программы/подпрограммы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Единица измерения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базовое, 2021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плановое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фактическое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Количество проведенных мероприятий различной направленности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ед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Количество граждан от 14 до 35 лет, принявших участие в районных мероприятиях молодежной направленности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чел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2  223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2  224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2  224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Количество граждан от 14 до 35 лет, регулярно участвующих в работе детских и молодёжных общественных объединений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чел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детских и молодёжных общественных объединений, получивших информационную, методическую и финансовую поддержку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err="1">
                          <a:effectLst/>
                        </a:rPr>
                        <a:t>ед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2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Трудоустройство на временные рабочие места  несовершеннолетних граждан в возрасте от 14 до 18 лет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чел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0362" y="2149142"/>
            <a:ext cx="4243078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Информация о выполнении целевых показателей реализации муниципальной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33836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6"/>
            <a:ext cx="8229600" cy="680080"/>
          </a:xfrm>
        </p:spPr>
        <p:txBody>
          <a:bodyPr>
            <a:noAutofit/>
          </a:bodyPr>
          <a:lstStyle/>
          <a:p>
            <a:r>
              <a:rPr lang="ru-RU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Определение основных понятий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952" y="63841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rebuchet MS" pitchFamily="34" charset="0"/>
              </a:rPr>
              <a:t>БЮДЖЕТ</a:t>
            </a:r>
            <a:r>
              <a:rPr lang="ru-RU" altLang="ru-RU" sz="1600" dirty="0">
                <a:latin typeface="Trebuchet MS" pitchFamily="34" charset="0"/>
              </a:rPr>
              <a:t> (от </a:t>
            </a:r>
            <a:r>
              <a:rPr lang="ru-RU" altLang="ru-RU" sz="1600" dirty="0" err="1">
                <a:latin typeface="Trebuchet MS" pitchFamily="34" charset="0"/>
              </a:rPr>
              <a:t>старонормандского</a:t>
            </a:r>
            <a:r>
              <a:rPr lang="ru-RU" altLang="ru-RU" sz="1600" dirty="0">
                <a:latin typeface="Trebuchet MS" pitchFamily="34" charset="0"/>
              </a:rPr>
              <a:t> </a:t>
            </a:r>
            <a:r>
              <a:rPr lang="en-US" altLang="ru-RU" sz="1600" dirty="0" err="1">
                <a:latin typeface="Trebuchet MS" pitchFamily="34" charset="0"/>
              </a:rPr>
              <a:t>bougette</a:t>
            </a:r>
            <a:r>
              <a:rPr lang="ru-RU" altLang="ru-RU" sz="1600" dirty="0">
                <a:latin typeface="Trebuchet MS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altLang="ru-RU" sz="1600" dirty="0" smtClean="0">
                <a:latin typeface="Trebuchet MS" pitchFamily="34" charset="0"/>
              </a:rPr>
              <a:t>органов местного </a:t>
            </a:r>
            <a:r>
              <a:rPr lang="ru-RU" altLang="ru-RU" sz="1600" dirty="0">
                <a:latin typeface="Trebuchet MS" pitchFamily="34" charset="0"/>
              </a:rPr>
              <a:t>самоуправления.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2" y="4034261"/>
            <a:ext cx="2316824" cy="166660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37692" y="4628513"/>
            <a:ext cx="6298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Сбалансированность бюджета</a:t>
            </a:r>
            <a:r>
              <a:rPr lang="ru-RU" altLang="ru-RU" dirty="0">
                <a:latin typeface="Trebuchet MS" pitchFamily="34" charset="0"/>
              </a:rPr>
              <a:t> по доходам и расходам – основополагающее требование, предъявляемое к органам, составляющим и утверждающим бюджет.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94107" y="385781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9857" y="3857089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6" name="Равно 25"/>
          <p:cNvSpPr/>
          <p:nvPr/>
        </p:nvSpPr>
        <p:spPr>
          <a:xfrm>
            <a:off x="4499992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6732240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3842711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СБАЛАНСИРОВАННОСТЬ</a:t>
            </a:r>
            <a:endParaRPr lang="ru-RU" sz="1200" b="1" dirty="0"/>
          </a:p>
        </p:txBody>
      </p:sp>
      <p:sp>
        <p:nvSpPr>
          <p:cNvPr id="29" name="圆角矩形 10"/>
          <p:cNvSpPr/>
          <p:nvPr/>
        </p:nvSpPr>
        <p:spPr>
          <a:xfrm>
            <a:off x="369654" y="5949280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rebuchet MS" pitchFamily="34" charset="0"/>
              </a:rPr>
              <a:t>Межбюджетные трансферты - средства, предоставляемые одним бюджетом бюджетной системы другому бюджету бюджетной 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</a:rPr>
              <a:t>системы.</a:t>
            </a:r>
            <a:endParaRPr lang="zh-CN" altLang="en-US" sz="14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0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487289" y="1885992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61" y="1961638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3" name="Стрелка вправо с вырезом 32"/>
          <p:cNvSpPr/>
          <p:nvPr/>
        </p:nvSpPr>
        <p:spPr>
          <a:xfrm rot="800945">
            <a:off x="4842887" y="2669731"/>
            <a:ext cx="1503367" cy="65118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с вырезом 33"/>
          <p:cNvSpPr/>
          <p:nvPr/>
        </p:nvSpPr>
        <p:spPr>
          <a:xfrm rot="20643183">
            <a:off x="4856352" y="1868910"/>
            <a:ext cx="1439560" cy="699027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 rot="20593086">
            <a:off x="4960398" y="2033757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Минус 34"/>
          <p:cNvSpPr/>
          <p:nvPr/>
        </p:nvSpPr>
        <p:spPr>
          <a:xfrm>
            <a:off x="2097955" y="2535011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 rot="838073">
            <a:off x="5000066" y="281065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88224" y="1637602"/>
            <a:ext cx="1944216" cy="783286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Превышение доходов бюджета над его расходами</a:t>
            </a:r>
            <a:endParaRPr lang="ru-RU" sz="1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588224" y="2752244"/>
            <a:ext cx="1944216" cy="809069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Превышение расходов бюджета над его доходами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6504" y="2567535"/>
            <a:ext cx="1027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Доходы</a:t>
            </a:r>
            <a:endParaRPr lang="ru-RU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229667" y="1794950"/>
            <a:ext cx="109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Расходы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26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СПАСИБО ЗА </a:t>
            </a:r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ВНИМАНИЕ!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48160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Пречистое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2023</a:t>
            </a:r>
            <a:endParaRPr lang="ru-RU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1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Какие бывают бюджеты?</a:t>
            </a:r>
          </a:p>
        </p:txBody>
      </p:sp>
      <p:pic>
        <p:nvPicPr>
          <p:cNvPr id="3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заработная плата, премии и т.п.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оплата коммунальных услуг, расходы </a:t>
            </a:r>
          </a:p>
          <a:p>
            <a:r>
              <a:rPr lang="ru-RU" sz="1100" dirty="0">
                <a:latin typeface="Trebuchet MS" pitchFamily="34" charset="0"/>
              </a:rPr>
              <a:t>на питание, транспорт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68" y="827420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831" y="39257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pic>
        <p:nvPicPr>
          <p:cNvPr id="7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5" y="4365104"/>
            <a:ext cx="1822450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486" y="5921530"/>
            <a:ext cx="3343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выручка от реализации и т.п.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выплата заработной платы рабочим, закупка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873586"/>
            <a:ext cx="473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pic>
        <p:nvPicPr>
          <p:cNvPr id="10" name="Picture 5" descr="C:\Users\econ11\Desktop\Для презентации\iCDB3IG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91" y="1395883"/>
            <a:ext cx="2808312" cy="197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7066140" y="1556792"/>
            <a:ext cx="20697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налоговые и неналоговые доходы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социальная сфера, образование, </a:t>
            </a:r>
            <a:r>
              <a:rPr lang="ru-RU" sz="1100" dirty="0" smtClean="0">
                <a:latin typeface="Trebuchet MS" pitchFamily="34" charset="0"/>
              </a:rPr>
              <a:t>культура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8298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0474" y="43266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1680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21" name="Прямая со стрелкой 20"/>
          <p:cNvCxnSpPr>
            <a:stCxn id="10" idx="2"/>
            <a:endCxn id="12" idx="0"/>
          </p:cNvCxnSpPr>
          <p:nvPr/>
        </p:nvCxnSpPr>
        <p:spPr>
          <a:xfrm flipH="1">
            <a:off x="3949447" y="3371457"/>
            <a:ext cx="1679500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2"/>
            <a:endCxn id="18" idx="0"/>
          </p:cNvCxnSpPr>
          <p:nvPr/>
        </p:nvCxnSpPr>
        <p:spPr>
          <a:xfrm>
            <a:off x="5628947" y="3371457"/>
            <a:ext cx="372676" cy="955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  <a:endCxn id="19" idx="0"/>
          </p:cNvCxnSpPr>
          <p:nvPr/>
        </p:nvCxnSpPr>
        <p:spPr>
          <a:xfrm>
            <a:off x="5628947" y="3371457"/>
            <a:ext cx="2433882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8" y="116632"/>
            <a:ext cx="8947640" cy="1008112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Бюджетный процесс в Первомайском муниципальном районе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414689"/>
            <a:ext cx="37444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 - </a:t>
            </a:r>
            <a:r>
              <a:rPr lang="ru-RU" sz="1600" b="1" dirty="0">
                <a:solidFill>
                  <a:srgbClr val="CC3399"/>
                </a:solidFill>
              </a:rPr>
              <a:t>деятельность органов местного самоуправления и иных участников по составлению, рассмотрению, утверждению и исполнению местного бюджета, а также по контролю за его исполнением. </a:t>
            </a:r>
            <a:endParaRPr lang="ru-RU" sz="1600" b="1" dirty="0" smtClean="0">
              <a:solidFill>
                <a:srgbClr val="CC33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6" y="4838926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Составление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26" y="2946911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Рассмотрение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0DB3"/>
                </a:solidFill>
              </a:rPr>
              <a:t>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1034" y="1286673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Утверждение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7046" y="1313525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9254" y="2766891"/>
            <a:ext cx="201622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9254" y="4735215"/>
            <a:ext cx="2016224" cy="114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Муниципальный финансовый контроль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74348" y="4005064"/>
            <a:ext cx="396044" cy="648072"/>
          </a:xfrm>
          <a:prstGeom prst="up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1206512" y="1610709"/>
            <a:ext cx="792088" cy="1116124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610709"/>
            <a:ext cx="432048" cy="288032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011226" y="1691762"/>
            <a:ext cx="954195" cy="792088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24329" y="4149080"/>
            <a:ext cx="360040" cy="504056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Доронина\бюджет для граждан\фото\4081548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41361"/>
            <a:ext cx="3384376" cy="18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Бюджетный процесс: исполнение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3"/>
            <a:ext cx="8602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/>
              <a:t>- ЭТО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ЭТАП БЮДЖЕТНОГО ПРОЦЕССА, КОТОРЫЙ НАЧИНАЕТСЯ С МОМЕНТА УТВЕРЖДЕНИЯ РЕШЕНИЯ </a:t>
            </a:r>
            <a:r>
              <a:rPr lang="ru-RU" sz="1600" b="1" dirty="0"/>
              <a:t>О БЮДЖЕТЕ НА </a:t>
            </a:r>
            <a:r>
              <a:rPr lang="ru-RU" sz="1600" b="1" dirty="0" smtClean="0"/>
              <a:t>ОЧЕРЕДНОЙ ФИНАНСОВЫЙ </a:t>
            </a:r>
            <a:r>
              <a:rPr lang="ru-RU" sz="1600" b="1" dirty="0"/>
              <a:t>ГОД И ПЛАНОВЫЙ ПЕРИОД  И  ПРОДОЛЖАЕТСЯ В ТЕЧЕНИЕ </a:t>
            </a:r>
            <a:r>
              <a:rPr lang="ru-RU" sz="1600" b="1" dirty="0" smtClean="0"/>
              <a:t>ФИНАНСОВОГО ГОДА.</a:t>
            </a:r>
            <a:endParaRPr lang="ru-RU" sz="1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95701"/>
            <a:ext cx="4536504" cy="936104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Финансовый орган составляет и ведет, а также устанавливает порядок их ведения и составления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800" y="2710372"/>
            <a:ext cx="180020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Бюджетная роспись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7904" y="2706648"/>
            <a:ext cx="158417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Кассовый план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7504" y="1891538"/>
            <a:ext cx="504056" cy="1293239"/>
          </a:xfrm>
          <a:prstGeom prst="curved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292080" y="1885185"/>
            <a:ext cx="504056" cy="1293239"/>
          </a:xfrm>
          <a:prstGeom prst="curved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38" y="3365300"/>
            <a:ext cx="292432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</a:t>
            </a:r>
            <a:r>
              <a:rPr lang="ru-RU" sz="1500" dirty="0" smtClean="0"/>
              <a:t>документ, который составляется и ведется в целях организации исполнения бюджета по расходам и источникам финансирования дефицита бюджета.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448" y="336530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прогноз поступлений в бюджет и кассовых выплат из бюджета в текущем финансовом году</a:t>
            </a:r>
            <a:endParaRPr lang="ru-RU" sz="1600" dirty="0"/>
          </a:p>
        </p:txBody>
      </p:sp>
      <p:pic>
        <p:nvPicPr>
          <p:cNvPr id="12" name="Picture 2" descr="C:\Users\User\Desktop\фото\76378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674"/>
            <a:ext cx="2697496" cy="1944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36152" y="3944091"/>
            <a:ext cx="3130076" cy="494706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ИСПОЛНЕНИЕ БЮДЖЕТА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738" y="4941168"/>
            <a:ext cx="4594510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ДОХОДАМ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</a:rPr>
              <a:t>полного и своевременного поступления в бюджет налогов, сборов, доходов от  использования имущества и других обязательных платежей, в  соответствии с утвержденными бюджетными назначениями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4941168"/>
            <a:ext cx="422972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</a:t>
            </a:r>
            <a:r>
              <a:rPr lang="ru-RU" sz="2000" b="1" dirty="0" smtClean="0">
                <a:solidFill>
                  <a:srgbClr val="7030A0"/>
                </a:solidFill>
              </a:rPr>
              <a:t>РАСХОДАМ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обеспечение последовательного  финансирования мероприятий, предусмотренных решением о  бюджете, в пределах утвержденных бюджетных ассигнований с  целью исполнения принятых расходных обязательств</a:t>
            </a:r>
          </a:p>
        </p:txBody>
      </p:sp>
      <p:sp>
        <p:nvSpPr>
          <p:cNvPr id="19" name="Стрелка влево 18"/>
          <p:cNvSpPr/>
          <p:nvPr/>
        </p:nvSpPr>
        <p:spPr>
          <a:xfrm rot="20772930">
            <a:off x="4184904" y="4475769"/>
            <a:ext cx="1521819" cy="238251"/>
          </a:xfrm>
          <a:prstGeom prst="leftArrow">
            <a:avLst>
              <a:gd name="adj1" fmla="val 45599"/>
              <a:gd name="adj2" fmla="val 50000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08304" y="4509120"/>
            <a:ext cx="216024" cy="382772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54512" y="116632"/>
            <a:ext cx="843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980728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764704"/>
            <a:ext cx="416059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Отдел финансов администрации Первомайского муниципального района не позднее 1 апреля текущего финансового года представляет в контрольно-счетную палату  Первомайского муниципального района  отчет об исполнении бюджета муниципального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7680" y="2860499"/>
            <a:ext cx="417093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C3399"/>
                </a:solidFill>
              </a:rPr>
              <a:t>Годовой отчет об исполнении бюджета муниципального района представляется администрацией Первомайского муниципального района  в Собрание Представителей Первомайского муниципального района не позднее 1 мая текущего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298" y="2865956"/>
            <a:ext cx="3993552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50EC2"/>
                </a:solidFill>
              </a:rPr>
              <a:t>Контрольно-счетная палата  Первомайского муниципального района  готовит заключение на годовой отчет об исполнении бюджета муниципального района и направляет его в администрацию Первомайского муниципального района  не позднее 1 мая текущего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7000" y="5287560"/>
            <a:ext cx="374441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Отчет об исполнении бюджета муниципального района утверждается решением Собрания </a:t>
            </a:r>
            <a:r>
              <a:rPr lang="ru-RU" sz="1600" b="1" dirty="0" smtClean="0">
                <a:solidFill>
                  <a:srgbClr val="FF0000"/>
                </a:solidFill>
              </a:rPr>
              <a:t>Представителей </a:t>
            </a:r>
            <a:r>
              <a:rPr lang="ru-RU" sz="1600" b="1" dirty="0">
                <a:solidFill>
                  <a:srgbClr val="FF0000"/>
                </a:solidFill>
              </a:rPr>
              <a:t>об исполнении бюджета муниципального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5287560"/>
            <a:ext cx="3430216" cy="135421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C3399"/>
                </a:solidFill>
              </a:rPr>
              <a:t>Проект решения Собрания </a:t>
            </a:r>
            <a:r>
              <a:rPr lang="ru-RU" sz="1600" b="1" dirty="0" smtClean="0">
                <a:solidFill>
                  <a:srgbClr val="CC3399"/>
                </a:solidFill>
              </a:rPr>
              <a:t>Представителей </a:t>
            </a:r>
            <a:r>
              <a:rPr lang="ru-RU" sz="1600" b="1" dirty="0">
                <a:solidFill>
                  <a:srgbClr val="CC3399"/>
                </a:solidFill>
              </a:rPr>
              <a:t>об исполнении бюджета муниципального района подлежит обсуждению на </a:t>
            </a:r>
            <a:r>
              <a:rPr lang="ru-RU" b="1" dirty="0">
                <a:solidFill>
                  <a:srgbClr val="3C0DB3"/>
                </a:solidFill>
              </a:rPr>
              <a:t>публичных слушаниях</a:t>
            </a:r>
          </a:p>
        </p:txBody>
      </p:sp>
      <p:sp>
        <p:nvSpPr>
          <p:cNvPr id="17" name="Стрелка углом 16"/>
          <p:cNvSpPr/>
          <p:nvPr/>
        </p:nvSpPr>
        <p:spPr>
          <a:xfrm rot="5400000" flipV="1">
            <a:off x="3611403" y="1625132"/>
            <a:ext cx="1129103" cy="1224135"/>
          </a:xfrm>
          <a:prstGeom prst="bentArrow">
            <a:avLst>
              <a:gd name="adj1" fmla="val 15243"/>
              <a:gd name="adj2" fmla="val 26068"/>
              <a:gd name="adj3" fmla="val 23046"/>
              <a:gd name="adj4" fmla="val 30067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249672" y="3624466"/>
            <a:ext cx="514304" cy="380598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804248" y="4712742"/>
            <a:ext cx="432048" cy="545082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4019968" y="5733256"/>
            <a:ext cx="1272112" cy="432049"/>
          </a:xfrm>
          <a:prstGeom prst="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Доронина\бюджет для граждан\фото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9" y="766444"/>
            <a:ext cx="3244881" cy="17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01" y="116632"/>
            <a:ext cx="8856984" cy="576064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Возможности влияния гражданина на состав бюджета 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83952" y="2996952"/>
            <a:ext cx="4536504" cy="3134048"/>
          </a:xfrm>
          <a:prstGeom prst="wedgeRectCallout">
            <a:avLst>
              <a:gd name="adj1" fmla="val -53067"/>
              <a:gd name="adj2" fmla="val -8510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3C0DB3"/>
                </a:solidFill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слушаний</a:t>
            </a:r>
            <a:r>
              <a:rPr lang="ru-RU" b="1" dirty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3419872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A62AA9"/>
                </a:solidFill>
              </a:rPr>
              <a:t>Проект решения Собрания </a:t>
            </a:r>
            <a:r>
              <a:rPr lang="ru-RU" sz="2000" b="1" dirty="0" smtClean="0">
                <a:solidFill>
                  <a:srgbClr val="A62AA9"/>
                </a:solidFill>
              </a:rPr>
              <a:t>Представителей </a:t>
            </a:r>
            <a:r>
              <a:rPr lang="ru-RU" sz="2000" b="1" dirty="0">
                <a:solidFill>
                  <a:srgbClr val="A62AA9"/>
                </a:solidFill>
              </a:rPr>
              <a:t>об исполнении бюджета муниципального района за </a:t>
            </a:r>
            <a:r>
              <a:rPr lang="ru-RU" sz="2000" b="1" dirty="0" smtClean="0">
                <a:solidFill>
                  <a:srgbClr val="A62AA9"/>
                </a:solidFill>
              </a:rPr>
              <a:t>2022 </a:t>
            </a:r>
            <a:r>
              <a:rPr lang="ru-RU" sz="2000" b="1" dirty="0">
                <a:solidFill>
                  <a:srgbClr val="A62AA9"/>
                </a:solidFill>
              </a:rPr>
              <a:t>год подлежит обсуждению на публичных слушаниях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066" y="4797152"/>
            <a:ext cx="3816424" cy="1872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Информация о времени и проведении публичных слушаний размещается в районной газете «Призыв» и на сайте администрации Первомайского МР по адресу 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http</a:t>
            </a:r>
            <a:r>
              <a:rPr lang="en-US" b="1" dirty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://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pervomayadm.ru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6153284" y="692696"/>
            <a:ext cx="2523172" cy="1952685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939464"/>
            <a:ext cx="3907517" cy="1242392"/>
          </a:xfrm>
          <a:prstGeom prst="ellipse">
            <a:avLst/>
          </a:prstGeom>
          <a:solidFill>
            <a:srgbClr val="97EFF3"/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ПУБЛИЧНЫЕ СЛУШАНИЯ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16893</TotalTime>
  <Words>5899</Words>
  <Application>Microsoft Office PowerPoint</Application>
  <PresentationFormat>Экран (4:3)</PresentationFormat>
  <Paragraphs>1183</Paragraphs>
  <Slides>40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БЮДЖЕТ ДЛЯ ГРАЖДАН</vt:lpstr>
      <vt:lpstr>Что такое бюджет для граждан?</vt:lpstr>
      <vt:lpstr>Основные показатели социально-экономического развития Первомайского муниципального района</vt:lpstr>
      <vt:lpstr>Определение основных понятий</vt:lpstr>
      <vt:lpstr>Какие бывают бюджеты?</vt:lpstr>
      <vt:lpstr>Бюджетный процесс в Первомайском муниципальном районе</vt:lpstr>
      <vt:lpstr>Бюджетный процесс: исполнение бюджета</vt:lpstr>
      <vt:lpstr>Формирование отчета об исполнении бюджета</vt:lpstr>
      <vt:lpstr>Возможности влияния гражданина на состав бюджета </vt:lpstr>
      <vt:lpstr>Основные итоги бюджетной политики 2021 года начала 2022 года</vt:lpstr>
      <vt:lpstr>Исполнение бюджета Первомайского муниципального района за 2022 год</vt:lpstr>
      <vt:lpstr>Доходы бюджета Первомайского муниципального района</vt:lpstr>
      <vt:lpstr>Презентация PowerPoint</vt:lpstr>
      <vt:lpstr>Структура налоговых доходов в 2021-2022 гг, %</vt:lpstr>
      <vt:lpstr>Наиболее крупные плательщики налога на доходы физических лиц Первомайского района за 2022 год</vt:lpstr>
      <vt:lpstr>Структура неналоговых доходов в 2021-2022 гг, %</vt:lpstr>
      <vt:lpstr>Структура безвозмездных поступлений в бюджет района в 2021-2022 гг, %</vt:lpstr>
      <vt:lpstr>Расходы бюджета Первомайского муниципального района</vt:lpstr>
      <vt:lpstr>Распределение расходов бюджета района по разделам бюджетной классификации за 2022 год, тыс.руб. (ОТРАСЛЕВАЯ СТРУКТУРА)</vt:lpstr>
      <vt:lpstr>Структура расходов бюджета района  по отраслям за 2022 год, %</vt:lpstr>
      <vt:lpstr>Распределение расходов бюджета района по главным распорядителям бюджетных средств, тыс.руб</vt:lpstr>
      <vt:lpstr>Структура расходов бюджета района по главным распорядителям бюджетных средств за 2022 год ,%</vt:lpstr>
      <vt:lpstr>                С 2014 года бюджет Первомайского муниципального района по расходам формируется и исполняется по программам в соответствии с Бюджетным кодексом Российской Федерации.  </vt:lpstr>
      <vt:lpstr>Распределение расходов бюджета района по муниципальным программам в 2022 году, тыс.руб</vt:lpstr>
      <vt:lpstr>Презентация PowerPoint</vt:lpstr>
      <vt:lpstr>Презентация PowerPoint</vt:lpstr>
      <vt:lpstr>«Развитие образования в Первомайском муниципальном районе на 2022-2024 годы»</vt:lpstr>
      <vt:lpstr>«Социальная поддержка населения Первомайского муниципального района на 2022-2024 годы»</vt:lpstr>
      <vt:lpstr>«Развитие культуры и молодежной политики в Первомайском муниципальном районе на 2022-2024 годы»</vt:lpstr>
      <vt:lpstr>«Развитие физической культуры и спорта в Первомайском муниципальном районе на 2022-2024 годы»</vt:lpstr>
      <vt:lpstr>«Развитие дорожного хозяйства и транспорта в Первомайском муниципальном районе на 2022-2024 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казначейство</dc:creator>
  <cp:lastModifiedBy>IRU</cp:lastModifiedBy>
  <cp:revision>1265</cp:revision>
  <cp:lastPrinted>2023-04-04T10:01:59Z</cp:lastPrinted>
  <dcterms:created xsi:type="dcterms:W3CDTF">2017-11-08T13:00:37Z</dcterms:created>
  <dcterms:modified xsi:type="dcterms:W3CDTF">2023-05-24T05:33:59Z</dcterms:modified>
</cp:coreProperties>
</file>