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301" r:id="rId9"/>
    <p:sldId id="265" r:id="rId10"/>
    <p:sldId id="267" r:id="rId11"/>
    <p:sldId id="268" r:id="rId12"/>
    <p:sldId id="266" r:id="rId13"/>
    <p:sldId id="303" r:id="rId14"/>
    <p:sldId id="270" r:id="rId15"/>
    <p:sldId id="295" r:id="rId16"/>
    <p:sldId id="271" r:id="rId17"/>
    <p:sldId id="302" r:id="rId18"/>
    <p:sldId id="273" r:id="rId19"/>
    <p:sldId id="274" r:id="rId20"/>
    <p:sldId id="275" r:id="rId21"/>
    <p:sldId id="296" r:id="rId22"/>
    <p:sldId id="297" r:id="rId23"/>
    <p:sldId id="289" r:id="rId24"/>
    <p:sldId id="290" r:id="rId25"/>
    <p:sldId id="277" r:id="rId26"/>
    <p:sldId id="298" r:id="rId27"/>
    <p:sldId id="29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2" r:id="rId39"/>
    <p:sldId id="294" r:id="rId40"/>
    <p:sldId id="304" r:id="rId41"/>
    <p:sldId id="293" r:id="rId4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FF3"/>
    <a:srgbClr val="00F66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24" autoAdjust="0"/>
  </p:normalViewPr>
  <p:slideViewPr>
    <p:cSldViewPr>
      <p:cViewPr>
        <p:scale>
          <a:sx n="83" d="100"/>
          <a:sy n="83" d="100"/>
        </p:scale>
        <p:origin x="-135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2018\&#1050;%20&#1087;&#1088;&#1077;&#1079;&#1077;&#1085;&#1090;&#1072;&#1094;&#1080;&#1080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Д_Р!$A$3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5698587127158554E-2"/>
                  <c:y val="-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80743066457351E-2"/>
                  <c:y val="-4.1928721174004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597719,4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Д_Р!$B$2:$C$2</c:f>
              <c:strCache>
                <c:ptCount val="2"/>
                <c:pt idx="0">
                  <c:v>Доходы, тыс.руб</c:v>
                </c:pt>
                <c:pt idx="1">
                  <c:v>Расходы, тыс.руб</c:v>
                </c:pt>
              </c:strCache>
            </c:strRef>
          </c:cat>
          <c:val>
            <c:numRef>
              <c:f>Д_Р!$B$3:$C$3</c:f>
              <c:numCache>
                <c:formatCode>General</c:formatCode>
                <c:ptCount val="2"/>
                <c:pt idx="0">
                  <c:v>545561.9</c:v>
                </c:pt>
                <c:pt idx="1">
                  <c:v>597719.5</c:v>
                </c:pt>
              </c:numCache>
            </c:numRef>
          </c:val>
        </c:ser>
        <c:ser>
          <c:idx val="1"/>
          <c:order val="1"/>
          <c:tx>
            <c:strRef>
              <c:f>Д_Р!$A$4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7.3260073260073263E-2"/>
                  <c:y val="-5.031446540880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643642072213506E-2"/>
                  <c:y val="-4.612159329140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Д_Р!$B$2:$C$2</c:f>
              <c:strCache>
                <c:ptCount val="2"/>
                <c:pt idx="0">
                  <c:v>Доходы, тыс.руб</c:v>
                </c:pt>
                <c:pt idx="1">
                  <c:v>Расходы, тыс.руб</c:v>
                </c:pt>
              </c:strCache>
            </c:strRef>
          </c:cat>
          <c:val>
            <c:numRef>
              <c:f>Д_Р!$B$4:$C$4</c:f>
              <c:numCache>
                <c:formatCode>0.0</c:formatCode>
                <c:ptCount val="2"/>
                <c:pt idx="0">
                  <c:v>540959.5</c:v>
                </c:pt>
                <c:pt idx="1">
                  <c:v>582786.19999999995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12320"/>
        <c:axId val="36135296"/>
        <c:axId val="0"/>
      </c:bar3DChart>
      <c:catAx>
        <c:axId val="3591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6135296"/>
        <c:crosses val="autoZero"/>
        <c:auto val="1"/>
        <c:lblAlgn val="ctr"/>
        <c:lblOffset val="100"/>
        <c:noMultiLvlLbl val="0"/>
      </c:catAx>
      <c:valAx>
        <c:axId val="36135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91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56272224213737"/>
          <c:y val="0.34870895854999256"/>
          <c:w val="0.12673869063070414"/>
          <c:h val="0.2271103847868073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28601402963023"/>
          <c:y val="0.14480560397096692"/>
          <c:w val="0.64602933981994204"/>
          <c:h val="0.63278628907645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D1FE2A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8065810670159457"/>
                  <c:y val="1.05821594974927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2136733832693052E-2"/>
                  <c:y val="0.255290385381325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2.0846307038009423E-2"/>
                  <c:y val="5.65622442991971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6188016146354109E-2"/>
                  <c:y val="0.1206497449650460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Отдел труда и социальной поддержки населения Администрации Первомайского муниципального района Ярославской области
22,2%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6534809972381237"/>
                  <c:y val="0.13480449113144671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Администрация Первомайского муниципального района Ярославской области
21,4%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20063688098983154"/>
                  <c:y val="5.581306718381502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0903959014300557E-2"/>
                  <c:y val="-1.87751642222594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Д_Р!$A$131:$A$137</c:f>
              <c:strCache>
                <c:ptCount val="7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  <c:pt idx="1">
                  <c:v>Отдел  образования  Администрации Первомайского муниципального района</c:v>
                </c:pt>
                <c:pt idx="2">
                  <c:v>Отдел финансов Администрации Первомайского муниципального района</c:v>
                </c:pt>
                <c:pt idx="3">
                  <c:v>Отдел труда и социальной поддержки населения Администрации Первомайского муниципального района Ярославской области</c:v>
                </c:pt>
                <c:pt idx="4">
                  <c:v>Администрация Первомайского муниципального района Ярославской области</c:v>
                </c:pt>
                <c:pt idx="5">
                  <c:v>Собрание Представителей Первомайского муниципального района</c:v>
                </c:pt>
                <c:pt idx="6">
                  <c:v>Контрольно-счетная палата Первомайского муниципального района</c:v>
                </c:pt>
              </c:strCache>
            </c:strRef>
          </c:cat>
          <c:val>
            <c:numRef>
              <c:f>Д_Р!$F$131:$F$137</c:f>
              <c:numCache>
                <c:formatCode>0.0%</c:formatCode>
                <c:ptCount val="7"/>
                <c:pt idx="0">
                  <c:v>8.3736368500146374E-2</c:v>
                </c:pt>
                <c:pt idx="1">
                  <c:v>0.3928740934497077</c:v>
                </c:pt>
                <c:pt idx="2">
                  <c:v>8.574997143034617E-2</c:v>
                </c:pt>
                <c:pt idx="3">
                  <c:v>0.22209345382577694</c:v>
                </c:pt>
                <c:pt idx="4">
                  <c:v>0.21411900281784299</c:v>
                </c:pt>
                <c:pt idx="5" formatCode="0.00%">
                  <c:v>1E-4</c:v>
                </c:pt>
                <c:pt idx="6">
                  <c:v>1.4072055927199375E-3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89127912024716"/>
          <c:y val="0.16236964008829938"/>
          <c:w val="0.23916506942739321"/>
          <c:h val="0.61870963612738683"/>
        </c:manualLayout>
      </c:layout>
      <c:pieChart>
        <c:varyColors val="1"/>
        <c:ser>
          <c:idx val="0"/>
          <c:order val="0"/>
          <c:tx>
            <c:strRef>
              <c:f>Д_Р!$E$167</c:f>
              <c:strCache>
                <c:ptCount val="1"/>
                <c:pt idx="0">
                  <c:v>Удельный вес в плановых расходах,%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2BFD3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6.9416773486419336E-2"/>
                  <c:y val="0.19571225177878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1912127644080629"/>
                  <c:y val="0.164502857170459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8.2768989720096456E-2"/>
                  <c:y val="1.4328118131801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26435070473028671"/>
                  <c:y val="2.0129104012597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Д_Р!$A$168:$A$172</c:f>
              <c:strCache>
                <c:ptCount val="5"/>
                <c:pt idx="0">
                  <c:v>МП "Развитие образования в Первомайском муниципальном районе"</c:v>
                </c:pt>
                <c:pt idx="1">
                  <c:v>МП "Социальная поддержка населения Первомайского муниципального района"</c:v>
                </c:pt>
                <c:pt idx="2">
                  <c:v>МП "Развитие культуры и молодежной политики в Первомайском муниципальном районе</c:v>
                </c:pt>
                <c:pt idx="3">
                  <c:v>МП "Развитие физической культуры и спорта в Первомайском муниципальном районе"</c:v>
                </c:pt>
                <c:pt idx="4">
                  <c:v>МП "Развитие дорожного хозяйства и транспорта в Первомайском муниципальном районе"</c:v>
                </c:pt>
              </c:strCache>
            </c:strRef>
          </c:cat>
          <c:val>
            <c:numRef>
              <c:f>Д_Р!$E$168:$E$172</c:f>
              <c:numCache>
                <c:formatCode>0.0%</c:formatCode>
                <c:ptCount val="5"/>
                <c:pt idx="0">
                  <c:v>0.41577106205507369</c:v>
                </c:pt>
                <c:pt idx="1">
                  <c:v>0.22928539983303534</c:v>
                </c:pt>
                <c:pt idx="2">
                  <c:v>8.865484276687377E-2</c:v>
                </c:pt>
                <c:pt idx="3">
                  <c:v>0.12999471086069517</c:v>
                </c:pt>
                <c:pt idx="4">
                  <c:v>6.5028281711594541E-2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55607783992534E-2"/>
          <c:y val="9.2520157334764222E-2"/>
          <c:w val="0.41334554272730756"/>
          <c:h val="0.90747984266523574"/>
        </c:manualLayout>
      </c:layout>
      <c:doughnutChart>
        <c:varyColors val="1"/>
        <c:ser>
          <c:idx val="3"/>
          <c:order val="0"/>
          <c:tx>
            <c:strRef>
              <c:f>Д_Р!$B$48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1.6356835474524462E-2"/>
                  <c:y val="0.1526328634879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716831027489323E-2"/>
                  <c:y val="0.13129835455634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Д_Р!$A$49:$A$54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Д_Р!$C$49:$C$53</c:f>
              <c:numCache>
                <c:formatCode>0.0%</c:formatCode>
                <c:ptCount val="5"/>
                <c:pt idx="0">
                  <c:v>0.55478828403024916</c:v>
                </c:pt>
                <c:pt idx="1">
                  <c:v>0.29263859541814946</c:v>
                </c:pt>
                <c:pt idx="2">
                  <c:v>0.12713036588078291</c:v>
                </c:pt>
                <c:pt idx="3">
                  <c:v>6.2520851868327404E-3</c:v>
                </c:pt>
                <c:pt idx="4">
                  <c:v>1.8898743327402132E-2</c:v>
                </c:pt>
              </c:numCache>
            </c:numRef>
          </c:val>
        </c:ser>
        <c:ser>
          <c:idx val="0"/>
          <c:order val="1"/>
          <c:tx>
            <c:strRef>
              <c:f>Д_Р!$D$48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5.8011990801415378E-2"/>
                  <c:y val="-0.102458769356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74956568247577E-2"/>
                  <c:y val="-0.11510777762281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Д_Р!$A$49:$A$54</c:f>
              <c:strCache>
                <c:ptCount val="6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  <c:pt idx="5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Д_Р!$E$49:$E$53</c:f>
              <c:numCache>
                <c:formatCode>0.0%</c:formatCode>
                <c:ptCount val="5"/>
                <c:pt idx="0">
                  <c:v>0.56762688270482453</c:v>
                </c:pt>
                <c:pt idx="1">
                  <c:v>0.28699883369492973</c:v>
                </c:pt>
                <c:pt idx="2">
                  <c:v>0.10513048821781061</c:v>
                </c:pt>
                <c:pt idx="3">
                  <c:v>1.041209445816978E-2</c:v>
                </c:pt>
                <c:pt idx="4">
                  <c:v>2.9643587203250606E-2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77849394931831"/>
          <c:y val="8.5292532508208313E-2"/>
          <c:w val="0.33115955914802686"/>
          <c:h val="0.87069285445825173"/>
        </c:manualLayout>
      </c:layout>
      <c:overlay val="0"/>
      <c:spPr>
        <a:noFill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07452092681963"/>
          <c:y val="3.7957332256544858E-2"/>
          <c:w val="0.84828426184630146"/>
          <c:h val="0.63346739349888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Д_Р!$C$22</c:f>
              <c:strCache>
                <c:ptCount val="1"/>
                <c:pt idx="0">
                  <c:v>2018 (план)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257575757575758E-2"/>
                  <c:y val="-3.418803418803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757575757575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69696969696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Д_Р!$A$23:$A$27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Д_Р!$C$23:$C$27</c:f>
              <c:numCache>
                <c:formatCode>0.0</c:formatCode>
                <c:ptCount val="5"/>
                <c:pt idx="0">
                  <c:v>17638</c:v>
                </c:pt>
                <c:pt idx="1">
                  <c:v>8635</c:v>
                </c:pt>
                <c:pt idx="2">
                  <c:v>3325</c:v>
                </c:pt>
                <c:pt idx="3">
                  <c:v>332</c:v>
                </c:pt>
                <c:pt idx="4">
                  <c:v>942</c:v>
                </c:pt>
              </c:numCache>
            </c:numRef>
          </c:val>
        </c:ser>
        <c:ser>
          <c:idx val="1"/>
          <c:order val="1"/>
          <c:tx>
            <c:strRef>
              <c:f>Д_Р!$D$22</c:f>
              <c:strCache>
                <c:ptCount val="1"/>
                <c:pt idx="0">
                  <c:v>2018 (факт)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4621212121212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515151515151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93939393939394E-2"/>
                  <c:y val="-6.26773386240984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57575757575758E-2"/>
                  <c:y val="-3.4188034188034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Д_Р!$A$23:$A$27</c:f>
              <c:strCache>
                <c:ptCount val="5"/>
                <c:pt idx="0">
                  <c:v>Налоги на прибыль, доходы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Налоги, сборы и регулярные платежи за пользование природными ресурсами</c:v>
                </c:pt>
                <c:pt idx="4">
                  <c:v>Госпошлины</c:v>
                </c:pt>
              </c:strCache>
            </c:strRef>
          </c:cat>
          <c:val>
            <c:numRef>
              <c:f>Д_Р!$D$23:$D$27</c:f>
              <c:numCache>
                <c:formatCode>General</c:formatCode>
                <c:ptCount val="5"/>
                <c:pt idx="0">
                  <c:v>18104.8</c:v>
                </c:pt>
                <c:pt idx="1">
                  <c:v>9154</c:v>
                </c:pt>
                <c:pt idx="2">
                  <c:v>3353.2</c:v>
                </c:pt>
                <c:pt idx="3">
                  <c:v>332.1</c:v>
                </c:pt>
                <c:pt idx="4">
                  <c:v>945.5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003456"/>
        <c:axId val="38004992"/>
      </c:barChart>
      <c:catAx>
        <c:axId val="3800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8004992"/>
        <c:crosses val="autoZero"/>
        <c:auto val="1"/>
        <c:lblAlgn val="ctr"/>
        <c:lblOffset val="100"/>
        <c:noMultiLvlLbl val="0"/>
      </c:catAx>
      <c:valAx>
        <c:axId val="3800499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80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3188270820982"/>
          <c:y val="7.9203714920250357E-2"/>
          <c:w val="0.16672259007396803"/>
          <c:h val="0.215951544518473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603007357893212E-2"/>
          <c:y val="4.0528690975774918E-2"/>
          <c:w val="0.56909496025227058"/>
          <c:h val="0.89383276243012"/>
        </c:manualLayout>
      </c:layout>
      <c:doughnutChart>
        <c:varyColors val="1"/>
        <c:ser>
          <c:idx val="0"/>
          <c:order val="0"/>
          <c:tx>
            <c:strRef>
              <c:f>Д_Р!$B$56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97EFF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2"/>
              <c:layout>
                <c:manualLayout>
                  <c:x val="5.5049948578598301E-3"/>
                  <c:y val="3.167695539205888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39745430935808E-3"/>
                  <c:y val="-5.1488520605374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Д_Р!$A$57:$A$61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Д_Р!$C$57:$C$61</c:f>
              <c:numCache>
                <c:formatCode>0.0%</c:formatCode>
                <c:ptCount val="5"/>
                <c:pt idx="0">
                  <c:v>0.57964447542697806</c:v>
                </c:pt>
                <c:pt idx="1">
                  <c:v>3.8805623329847799E-2</c:v>
                </c:pt>
                <c:pt idx="2">
                  <c:v>7.6612059951202502E-2</c:v>
                </c:pt>
                <c:pt idx="3">
                  <c:v>8.0260253282212146E-2</c:v>
                </c:pt>
                <c:pt idx="4">
                  <c:v>0.21370977111653305</c:v>
                </c:pt>
              </c:numCache>
            </c:numRef>
          </c:val>
        </c:ser>
        <c:ser>
          <c:idx val="1"/>
          <c:order val="1"/>
          <c:tx>
            <c:strRef>
              <c:f>Д_Р!$D$56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rgbClr val="97EFF3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Д_Р!$A$57:$A$61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государтсва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Д_Р!$E$57:$E$61</c:f>
              <c:numCache>
                <c:formatCode>0.0%</c:formatCode>
                <c:ptCount val="5"/>
                <c:pt idx="0">
                  <c:v>0.49678543633472066</c:v>
                </c:pt>
                <c:pt idx="1">
                  <c:v>5.9554021588332826E-2</c:v>
                </c:pt>
                <c:pt idx="2">
                  <c:v>0.24359625080364089</c:v>
                </c:pt>
                <c:pt idx="3">
                  <c:v>1.9524244577538659E-2</c:v>
                </c:pt>
                <c:pt idx="4">
                  <c:v>0.1805400466957669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229617880498749"/>
          <c:y val="5.4559564235261551E-2"/>
          <c:w val="0.31571341352115156"/>
          <c:h val="0.85949355200656408"/>
        </c:manualLayout>
      </c:layout>
      <c:overlay val="0"/>
      <c:txPr>
        <a:bodyPr/>
        <a:lstStyle/>
        <a:p>
          <a:pPr rtl="0"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2963041771253"/>
          <c:y val="0.16419900637420323"/>
          <c:w val="0.85543023338298929"/>
          <c:h val="0.47597175353080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Д_Р!$C$30</c:f>
              <c:strCache>
                <c:ptCount val="1"/>
                <c:pt idx="0">
                  <c:v>2018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Д_Р!$A$31:$A$36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Д_Р!$C$31:$C$35</c:f>
              <c:numCache>
                <c:formatCode>0.0</c:formatCode>
                <c:ptCount val="5"/>
                <c:pt idx="0">
                  <c:v>2849</c:v>
                </c:pt>
                <c:pt idx="1">
                  <c:v>341</c:v>
                </c:pt>
                <c:pt idx="2">
                  <c:v>1437</c:v>
                </c:pt>
                <c:pt idx="3">
                  <c:v>94</c:v>
                </c:pt>
                <c:pt idx="4">
                  <c:v>1045</c:v>
                </c:pt>
              </c:numCache>
            </c:numRef>
          </c:val>
        </c:ser>
        <c:ser>
          <c:idx val="1"/>
          <c:order val="1"/>
          <c:tx>
            <c:strRef>
              <c:f>Д_Р!$D$30</c:f>
              <c:strCache>
                <c:ptCount val="1"/>
                <c:pt idx="0">
                  <c:v>2018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46258513649139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32750974938755E-3"/>
                  <c:y val="-4.54690514572142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518951754889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Д_Р!$A$31:$A$36</c:f>
              <c:strCache>
                <c:ptCount val="6"/>
                <c:pt idx="0">
                  <c:v>Доходы от использования имущества, находящегося в гос. и мун.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Д_Р!$D$31:$D$35</c:f>
              <c:numCache>
                <c:formatCode>0.0</c:formatCode>
                <c:ptCount val="5"/>
                <c:pt idx="0">
                  <c:v>2936.3</c:v>
                </c:pt>
                <c:pt idx="1">
                  <c:v>352</c:v>
                </c:pt>
                <c:pt idx="2">
                  <c:v>1439.8</c:v>
                </c:pt>
                <c:pt idx="3">
                  <c:v>115.4</c:v>
                </c:pt>
                <c:pt idx="4">
                  <c:v>1067.0999999999999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102528"/>
        <c:axId val="38104064"/>
      </c:barChart>
      <c:catAx>
        <c:axId val="3810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kern="1200" baseline="0"/>
            </a:pPr>
            <a:endParaRPr lang="ru-RU"/>
          </a:p>
        </c:txPr>
        <c:crossAx val="38104064"/>
        <c:crosses val="autoZero"/>
        <c:auto val="1"/>
        <c:lblAlgn val="ctr"/>
        <c:lblOffset val="100"/>
        <c:noMultiLvlLbl val="0"/>
      </c:catAx>
      <c:valAx>
        <c:axId val="381040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8102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081363370171674"/>
          <c:y val="0.13748554868141483"/>
          <c:w val="0.16523905795559338"/>
          <c:h val="0.179393982002249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08161393856033E-2"/>
          <c:y val="0.10960714386875481"/>
          <c:w val="0.56240365071284937"/>
          <c:h val="0.83645809026546047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02762961081479E-2"/>
          <c:y val="5.3038475368572459E-2"/>
          <c:w val="0.53888888888888886"/>
          <c:h val="0.89814814814814814"/>
        </c:manualLayout>
      </c:layout>
      <c:doughnutChart>
        <c:varyColors val="1"/>
        <c:ser>
          <c:idx val="0"/>
          <c:order val="0"/>
          <c:tx>
            <c:strRef>
              <c:f>Д_Р!$B$56</c:f>
              <c:strCache>
                <c:ptCount val="1"/>
                <c:pt idx="0">
                  <c:v>2016 (отчет)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7EFF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38948626045400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Д_Р!$A$65:$A$68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Д_Р!$C$65:$C$68</c:f>
              <c:numCache>
                <c:formatCode>0.0%</c:formatCode>
                <c:ptCount val="4"/>
                <c:pt idx="0">
                  <c:v>0.37157738363586285</c:v>
                </c:pt>
                <c:pt idx="1">
                  <c:v>8.4143004575199576E-2</c:v>
                </c:pt>
                <c:pt idx="2">
                  <c:v>0.53656190323990793</c:v>
                </c:pt>
                <c:pt idx="3">
                  <c:v>7.7616510266683173E-3</c:v>
                </c:pt>
              </c:numCache>
            </c:numRef>
          </c:val>
        </c:ser>
        <c:ser>
          <c:idx val="1"/>
          <c:order val="1"/>
          <c:tx>
            <c:strRef>
              <c:f>Д_Р!$D$64</c:f>
              <c:strCache>
                <c:ptCount val="1"/>
                <c:pt idx="0">
                  <c:v>2017 (факт)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7EFF3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D1FE2A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1903624054161651E-2"/>
                  <c:y val="-3.5958288385472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Д_Р!$A$65:$A$68</c:f>
              <c:strCache>
                <c:ptCount val="4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Д_Р!$E$65:$E$68</c:f>
              <c:numCache>
                <c:formatCode>0.0%</c:formatCode>
                <c:ptCount val="4"/>
                <c:pt idx="0">
                  <c:v>0.36485699288864848</c:v>
                </c:pt>
                <c:pt idx="1">
                  <c:v>6.3783343962963174E-2</c:v>
                </c:pt>
                <c:pt idx="2">
                  <c:v>0.5694828991482318</c:v>
                </c:pt>
                <c:pt idx="3">
                  <c:v>1.9135321183424614E-3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98070850462694"/>
          <c:y val="9.5478316019559042E-2"/>
          <c:w val="0.37207186019310312"/>
          <c:h val="0.8378099986692602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701664308090525E-2"/>
          <c:y val="5.1400554097404488E-2"/>
          <c:w val="0.89202982691679666"/>
          <c:h val="0.6464884076990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Д_Р!$C$38</c:f>
              <c:strCache>
                <c:ptCount val="1"/>
                <c:pt idx="0">
                  <c:v>2018 (план)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8.96793011699266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862007799510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4625851364914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Д_Р!$A$39:$A$43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Д_Р!$C$39:$C$43</c:f>
              <c:numCache>
                <c:formatCode>General</c:formatCode>
                <c:ptCount val="5"/>
                <c:pt idx="0">
                  <c:v>183579</c:v>
                </c:pt>
                <c:pt idx="1">
                  <c:v>36164.5</c:v>
                </c:pt>
                <c:pt idx="2">
                  <c:v>288211.59999999998</c:v>
                </c:pt>
                <c:pt idx="3">
                  <c:v>962.8</c:v>
                </c:pt>
              </c:numCache>
            </c:numRef>
          </c:val>
        </c:ser>
        <c:ser>
          <c:idx val="1"/>
          <c:order val="1"/>
          <c:tx>
            <c:strRef>
              <c:f>Д_Р!$D$38</c:f>
              <c:strCache>
                <c:ptCount val="1"/>
                <c:pt idx="0">
                  <c:v>2018 (факт)</c:v>
                </c:pt>
              </c:strCache>
            </c:strRef>
          </c:tx>
          <c:spPr>
            <a:solidFill>
              <a:srgbClr val="2BFD3F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8.96793011699265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62585136491426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25170272982851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46550194987751E-3"/>
                  <c:y val="9.2592592592592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Д_Р!$A$39:$A$43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Возвраты межбюджетных трансфертов</c:v>
                </c:pt>
              </c:strCache>
            </c:strRef>
          </c:cat>
          <c:val>
            <c:numRef>
              <c:f>Д_Р!$D$39:$D$43</c:f>
              <c:numCache>
                <c:formatCode>General</c:formatCode>
                <c:ptCount val="5"/>
                <c:pt idx="0">
                  <c:v>183579</c:v>
                </c:pt>
                <c:pt idx="1">
                  <c:v>32092.799999999999</c:v>
                </c:pt>
                <c:pt idx="2">
                  <c:v>286537.2</c:v>
                </c:pt>
                <c:pt idx="3">
                  <c:v>962.8</c:v>
                </c:pt>
                <c:pt idx="4">
                  <c:v>-18.5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50496"/>
        <c:axId val="37856384"/>
      </c:barChart>
      <c:catAx>
        <c:axId val="3785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7856384"/>
        <c:crosses val="autoZero"/>
        <c:auto val="1"/>
        <c:lblAlgn val="ctr"/>
        <c:lblOffset val="100"/>
        <c:noMultiLvlLbl val="0"/>
      </c:catAx>
      <c:valAx>
        <c:axId val="3785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85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64376428752861"/>
          <c:y val="7.369021580635754E-2"/>
          <c:w val="0.14983686514992076"/>
          <c:h val="0.18984762321376492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2968053567059"/>
          <c:y val="0.25982938824819601"/>
          <c:w val="0.64038980171105608"/>
          <c:h val="0.6321704957516864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FF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2BFD3F"/>
              </a:solidFill>
            </c:spPr>
          </c:dPt>
          <c:dPt>
            <c:idx val="1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8.8869295794648431E-2"/>
                  <c:y val="-0.157588830714999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8.1618381642184032E-2"/>
                  <c:y val="-0.16215900639794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28624795898649946"/>
                  <c:y val="-9.8796804044130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4726307028949095"/>
                  <c:y val="8.46982108126609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7592617874858504E-2"/>
                  <c:y val="0.203286390171737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3.3783136612154659E-2"/>
                  <c:y val="2.23128515538101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2.6079762557430122E-2"/>
                  <c:y val="0.221940659071457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4481123320460026"/>
                  <c:y val="-7.81169212500386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0.12971690639417097"/>
                  <c:y val="-9.90316661241880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5.2782223353173424E-3"/>
                  <c:y val="-0.143050658090798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Д_Р!$A$111:$A$121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кинематоргафия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Д_Р!$E$111:$E$121</c:f>
              <c:numCache>
                <c:formatCode>0.0%</c:formatCode>
                <c:ptCount val="11"/>
                <c:pt idx="0">
                  <c:v>6.209017140818919E-2</c:v>
                </c:pt>
                <c:pt idx="1">
                  <c:v>9.7704708931983797E-4</c:v>
                </c:pt>
                <c:pt idx="2" formatCode="0.00%">
                  <c:v>6.1065443082489873E-5</c:v>
                </c:pt>
                <c:pt idx="3">
                  <c:v>7.4424721700516991E-2</c:v>
                </c:pt>
                <c:pt idx="4" formatCode="0.00%">
                  <c:v>1.3551509286799122E-4</c:v>
                </c:pt>
                <c:pt idx="5">
                  <c:v>0.3415629474298475</c:v>
                </c:pt>
                <c:pt idx="6">
                  <c:v>8.043556893083946E-2</c:v>
                </c:pt>
                <c:pt idx="7">
                  <c:v>0.27110062012375707</c:v>
                </c:pt>
                <c:pt idx="8">
                  <c:v>0.11673705086366612</c:v>
                </c:pt>
                <c:pt idx="9">
                  <c:v>2.7563100679014263E-3</c:v>
                </c:pt>
                <c:pt idx="10">
                  <c:v>4.9718981850011897E-2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0.26549</cdr:x>
      <cdr:y>0.31915</cdr:y>
    </cdr:from>
    <cdr:to>
      <cdr:x>0.29094</cdr:x>
      <cdr:y>0.38242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160240" y="1080120"/>
          <a:ext cx="207084" cy="2141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0.23894</cdr:x>
      <cdr:y>0.31915</cdr:y>
    </cdr:from>
    <cdr:to>
      <cdr:x>0.25553</cdr:x>
      <cdr:y>0.35618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1944216" y="1080120"/>
          <a:ext cx="134992" cy="1253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0.24779</cdr:x>
      <cdr:y>0.04255</cdr:y>
    </cdr:from>
    <cdr:to>
      <cdr:x>0.27102</cdr:x>
      <cdr:y>0.10638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016224" y="144016"/>
          <a:ext cx="189017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0.19469</cdr:x>
      <cdr:y>0.08511</cdr:y>
    </cdr:from>
    <cdr:to>
      <cdr:x>0.23008</cdr:x>
      <cdr:y>0.10672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 flipV="1">
          <a:off x="1584176" y="288032"/>
          <a:ext cx="287965" cy="7313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0.43363</cdr:x>
      <cdr:y>0.10638</cdr:y>
    </cdr:from>
    <cdr:to>
      <cdr:x>0.55752</cdr:x>
      <cdr:y>0.22656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3528392" y="360040"/>
          <a:ext cx="1008091" cy="406735"/>
        </a:xfrm>
        <a:prstGeom xmlns:a="http://schemas.openxmlformats.org/drawingml/2006/main" prst="callout1">
          <a:avLst>
            <a:gd name="adj1" fmla="val 58011"/>
            <a:gd name="adj2" fmla="val 4598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2018 год</a:t>
          </a:r>
        </a:p>
      </cdr:txBody>
    </cdr:sp>
  </cdr:relSizeAnchor>
  <cdr:relSizeAnchor xmlns:cdr="http://schemas.openxmlformats.org/drawingml/2006/chartDrawing">
    <cdr:from>
      <cdr:x>0.20354</cdr:x>
      <cdr:y>0.46809</cdr:y>
    </cdr:from>
    <cdr:to>
      <cdr:x>0.32079</cdr:x>
      <cdr:y>0.5904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1656184" y="1584176"/>
          <a:ext cx="954078" cy="413943"/>
        </a:xfrm>
        <a:prstGeom xmlns:a="http://schemas.openxmlformats.org/drawingml/2006/main" prst="callout1">
          <a:avLst>
            <a:gd name="adj1" fmla="val 60179"/>
            <a:gd name="adj2" fmla="val 4963"/>
            <a:gd name="adj3" fmla="val 109325"/>
            <a:gd name="adj4" fmla="val -32252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2017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0.25688</cdr:x>
      <cdr:y>0.44611</cdr:y>
    </cdr:from>
    <cdr:to>
      <cdr:x>0.37615</cdr:x>
      <cdr:y>0.54309</cdr:y>
    </cdr:to>
    <cdr:sp macro="" textlink="">
      <cdr:nvSpPr>
        <cdr:cNvPr id="11" name="Выноска 1 (без границы) 10"/>
        <cdr:cNvSpPr/>
      </cdr:nvSpPr>
      <cdr:spPr>
        <a:xfrm xmlns:a="http://schemas.openxmlformats.org/drawingml/2006/main">
          <a:off x="2016224" y="1656184"/>
          <a:ext cx="936104" cy="360040"/>
        </a:xfrm>
        <a:prstGeom xmlns:a="http://schemas.openxmlformats.org/drawingml/2006/main" prst="callout1">
          <a:avLst>
            <a:gd name="adj1" fmla="val 67506"/>
            <a:gd name="adj2" fmla="val 4400"/>
            <a:gd name="adj3" fmla="val 109933"/>
            <a:gd name="adj4" fmla="val -42318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201</a:t>
          </a:r>
          <a:r>
            <a:rPr lang="ru-RU" sz="1400" b="1" dirty="0">
              <a:solidFill>
                <a:schemeClr val="tx1"/>
              </a:solidFill>
            </a:rPr>
            <a:t>7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u-RU" sz="1400" b="1" dirty="0">
              <a:solidFill>
                <a:schemeClr val="tx1"/>
              </a:solidFill>
            </a:rPr>
            <a:t>год</a:t>
          </a:r>
        </a:p>
      </cdr:txBody>
    </cdr:sp>
  </cdr:relSizeAnchor>
  <cdr:relSizeAnchor xmlns:cdr="http://schemas.openxmlformats.org/drawingml/2006/chartDrawing">
    <cdr:from>
      <cdr:x>0.4976</cdr:x>
      <cdr:y>0.06215</cdr:y>
    </cdr:from>
    <cdr:to>
      <cdr:x>0.62385</cdr:x>
      <cdr:y>0.15517</cdr:y>
    </cdr:to>
    <cdr:sp macro="" textlink="">
      <cdr:nvSpPr>
        <cdr:cNvPr id="12" name="Выноска 1 (без границы) 11"/>
        <cdr:cNvSpPr/>
      </cdr:nvSpPr>
      <cdr:spPr>
        <a:xfrm xmlns:a="http://schemas.openxmlformats.org/drawingml/2006/main">
          <a:off x="3905599" y="230730"/>
          <a:ext cx="990945" cy="345334"/>
        </a:xfrm>
        <a:prstGeom xmlns:a="http://schemas.openxmlformats.org/drawingml/2006/main" prst="callout1">
          <a:avLst>
            <a:gd name="adj1" fmla="val 56681"/>
            <a:gd name="adj2" fmla="val 4412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2018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0.23656</cdr:x>
      <cdr:y>0.55556</cdr:y>
    </cdr:from>
    <cdr:to>
      <cdr:x>0.38387</cdr:x>
      <cdr:y>0.63323</cdr:y>
    </cdr:to>
    <cdr:sp macro="" textlink="">
      <cdr:nvSpPr>
        <cdr:cNvPr id="3" name="Выноска 1 (без границы) 2"/>
        <cdr:cNvSpPr/>
      </cdr:nvSpPr>
      <cdr:spPr>
        <a:xfrm xmlns:a="http://schemas.openxmlformats.org/drawingml/2006/main">
          <a:off x="1508765" y="1962166"/>
          <a:ext cx="939507" cy="274320"/>
        </a:xfrm>
        <a:prstGeom xmlns:a="http://schemas.openxmlformats.org/drawingml/2006/main" prst="callout1">
          <a:avLst>
            <a:gd name="adj1" fmla="val 63194"/>
            <a:gd name="adj2" fmla="val 2103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tx1"/>
              </a:solidFill>
            </a:rPr>
            <a:t>201</a:t>
          </a:r>
          <a:r>
            <a:rPr lang="ru-RU" sz="1400" b="1" dirty="0">
              <a:solidFill>
                <a:schemeClr val="tx1"/>
              </a:solidFill>
            </a:rPr>
            <a:t>7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ru-RU" sz="1400" b="1" dirty="0">
              <a:solidFill>
                <a:schemeClr val="tx1"/>
              </a:solidFill>
            </a:rPr>
            <a:t>год</a:t>
          </a:r>
          <a:endParaRPr lang="en-US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0.48548</cdr:x>
      <cdr:y>0.05145</cdr:y>
    </cdr:from>
    <cdr:to>
      <cdr:x>0.63691</cdr:x>
      <cdr:y>0.1412</cdr:y>
    </cdr:to>
    <cdr:sp macro="" textlink="">
      <cdr:nvSpPr>
        <cdr:cNvPr id="4" name="Выноска 1 (без границы) 3"/>
        <cdr:cNvSpPr/>
      </cdr:nvSpPr>
      <cdr:spPr>
        <a:xfrm xmlns:a="http://schemas.openxmlformats.org/drawingml/2006/main">
          <a:off x="3096344" y="181727"/>
          <a:ext cx="965806" cy="316963"/>
        </a:xfrm>
        <a:prstGeom xmlns:a="http://schemas.openxmlformats.org/drawingml/2006/main" prst="callout1">
          <a:avLst>
            <a:gd name="adj1" fmla="val 61174"/>
            <a:gd name="adj2" fmla="val 3817"/>
            <a:gd name="adj3" fmla="val 112500"/>
            <a:gd name="adj4" fmla="val -3833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2018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4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9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6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2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  <a:ln>
            <a:noFill/>
          </a:ln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2304256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К проекту решения Собрания Представителей Первомайского муниципального района </a:t>
            </a:r>
          </a:p>
          <a:p>
            <a:r>
              <a:rPr lang="ru-RU" sz="2600" b="1" dirty="0">
                <a:solidFill>
                  <a:srgbClr val="C00000"/>
                </a:solidFill>
              </a:rPr>
              <a:t>«</a:t>
            </a:r>
            <a:r>
              <a:rPr lang="ru-RU" sz="2600" b="1" dirty="0" smtClean="0">
                <a:solidFill>
                  <a:srgbClr val="C00000"/>
                </a:solidFill>
              </a:rPr>
              <a:t>Об исполнении бюджета Первомайского муниципального района за </a:t>
            </a:r>
            <a:r>
              <a:rPr lang="ru-RU" sz="2600" b="1" u="sng" dirty="0" smtClean="0">
                <a:solidFill>
                  <a:srgbClr val="C00000"/>
                </a:solidFill>
              </a:rPr>
              <a:t>2018</a:t>
            </a:r>
            <a:r>
              <a:rPr lang="ru-RU" sz="2600" b="1" dirty="0" smtClean="0">
                <a:solidFill>
                  <a:srgbClr val="C00000"/>
                </a:solidFill>
              </a:rPr>
              <a:t> год»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" y="3861048"/>
            <a:ext cx="3948448" cy="273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3112" y="4836146"/>
            <a:ext cx="483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Отдел финансов администрации Первомайского муниципального района Ярославской области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pervotfin</a:t>
            </a:r>
            <a:r>
              <a:rPr lang="ru-RU" b="1" dirty="0">
                <a:solidFill>
                  <a:srgbClr val="002060"/>
                </a:solidFill>
              </a:rPr>
              <a:t>@</a:t>
            </a:r>
            <a:r>
              <a:rPr lang="en-US" b="1" dirty="0">
                <a:solidFill>
                  <a:srgbClr val="002060"/>
                </a:solidFill>
              </a:rPr>
              <a:t>yandex.ru</a:t>
            </a:r>
            <a:r>
              <a:rPr lang="ru-RU" b="1" dirty="0">
                <a:solidFill>
                  <a:srgbClr val="002060"/>
                </a:solidFill>
              </a:rPr>
              <a:t>, тел. (</a:t>
            </a:r>
            <a:r>
              <a:rPr lang="en-US" b="1" dirty="0">
                <a:solidFill>
                  <a:srgbClr val="002060"/>
                </a:solidFill>
              </a:rPr>
              <a:t>48549)22803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152</a:t>
            </a:r>
            <a:r>
              <a:rPr lang="en-US" b="1" dirty="0" smtClean="0">
                <a:solidFill>
                  <a:srgbClr val="002060"/>
                </a:solidFill>
              </a:rPr>
              <a:t>430</a:t>
            </a:r>
            <a:r>
              <a:rPr lang="ru-RU" b="1" dirty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Ярославская область, п. Пречистое, ул. Ярославская, д.90</a:t>
            </a:r>
          </a:p>
        </p:txBody>
      </p:sp>
    </p:spTree>
    <p:extLst>
      <p:ext uri="{BB962C8B-B14F-4D97-AF65-F5344CB8AC3E}">
        <p14:creationId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192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Показатели социально-экономического развития Первомайского муниципального района за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908720"/>
            <a:ext cx="4104456" cy="58326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Промышленное производство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         </a:t>
            </a:r>
            <a:r>
              <a:rPr lang="ru-RU" sz="1400" dirty="0">
                <a:solidFill>
                  <a:schemeClr val="tx1"/>
                </a:solidFill>
              </a:rPr>
              <a:t>На территории района осуществляют деятельность </a:t>
            </a:r>
            <a:r>
              <a:rPr lang="ru-RU" sz="1400" b="1" dirty="0">
                <a:solidFill>
                  <a:schemeClr val="tx1"/>
                </a:solidFill>
              </a:rPr>
              <a:t>2 предприятия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промышленных видов деятельности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не являющиеся «малыми» предприятиями - АО </a:t>
            </a:r>
            <a:r>
              <a:rPr lang="ru-RU" sz="1400" dirty="0">
                <a:solidFill>
                  <a:schemeClr val="tx1"/>
                </a:solidFill>
              </a:rPr>
              <a:t>«Первомайское коммунальное хозяйство» и ООО «Пречистенский молочный продукт».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За </a:t>
            </a:r>
            <a:r>
              <a:rPr lang="ru-RU" sz="1400" b="1" dirty="0" smtClean="0">
                <a:solidFill>
                  <a:schemeClr val="tx1"/>
                </a:solidFill>
              </a:rPr>
              <a:t>2018 </a:t>
            </a:r>
            <a:r>
              <a:rPr lang="ru-RU" sz="1400" b="1" dirty="0">
                <a:solidFill>
                  <a:schemeClr val="tx1"/>
                </a:solidFill>
              </a:rPr>
              <a:t>год</a:t>
            </a:r>
            <a:r>
              <a:rPr lang="ru-RU" sz="1400" dirty="0">
                <a:solidFill>
                  <a:schemeClr val="tx1"/>
                </a:solidFill>
              </a:rPr>
              <a:t> данными предприятиями отгружено товаров собственного производства, выполнено работ и услуг на </a:t>
            </a:r>
            <a:r>
              <a:rPr lang="ru-RU" sz="1400" b="1" dirty="0" smtClean="0">
                <a:solidFill>
                  <a:schemeClr val="tx1"/>
                </a:solidFill>
              </a:rPr>
              <a:t>285 </a:t>
            </a:r>
            <a:r>
              <a:rPr lang="ru-RU" sz="1400" b="1" dirty="0">
                <a:solidFill>
                  <a:schemeClr val="tx1"/>
                </a:solidFill>
              </a:rPr>
              <a:t>млн.</a:t>
            </a:r>
            <a:r>
              <a:rPr lang="ru-RU" sz="1400" dirty="0">
                <a:solidFill>
                  <a:schemeClr val="tx1"/>
                </a:solidFill>
              </a:rPr>
              <a:t> рублей или </a:t>
            </a:r>
            <a:r>
              <a:rPr lang="ru-RU" sz="1400" b="1" dirty="0" smtClean="0">
                <a:solidFill>
                  <a:schemeClr val="tx1"/>
                </a:solidFill>
              </a:rPr>
              <a:t>102 </a:t>
            </a:r>
            <a:r>
              <a:rPr lang="ru-RU" sz="1400" b="1" dirty="0">
                <a:solidFill>
                  <a:schemeClr val="tx1"/>
                </a:solidFill>
              </a:rPr>
              <a:t>%</a:t>
            </a:r>
            <a:r>
              <a:rPr lang="ru-RU" sz="1400" dirty="0">
                <a:solidFill>
                  <a:schemeClr val="tx1"/>
                </a:solidFill>
              </a:rPr>
              <a:t> к уровню предыдущего года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Необходимо </a:t>
            </a:r>
            <a:r>
              <a:rPr lang="ru-RU" sz="1400" dirty="0">
                <a:solidFill>
                  <a:schemeClr val="tx1"/>
                </a:solidFill>
              </a:rPr>
              <a:t>отметить, что за последние </a:t>
            </a:r>
            <a:r>
              <a:rPr lang="ru-RU" sz="1400" dirty="0" smtClean="0">
                <a:solidFill>
                  <a:schemeClr val="tx1"/>
                </a:solidFill>
              </a:rPr>
              <a:t>пять лет с приходом инвестора на Пречистенский </a:t>
            </a:r>
            <a:r>
              <a:rPr lang="ru-RU" sz="1400" dirty="0" err="1" smtClean="0">
                <a:solidFill>
                  <a:schemeClr val="tx1"/>
                </a:solidFill>
              </a:rPr>
              <a:t>сырзавод</a:t>
            </a:r>
            <a:r>
              <a:rPr lang="ru-RU" sz="1400" dirty="0" smtClean="0">
                <a:solidFill>
                  <a:schemeClr val="tx1"/>
                </a:solidFill>
              </a:rPr>
              <a:t> объем </a:t>
            </a:r>
            <a:r>
              <a:rPr lang="ru-RU" sz="1400" dirty="0">
                <a:solidFill>
                  <a:schemeClr val="tx1"/>
                </a:solidFill>
              </a:rPr>
              <a:t>инвестиций в реконструкцию и установку современного импортного оборудования по производству полутвердых </a:t>
            </a:r>
            <a:r>
              <a:rPr lang="ru-RU" sz="1400" dirty="0" smtClean="0">
                <a:solidFill>
                  <a:schemeClr val="tx1"/>
                </a:solidFill>
              </a:rPr>
              <a:t>сыров составил </a:t>
            </a:r>
            <a:r>
              <a:rPr lang="ru-RU" sz="1400" dirty="0">
                <a:solidFill>
                  <a:schemeClr val="tx1"/>
                </a:solidFill>
              </a:rPr>
              <a:t>более </a:t>
            </a:r>
            <a:r>
              <a:rPr lang="ru-RU" sz="1400" b="1" dirty="0">
                <a:solidFill>
                  <a:schemeClr val="tx1"/>
                </a:solidFill>
              </a:rPr>
              <a:t>двухсот миллионов</a:t>
            </a:r>
            <a:r>
              <a:rPr lang="ru-RU" sz="1400" dirty="0">
                <a:solidFill>
                  <a:schemeClr val="tx1"/>
                </a:solidFill>
              </a:rPr>
              <a:t> рублей. </a:t>
            </a:r>
            <a:r>
              <a:rPr lang="ru-RU" sz="1400" dirty="0" smtClean="0">
                <a:solidFill>
                  <a:schemeClr val="tx1"/>
                </a:solidFill>
              </a:rPr>
              <a:t> По </a:t>
            </a:r>
            <a:r>
              <a:rPr lang="ru-RU" sz="1400" dirty="0">
                <a:solidFill>
                  <a:schemeClr val="tx1"/>
                </a:solidFill>
              </a:rPr>
              <a:t>итогам </a:t>
            </a:r>
            <a:r>
              <a:rPr lang="ru-RU" sz="1400" dirty="0" smtClean="0">
                <a:solidFill>
                  <a:schemeClr val="tx1"/>
                </a:solidFill>
              </a:rPr>
              <a:t>2018 </a:t>
            </a:r>
            <a:r>
              <a:rPr lang="ru-RU" sz="1400" dirty="0">
                <a:solidFill>
                  <a:schemeClr val="tx1"/>
                </a:solidFill>
              </a:rPr>
              <a:t>года выработано </a:t>
            </a:r>
            <a:r>
              <a:rPr lang="ru-RU" sz="1400" b="1" dirty="0" smtClean="0">
                <a:solidFill>
                  <a:schemeClr val="tx1"/>
                </a:solidFill>
              </a:rPr>
              <a:t>2300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тонн сыра. Численность работающих – </a:t>
            </a:r>
            <a:r>
              <a:rPr lang="ru-RU" sz="1400" b="1" dirty="0">
                <a:solidFill>
                  <a:schemeClr val="tx1"/>
                </a:solidFill>
              </a:rPr>
              <a:t>65 человек</a:t>
            </a:r>
            <a:r>
              <a:rPr lang="ru-RU" sz="1400" dirty="0">
                <a:solidFill>
                  <a:schemeClr val="tx1"/>
                </a:solidFill>
              </a:rPr>
              <a:t>. Налоговые поступления в консолидированный бюджет района от ООО «Пречистенский молочный продукт» в </a:t>
            </a:r>
            <a:r>
              <a:rPr lang="ru-RU" sz="1400" dirty="0" smtClean="0">
                <a:solidFill>
                  <a:schemeClr val="tx1"/>
                </a:solidFill>
              </a:rPr>
              <a:t>2018 </a:t>
            </a:r>
            <a:r>
              <a:rPr lang="ru-RU" sz="1400" dirty="0">
                <a:solidFill>
                  <a:schemeClr val="tx1"/>
                </a:solidFill>
              </a:rPr>
              <a:t>году составили более </a:t>
            </a:r>
            <a:r>
              <a:rPr lang="ru-RU" sz="1400" b="1" dirty="0">
                <a:solidFill>
                  <a:schemeClr val="tx1"/>
                </a:solidFill>
              </a:rPr>
              <a:t>2-х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миллионов</a:t>
            </a:r>
            <a:r>
              <a:rPr lang="ru-RU" sz="1400" dirty="0">
                <a:solidFill>
                  <a:schemeClr val="tx1"/>
                </a:solidFill>
              </a:rPr>
              <a:t> рублей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807080"/>
            <a:ext cx="4536504" cy="5934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Сельское хозяйство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В </a:t>
            </a:r>
            <a:r>
              <a:rPr lang="ru-RU" sz="1150" dirty="0">
                <a:solidFill>
                  <a:schemeClr val="tx1"/>
                </a:solidFill>
              </a:rPr>
              <a:t>сфере</a:t>
            </a:r>
            <a:r>
              <a:rPr lang="ru-RU" sz="1150" b="1" dirty="0">
                <a:solidFill>
                  <a:schemeClr val="tx1"/>
                </a:solidFill>
              </a:rPr>
              <a:t> сельского хозяйства </a:t>
            </a:r>
            <a:r>
              <a:rPr lang="ru-RU" sz="1150" dirty="0">
                <a:solidFill>
                  <a:schemeClr val="tx1"/>
                </a:solidFill>
              </a:rPr>
              <a:t>работает </a:t>
            </a:r>
            <a:r>
              <a:rPr lang="ru-RU" sz="1150" b="1" dirty="0" smtClean="0">
                <a:solidFill>
                  <a:schemeClr val="tx1"/>
                </a:solidFill>
              </a:rPr>
              <a:t>14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сельхозпредприятий, </a:t>
            </a:r>
            <a:r>
              <a:rPr lang="ru-RU" sz="1150" b="1" dirty="0">
                <a:solidFill>
                  <a:schemeClr val="tx1"/>
                </a:solidFill>
              </a:rPr>
              <a:t>1</a:t>
            </a:r>
            <a:r>
              <a:rPr lang="ru-RU" sz="1150" dirty="0">
                <a:solidFill>
                  <a:schemeClr val="tx1"/>
                </a:solidFill>
              </a:rPr>
              <a:t> сбытовой сельскохозяйственный потребительский кооператив   и </a:t>
            </a:r>
            <a:r>
              <a:rPr lang="ru-RU" sz="1150" dirty="0" smtClean="0">
                <a:solidFill>
                  <a:schemeClr val="tx1"/>
                </a:solidFill>
              </a:rPr>
              <a:t>3 </a:t>
            </a:r>
            <a:r>
              <a:rPr lang="ru-RU" sz="1150" dirty="0">
                <a:solidFill>
                  <a:schemeClr val="tx1"/>
                </a:solidFill>
              </a:rPr>
              <a:t>крестьянско-фермерских хозяйства. 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По </a:t>
            </a:r>
            <a:r>
              <a:rPr lang="ru-RU" sz="1150" dirty="0">
                <a:solidFill>
                  <a:schemeClr val="tx1"/>
                </a:solidFill>
              </a:rPr>
              <a:t>итогам работы за </a:t>
            </a:r>
            <a:r>
              <a:rPr lang="ru-RU" sz="1150" dirty="0" smtClean="0">
                <a:solidFill>
                  <a:schemeClr val="tx1"/>
                </a:solidFill>
              </a:rPr>
              <a:t>2018 </a:t>
            </a:r>
            <a:r>
              <a:rPr lang="ru-RU" sz="1150" dirty="0">
                <a:solidFill>
                  <a:schemeClr val="tx1"/>
                </a:solidFill>
              </a:rPr>
              <a:t>год количество прибыльных </a:t>
            </a:r>
            <a:r>
              <a:rPr lang="ru-RU" sz="1150" dirty="0" err="1">
                <a:solidFill>
                  <a:schemeClr val="tx1"/>
                </a:solidFill>
              </a:rPr>
              <a:t>хозяйст</a:t>
            </a:r>
            <a:r>
              <a:rPr lang="ru-RU" sz="1150" dirty="0">
                <a:solidFill>
                  <a:schemeClr val="tx1"/>
                </a:solidFill>
              </a:rPr>
              <a:t> составило </a:t>
            </a:r>
            <a:r>
              <a:rPr lang="ru-RU" sz="1150" b="1" dirty="0">
                <a:solidFill>
                  <a:schemeClr val="tx1"/>
                </a:solidFill>
              </a:rPr>
              <a:t>5 </a:t>
            </a:r>
            <a:r>
              <a:rPr lang="ru-RU" sz="1150" dirty="0">
                <a:solidFill>
                  <a:schemeClr val="tx1"/>
                </a:solidFill>
              </a:rPr>
              <a:t>предприятий или </a:t>
            </a:r>
            <a:r>
              <a:rPr lang="ru-RU" sz="1150" b="1" dirty="0" smtClean="0">
                <a:solidFill>
                  <a:schemeClr val="tx1"/>
                </a:solidFill>
              </a:rPr>
              <a:t>36 </a:t>
            </a:r>
            <a:r>
              <a:rPr lang="ru-RU" sz="1150" b="1" dirty="0">
                <a:solidFill>
                  <a:schemeClr val="tx1"/>
                </a:solidFill>
              </a:rPr>
              <a:t>%</a:t>
            </a:r>
            <a:r>
              <a:rPr lang="ru-RU" sz="1150" dirty="0">
                <a:solidFill>
                  <a:schemeClr val="tx1"/>
                </a:solidFill>
              </a:rPr>
              <a:t> к их общему количеству.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 Успешно развивается овцеводческое </a:t>
            </a:r>
            <a:r>
              <a:rPr lang="ru-RU" sz="1150" dirty="0">
                <a:solidFill>
                  <a:schemeClr val="tx1"/>
                </a:solidFill>
              </a:rPr>
              <a:t>хозяйство </a:t>
            </a:r>
            <a:r>
              <a:rPr lang="ru-RU" sz="1150" b="1" dirty="0" smtClean="0">
                <a:solidFill>
                  <a:schemeClr val="tx1"/>
                </a:solidFill>
              </a:rPr>
              <a:t>СПК </a:t>
            </a:r>
            <a:r>
              <a:rPr lang="ru-RU" sz="1150" b="1" dirty="0">
                <a:solidFill>
                  <a:schemeClr val="tx1"/>
                </a:solidFill>
              </a:rPr>
              <a:t>«Юрьевское»,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которое в 2017 получило </a:t>
            </a:r>
            <a:r>
              <a:rPr lang="ru-RU" sz="1150" dirty="0">
                <a:solidFill>
                  <a:schemeClr val="tx1"/>
                </a:solidFill>
              </a:rPr>
              <a:t>статус племенного репродуктора по разведению чистопородной романовской </a:t>
            </a:r>
            <a:r>
              <a:rPr lang="ru-RU" sz="1150" dirty="0" smtClean="0">
                <a:solidFill>
                  <a:schemeClr val="tx1"/>
                </a:solidFill>
              </a:rPr>
              <a:t>овцы. На </a:t>
            </a:r>
            <a:r>
              <a:rPr lang="ru-RU" sz="1150" dirty="0">
                <a:solidFill>
                  <a:schemeClr val="tx1"/>
                </a:solidFill>
              </a:rPr>
              <a:t>базе СПК «Заря» и СПК «Завет Ильича» вновь созданное предприятие </a:t>
            </a:r>
            <a:r>
              <a:rPr lang="ru-RU" sz="1150" b="1" dirty="0">
                <a:solidFill>
                  <a:schemeClr val="tx1"/>
                </a:solidFill>
              </a:rPr>
              <a:t>ООО «</a:t>
            </a:r>
            <a:r>
              <a:rPr lang="ru-RU" sz="1150" b="1" dirty="0" err="1">
                <a:solidFill>
                  <a:schemeClr val="tx1"/>
                </a:solidFill>
              </a:rPr>
              <a:t>Ярагро</a:t>
            </a:r>
            <a:r>
              <a:rPr lang="ru-RU" sz="1150" b="1" dirty="0">
                <a:solidFill>
                  <a:schemeClr val="tx1"/>
                </a:solidFill>
              </a:rPr>
              <a:t>»</a:t>
            </a:r>
            <a:r>
              <a:rPr lang="ru-RU" sz="1150" dirty="0">
                <a:solidFill>
                  <a:schemeClr val="tx1"/>
                </a:solidFill>
              </a:rPr>
              <a:t> планирует весной произвести посев зерновых культур на площади </a:t>
            </a:r>
            <a:r>
              <a:rPr lang="ru-RU" sz="1150" b="1" dirty="0" smtClean="0">
                <a:solidFill>
                  <a:schemeClr val="tx1"/>
                </a:solidFill>
              </a:rPr>
              <a:t>300 </a:t>
            </a:r>
            <a:r>
              <a:rPr lang="ru-RU" sz="1150" b="1" dirty="0">
                <a:solidFill>
                  <a:schemeClr val="tx1"/>
                </a:solidFill>
              </a:rPr>
              <a:t>га</a:t>
            </a:r>
            <a:r>
              <a:rPr lang="ru-RU" sz="1150" dirty="0">
                <a:solidFill>
                  <a:schemeClr val="tx1"/>
                </a:solidFill>
              </a:rPr>
              <a:t>.  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Пришел </a:t>
            </a:r>
            <a:r>
              <a:rPr lang="ru-RU" sz="1150" dirty="0">
                <a:solidFill>
                  <a:schemeClr val="tx1"/>
                </a:solidFill>
              </a:rPr>
              <a:t>инвестор в </a:t>
            </a:r>
            <a:r>
              <a:rPr lang="ru-RU" sz="1150" b="1" dirty="0">
                <a:solidFill>
                  <a:schemeClr val="tx1"/>
                </a:solidFill>
              </a:rPr>
              <a:t>СПК «</a:t>
            </a:r>
            <a:r>
              <a:rPr lang="ru-RU" sz="1150" b="1" dirty="0" err="1">
                <a:solidFill>
                  <a:schemeClr val="tx1"/>
                </a:solidFill>
              </a:rPr>
              <a:t>Скалинский</a:t>
            </a:r>
            <a:r>
              <a:rPr lang="ru-RU" sz="1150" b="1" dirty="0">
                <a:solidFill>
                  <a:schemeClr val="tx1"/>
                </a:solidFill>
              </a:rPr>
              <a:t>».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Построена новая ферма на 200 голов коров. Ведется обновление стада,, приобретается племенной скот. 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В 2018 году между Правительством Ярославской области и вновь созданным с/х предприятием ООО «Восход» подписано соглашение о реализации на территории Первомайского района </a:t>
            </a:r>
            <a:r>
              <a:rPr lang="ru-RU" sz="1150" b="1" dirty="0" smtClean="0">
                <a:solidFill>
                  <a:schemeClr val="tx1"/>
                </a:solidFill>
              </a:rPr>
              <a:t>масштабного инвестиционного проекта</a:t>
            </a:r>
            <a:r>
              <a:rPr lang="ru-RU" sz="1150" dirty="0" smtClean="0">
                <a:solidFill>
                  <a:schemeClr val="tx1"/>
                </a:solidFill>
              </a:rPr>
              <a:t> по строительству животноводческого комплекса на 2400 голов дойного стада.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   В целях поддержки с/х товаропроизводителей в 2018 году из бюджетов всех уровней произведено финансирование в объеме </a:t>
            </a:r>
            <a:r>
              <a:rPr lang="ru-RU" sz="1150" b="1" dirty="0" smtClean="0">
                <a:solidFill>
                  <a:schemeClr val="tx1"/>
                </a:solidFill>
              </a:rPr>
              <a:t>7,7 </a:t>
            </a:r>
            <a:r>
              <a:rPr lang="ru-RU" sz="115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1150" dirty="0" smtClean="0">
                <a:solidFill>
                  <a:schemeClr val="tx1"/>
                </a:solidFill>
              </a:rPr>
              <a:t>., в том числе из бюджета </a:t>
            </a:r>
            <a:r>
              <a:rPr lang="ru-RU" sz="1150" b="1" dirty="0" smtClean="0">
                <a:solidFill>
                  <a:schemeClr val="tx1"/>
                </a:solidFill>
              </a:rPr>
              <a:t>района-1,5 </a:t>
            </a:r>
            <a:r>
              <a:rPr lang="ru-RU" sz="115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1150" b="1" dirty="0" smtClean="0">
                <a:solidFill>
                  <a:schemeClr val="tx1"/>
                </a:solidFill>
              </a:rPr>
              <a:t>.</a:t>
            </a:r>
            <a:r>
              <a:rPr lang="ru-RU" sz="1150" dirty="0" smtClean="0">
                <a:solidFill>
                  <a:schemeClr val="tx1"/>
                </a:solidFill>
              </a:rPr>
              <a:t> в виде субсидии на посевные площади зерновых культур.</a:t>
            </a:r>
            <a:endParaRPr lang="ru-RU" sz="1150" dirty="0">
              <a:solidFill>
                <a:schemeClr val="tx1"/>
              </a:solidFill>
            </a:endParaRP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    В рамках выполнения задачи, поставленной Правительством Ярославской области, </a:t>
            </a:r>
            <a:r>
              <a:rPr lang="ru-RU" sz="1150" dirty="0" smtClean="0">
                <a:solidFill>
                  <a:schemeClr val="tx1"/>
                </a:solidFill>
              </a:rPr>
              <a:t>за 2 года возвращено </a:t>
            </a:r>
            <a:r>
              <a:rPr lang="ru-RU" sz="1150" dirty="0">
                <a:solidFill>
                  <a:schemeClr val="tx1"/>
                </a:solidFill>
              </a:rPr>
              <a:t>в оборот земель </a:t>
            </a:r>
            <a:r>
              <a:rPr lang="ru-RU" sz="1150" dirty="0" err="1">
                <a:solidFill>
                  <a:schemeClr val="tx1"/>
                </a:solidFill>
              </a:rPr>
              <a:t>сельхозназначения</a:t>
            </a:r>
            <a:r>
              <a:rPr lang="ru-RU" sz="1150" dirty="0">
                <a:solidFill>
                  <a:schemeClr val="tx1"/>
                </a:solidFill>
              </a:rPr>
              <a:t> в количестве </a:t>
            </a:r>
            <a:r>
              <a:rPr lang="ru-RU" sz="1150" b="1" dirty="0" smtClean="0">
                <a:solidFill>
                  <a:schemeClr val="tx1"/>
                </a:solidFill>
              </a:rPr>
              <a:t>3200 </a:t>
            </a:r>
            <a:r>
              <a:rPr lang="ru-RU" sz="1150" b="1" dirty="0">
                <a:solidFill>
                  <a:schemeClr val="tx1"/>
                </a:solidFill>
              </a:rPr>
              <a:t>га</a:t>
            </a:r>
            <a:r>
              <a:rPr lang="ru-RU" sz="115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66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14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Показатели социально-экономического развития Первомайского муниципального района за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836712"/>
            <a:ext cx="4248472" cy="59766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Строительство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       </a:t>
            </a:r>
            <a:r>
              <a:rPr lang="ru-RU" sz="1250" dirty="0">
                <a:solidFill>
                  <a:schemeClr val="tx1"/>
                </a:solidFill>
              </a:rPr>
              <a:t>В рамках </a:t>
            </a:r>
            <a:r>
              <a:rPr lang="ru-RU" sz="1250" dirty="0" smtClean="0">
                <a:solidFill>
                  <a:schemeClr val="tx1"/>
                </a:solidFill>
              </a:rPr>
              <a:t>муниципальной </a:t>
            </a:r>
            <a:r>
              <a:rPr lang="ru-RU" sz="1250" dirty="0">
                <a:solidFill>
                  <a:schemeClr val="tx1"/>
                </a:solidFill>
              </a:rPr>
              <a:t>программе «Развитие физической культуры и спорта в Первомайском муниципальном районе» в феврале текущего года введен в эксплуатацию бассейн с инженерными коммуникациями. Стоимость строительства составила 98 млн. руб. Средства на строительство полностью выделены из бюджета муниципального района</a:t>
            </a:r>
          </a:p>
          <a:p>
            <a:pPr algn="just"/>
            <a:r>
              <a:rPr lang="ru-RU" sz="1250" dirty="0">
                <a:solidFill>
                  <a:schemeClr val="tx1"/>
                </a:solidFill>
              </a:rPr>
              <a:t>     В 2018 году внесены изменения в генеральные планы и правила землепользования и застройки Пречистенского и </a:t>
            </a:r>
            <a:r>
              <a:rPr lang="ru-RU" sz="1250" dirty="0" err="1">
                <a:solidFill>
                  <a:schemeClr val="tx1"/>
                </a:solidFill>
              </a:rPr>
              <a:t>Кукобойского</a:t>
            </a:r>
            <a:r>
              <a:rPr lang="ru-RU" sz="1250" dirty="0">
                <a:solidFill>
                  <a:schemeClr val="tx1"/>
                </a:solidFill>
              </a:rPr>
              <a:t> сельских поселений,  проведены работы по описанию  и поставлены на кадастровый учёт  границы  81 населённого </a:t>
            </a:r>
            <a:r>
              <a:rPr lang="ru-RU" sz="1250" dirty="0" smtClean="0">
                <a:solidFill>
                  <a:schemeClr val="tx1"/>
                </a:solidFill>
              </a:rPr>
              <a:t>пункта.</a:t>
            </a:r>
            <a:endParaRPr lang="ru-RU" sz="1250" dirty="0">
              <a:solidFill>
                <a:schemeClr val="tx1"/>
              </a:solidFill>
            </a:endParaRPr>
          </a:p>
          <a:p>
            <a:pPr algn="just"/>
            <a:r>
              <a:rPr lang="ru-RU" sz="1250" dirty="0" smtClean="0">
                <a:solidFill>
                  <a:schemeClr val="tx1"/>
                </a:solidFill>
              </a:rPr>
              <a:t>     При </a:t>
            </a:r>
            <a:r>
              <a:rPr lang="ru-RU" sz="1250" dirty="0">
                <a:solidFill>
                  <a:schemeClr val="tx1"/>
                </a:solidFill>
              </a:rPr>
              <a:t>высоком темпе строительства </a:t>
            </a:r>
            <a:r>
              <a:rPr lang="ru-RU" sz="1250" b="1" dirty="0">
                <a:solidFill>
                  <a:schemeClr val="tx1"/>
                </a:solidFill>
              </a:rPr>
              <a:t>полностью</a:t>
            </a:r>
            <a:r>
              <a:rPr lang="ru-RU" sz="1250" dirty="0">
                <a:solidFill>
                  <a:schemeClr val="tx1"/>
                </a:solidFill>
              </a:rPr>
              <a:t> выполнены обязательства  по программе </a:t>
            </a:r>
            <a:r>
              <a:rPr lang="ru-RU" sz="1250" b="1" dirty="0">
                <a:solidFill>
                  <a:schemeClr val="tx1"/>
                </a:solidFill>
              </a:rPr>
              <a:t>переселения</a:t>
            </a:r>
            <a:r>
              <a:rPr lang="ru-RU" sz="1250" dirty="0">
                <a:solidFill>
                  <a:schemeClr val="tx1"/>
                </a:solidFill>
              </a:rPr>
              <a:t> граждан из ветхого и аварийного жилья, обеспечено расселение всех аварийных домов признанных таковыми до 1 января 2012 года. 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     </a:t>
            </a:r>
            <a:r>
              <a:rPr lang="ru-RU" sz="1250" dirty="0" smtClean="0">
                <a:solidFill>
                  <a:schemeClr val="tx1"/>
                </a:solidFill>
              </a:rPr>
              <a:t>На </a:t>
            </a:r>
            <a:r>
              <a:rPr lang="ru-RU" sz="1250" dirty="0">
                <a:solidFill>
                  <a:schemeClr val="tx1"/>
                </a:solidFill>
              </a:rPr>
              <a:t>сегодняшний день  на территории муниципального района, признаны аварийными и подлежащими сносу </a:t>
            </a:r>
            <a:r>
              <a:rPr lang="ru-RU" sz="1250" b="1" dirty="0">
                <a:solidFill>
                  <a:schemeClr val="tx1"/>
                </a:solidFill>
              </a:rPr>
              <a:t>19 многоквартирных домов</a:t>
            </a:r>
            <a:r>
              <a:rPr lang="ru-RU" sz="1250" dirty="0">
                <a:solidFill>
                  <a:schemeClr val="tx1"/>
                </a:solidFill>
              </a:rPr>
              <a:t>, расселяемая площадь которых составляет более 2,5 тысяч </a:t>
            </a:r>
            <a:r>
              <a:rPr lang="ru-RU" sz="1250" b="1" dirty="0">
                <a:solidFill>
                  <a:schemeClr val="tx1"/>
                </a:solidFill>
              </a:rPr>
              <a:t> </a:t>
            </a:r>
            <a:r>
              <a:rPr lang="ru-RU" sz="1250" dirty="0" err="1">
                <a:solidFill>
                  <a:schemeClr val="tx1"/>
                </a:solidFill>
              </a:rPr>
              <a:t>кв.м</a:t>
            </a:r>
            <a:r>
              <a:rPr lang="ru-RU" sz="1250" dirty="0">
                <a:solidFill>
                  <a:schemeClr val="tx1"/>
                </a:solidFill>
              </a:rPr>
              <a:t>.</a:t>
            </a:r>
            <a:r>
              <a:rPr lang="ru-RU" sz="1250" b="1" dirty="0">
                <a:solidFill>
                  <a:schemeClr val="tx1"/>
                </a:solidFill>
              </a:rPr>
              <a:t> Это 64 квартиры, </a:t>
            </a:r>
            <a:r>
              <a:rPr lang="ru-RU" sz="1250" dirty="0">
                <a:solidFill>
                  <a:schemeClr val="tx1"/>
                </a:solidFill>
              </a:rPr>
              <a:t>в которых проживает 117 человек. Требуется срочное их расселение. Для решения данной проблемы необходима помощь Правительства Ярославской области.</a:t>
            </a:r>
          </a:p>
          <a:p>
            <a:pPr algn="just"/>
            <a:r>
              <a:rPr lang="ru-RU" sz="1250" b="1" dirty="0" smtClean="0">
                <a:solidFill>
                  <a:schemeClr val="tx1"/>
                </a:solidFill>
              </a:rPr>
              <a:t>     В </a:t>
            </a:r>
            <a:r>
              <a:rPr lang="ru-RU" sz="1250" b="1" dirty="0">
                <a:solidFill>
                  <a:schemeClr val="tx1"/>
                </a:solidFill>
              </a:rPr>
              <a:t>2018 году</a:t>
            </a:r>
            <a:r>
              <a:rPr lang="ru-RU" sz="1250" dirty="0">
                <a:solidFill>
                  <a:schemeClr val="tx1"/>
                </a:solidFill>
              </a:rPr>
              <a:t> введено в эксплуатацию </a:t>
            </a:r>
            <a:r>
              <a:rPr lang="ru-RU" sz="1250" b="1" dirty="0">
                <a:solidFill>
                  <a:schemeClr val="tx1"/>
                </a:solidFill>
              </a:rPr>
              <a:t>4,7 тыс. </a:t>
            </a:r>
            <a:r>
              <a:rPr lang="ru-RU" sz="1250" b="1" dirty="0" err="1">
                <a:solidFill>
                  <a:schemeClr val="tx1"/>
                </a:solidFill>
              </a:rPr>
              <a:t>кв.м</a:t>
            </a:r>
            <a:r>
              <a:rPr lang="ru-RU" sz="1250" dirty="0">
                <a:solidFill>
                  <a:schemeClr val="tx1"/>
                </a:solidFill>
              </a:rPr>
              <a:t> </a:t>
            </a:r>
            <a:r>
              <a:rPr lang="ru-RU" sz="1250" dirty="0" smtClean="0">
                <a:solidFill>
                  <a:schemeClr val="tx1"/>
                </a:solidFill>
              </a:rPr>
              <a:t>индивидуального жилья </a:t>
            </a:r>
            <a:r>
              <a:rPr lang="ru-RU" sz="1250" dirty="0">
                <a:solidFill>
                  <a:schemeClr val="tx1"/>
                </a:solidFill>
              </a:rPr>
              <a:t>при целевых показателях, утвержденных для нашего района Правительством Ярославской области, в размере – </a:t>
            </a:r>
            <a:r>
              <a:rPr lang="ru-RU" sz="1250" b="1" dirty="0">
                <a:solidFill>
                  <a:schemeClr val="tx1"/>
                </a:solidFill>
              </a:rPr>
              <a:t>3,0 тыс. </a:t>
            </a:r>
            <a:r>
              <a:rPr lang="ru-RU" sz="1250" b="1" dirty="0" err="1">
                <a:solidFill>
                  <a:schemeClr val="tx1"/>
                </a:solidFill>
              </a:rPr>
              <a:t>кв.м</a:t>
            </a:r>
            <a:r>
              <a:rPr lang="ru-RU" sz="1250" dirty="0">
                <a:solidFill>
                  <a:schemeClr val="tx1"/>
                </a:solidFill>
              </a:rPr>
              <a:t>.</a:t>
            </a:r>
            <a:endParaRPr lang="ru-RU" sz="125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2215" y="836712"/>
            <a:ext cx="4484282" cy="59046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Труд и занятость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Важной </a:t>
            </a:r>
            <a:r>
              <a:rPr lang="ru-RU" sz="1150" dirty="0">
                <a:solidFill>
                  <a:schemeClr val="tx1"/>
                </a:solidFill>
              </a:rPr>
              <a:t>составляющей экономики района является деятельность </a:t>
            </a:r>
            <a:r>
              <a:rPr lang="ru-RU" sz="1150" b="1" dirty="0">
                <a:solidFill>
                  <a:schemeClr val="tx1"/>
                </a:solidFill>
              </a:rPr>
              <a:t>малого бизнеса,</a:t>
            </a:r>
            <a:r>
              <a:rPr lang="ru-RU" sz="1150" dirty="0">
                <a:solidFill>
                  <a:schemeClr val="tx1"/>
                </a:solidFill>
              </a:rPr>
              <a:t> которая охватывает практически все отрасли. </a:t>
            </a:r>
            <a:r>
              <a:rPr lang="ru-RU" sz="1150" b="1" dirty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Общее количество субъектов малого предпринимательства в районе – </a:t>
            </a:r>
            <a:r>
              <a:rPr lang="ru-RU" sz="1150" b="1" dirty="0">
                <a:solidFill>
                  <a:schemeClr val="tx1"/>
                </a:solidFill>
              </a:rPr>
              <a:t>277</a:t>
            </a:r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единиц. </a:t>
            </a:r>
            <a:r>
              <a:rPr lang="ru-RU" sz="1150" dirty="0">
                <a:solidFill>
                  <a:schemeClr val="tx1"/>
                </a:solidFill>
              </a:rPr>
              <a:t>В малом бизнесе трудятся </a:t>
            </a:r>
            <a:r>
              <a:rPr lang="ru-RU" sz="1150" b="1" dirty="0">
                <a:solidFill>
                  <a:schemeClr val="tx1"/>
                </a:solidFill>
              </a:rPr>
              <a:t>27 %</a:t>
            </a:r>
            <a:r>
              <a:rPr lang="ru-RU" sz="1150" dirty="0">
                <a:solidFill>
                  <a:schemeClr val="tx1"/>
                </a:solidFill>
              </a:rPr>
              <a:t> з</a:t>
            </a:r>
            <a:r>
              <a:rPr lang="ru-RU" sz="1150" dirty="0" smtClean="0">
                <a:solidFill>
                  <a:schemeClr val="tx1"/>
                </a:solidFill>
              </a:rPr>
              <a:t>анятых </a:t>
            </a:r>
            <a:r>
              <a:rPr lang="ru-RU" sz="1150" dirty="0">
                <a:solidFill>
                  <a:schemeClr val="tx1"/>
                </a:solidFill>
              </a:rPr>
              <a:t>в экономике района</a:t>
            </a:r>
            <a:r>
              <a:rPr lang="ru-RU" sz="1150" dirty="0" smtClean="0">
                <a:solidFill>
                  <a:schemeClr val="tx1"/>
                </a:solidFill>
              </a:rPr>
              <a:t>. </a:t>
            </a:r>
            <a:r>
              <a:rPr lang="ru-RU" sz="1150" dirty="0">
                <a:solidFill>
                  <a:schemeClr val="tx1"/>
                </a:solidFill>
              </a:rPr>
              <a:t>Успешно работают в своей отрасли предприятия:  «</a:t>
            </a:r>
            <a:r>
              <a:rPr lang="ru-RU" sz="1150" dirty="0" err="1">
                <a:solidFill>
                  <a:schemeClr val="tx1"/>
                </a:solidFill>
              </a:rPr>
              <a:t>Пром</a:t>
            </a:r>
            <a:r>
              <a:rPr lang="ru-RU" sz="1150" dirty="0">
                <a:solidFill>
                  <a:schemeClr val="tx1"/>
                </a:solidFill>
              </a:rPr>
              <a:t>-групп», «</a:t>
            </a:r>
            <a:r>
              <a:rPr lang="ru-RU" sz="1150" dirty="0" err="1">
                <a:solidFill>
                  <a:schemeClr val="tx1"/>
                </a:solidFill>
              </a:rPr>
              <a:t>Стройальянс</a:t>
            </a:r>
            <a:r>
              <a:rPr lang="ru-RU" sz="1150" dirty="0">
                <a:solidFill>
                  <a:schemeClr val="tx1"/>
                </a:solidFill>
              </a:rPr>
              <a:t>», «Альянс», «Фаворит»,  индивидуальные предприниматели: </a:t>
            </a:r>
            <a:r>
              <a:rPr lang="ru-RU" sz="1150" dirty="0" err="1">
                <a:solidFill>
                  <a:schemeClr val="tx1"/>
                </a:solidFill>
              </a:rPr>
              <a:t>Шальнев</a:t>
            </a:r>
            <a:r>
              <a:rPr lang="ru-RU" sz="1150" dirty="0">
                <a:solidFill>
                  <a:schemeClr val="tx1"/>
                </a:solidFill>
              </a:rPr>
              <a:t> Дмитрий, Сальников Валентин, Малышев Игорь</a:t>
            </a:r>
            <a:r>
              <a:rPr lang="ru-RU" sz="11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    Стабильно </a:t>
            </a:r>
            <a:r>
              <a:rPr lang="ru-RU" sz="1150" dirty="0">
                <a:solidFill>
                  <a:schemeClr val="tx1"/>
                </a:solidFill>
              </a:rPr>
              <a:t>функционирующей отраслью муниципального района является </a:t>
            </a:r>
            <a:r>
              <a:rPr lang="ru-RU" sz="1150" b="1" dirty="0">
                <a:solidFill>
                  <a:schemeClr val="tx1"/>
                </a:solidFill>
              </a:rPr>
              <a:t>потребительский </a:t>
            </a:r>
            <a:r>
              <a:rPr lang="ru-RU" sz="1150" b="1" dirty="0" smtClean="0">
                <a:solidFill>
                  <a:schemeClr val="tx1"/>
                </a:solidFill>
              </a:rPr>
              <a:t>рынок. </a:t>
            </a:r>
            <a:r>
              <a:rPr lang="ru-RU" sz="1150" dirty="0" smtClean="0">
                <a:solidFill>
                  <a:schemeClr val="tx1"/>
                </a:solidFill>
              </a:rPr>
              <a:t>В </a:t>
            </a:r>
            <a:r>
              <a:rPr lang="ru-RU" sz="1150" dirty="0">
                <a:solidFill>
                  <a:schemeClr val="tx1"/>
                </a:solidFill>
              </a:rPr>
              <a:t>настоящее время в данной отрасли работает </a:t>
            </a:r>
            <a:r>
              <a:rPr lang="ru-RU" sz="1150" b="1" dirty="0">
                <a:solidFill>
                  <a:schemeClr val="tx1"/>
                </a:solidFill>
              </a:rPr>
              <a:t>119</a:t>
            </a:r>
            <a:r>
              <a:rPr lang="ru-RU" sz="1150" dirty="0">
                <a:solidFill>
                  <a:schemeClr val="tx1"/>
                </a:solidFill>
              </a:rPr>
              <a:t> магазинов розничной торговли, торговый дом и три торговых центра. Действует свыше </a:t>
            </a:r>
            <a:r>
              <a:rPr lang="ru-RU" sz="1150" b="1" dirty="0">
                <a:solidFill>
                  <a:schemeClr val="tx1"/>
                </a:solidFill>
              </a:rPr>
              <a:t>30</a:t>
            </a:r>
            <a:r>
              <a:rPr lang="ru-RU" sz="1150" dirty="0">
                <a:solidFill>
                  <a:schemeClr val="tx1"/>
                </a:solidFill>
              </a:rPr>
              <a:t> объектов нестационарной торговли, среди которых </a:t>
            </a:r>
            <a:r>
              <a:rPr lang="ru-RU" sz="1150" b="1" dirty="0">
                <a:solidFill>
                  <a:schemeClr val="tx1"/>
                </a:solidFill>
              </a:rPr>
              <a:t>10</a:t>
            </a:r>
            <a:r>
              <a:rPr lang="ru-RU" sz="1150" dirty="0">
                <a:solidFill>
                  <a:schemeClr val="tx1"/>
                </a:solidFill>
              </a:rPr>
              <a:t> автолавок.	</a:t>
            </a:r>
            <a:r>
              <a:rPr lang="ru-RU" sz="1150" dirty="0" smtClean="0">
                <a:solidFill>
                  <a:schemeClr val="tx1"/>
                </a:solidFill>
              </a:rPr>
              <a:t>Общее </a:t>
            </a:r>
            <a:r>
              <a:rPr lang="ru-RU" sz="1150" dirty="0">
                <a:solidFill>
                  <a:schemeClr val="tx1"/>
                </a:solidFill>
              </a:rPr>
              <a:t>число работающих в данной сфере составляет около </a:t>
            </a:r>
            <a:r>
              <a:rPr lang="ru-RU" sz="1150" b="1" dirty="0">
                <a:solidFill>
                  <a:schemeClr val="tx1"/>
                </a:solidFill>
              </a:rPr>
              <a:t>600</a:t>
            </a:r>
            <a:r>
              <a:rPr lang="ru-RU" sz="1150" dirty="0">
                <a:solidFill>
                  <a:schemeClr val="tx1"/>
                </a:solidFill>
              </a:rPr>
              <a:t> человек</a:t>
            </a:r>
            <a:r>
              <a:rPr lang="ru-RU" sz="11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Самым </a:t>
            </a:r>
            <a:r>
              <a:rPr lang="ru-RU" sz="1150" dirty="0">
                <a:solidFill>
                  <a:schemeClr val="tx1"/>
                </a:solidFill>
              </a:rPr>
              <a:t>крупным предприятием  на потребительском рынке является Первомайское </a:t>
            </a:r>
            <a:r>
              <a:rPr lang="ru-RU" sz="1150" dirty="0" err="1">
                <a:solidFill>
                  <a:schemeClr val="tx1"/>
                </a:solidFill>
              </a:rPr>
              <a:t>райпо</a:t>
            </a:r>
            <a:r>
              <a:rPr lang="ru-RU" sz="1150" dirty="0">
                <a:solidFill>
                  <a:schemeClr val="tx1"/>
                </a:solidFill>
              </a:rPr>
              <a:t>, его доля в общем товарообороте составляет более </a:t>
            </a:r>
            <a:r>
              <a:rPr lang="ru-RU" sz="1150" b="1" dirty="0">
                <a:solidFill>
                  <a:schemeClr val="tx1"/>
                </a:solidFill>
              </a:rPr>
              <a:t>30%</a:t>
            </a:r>
            <a:r>
              <a:rPr lang="ru-RU" sz="115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  Помимо </a:t>
            </a:r>
            <a:r>
              <a:rPr lang="ru-RU" sz="1150" dirty="0">
                <a:solidFill>
                  <a:schemeClr val="tx1"/>
                </a:solidFill>
              </a:rPr>
              <a:t>торговых точек в районе открыто </a:t>
            </a:r>
            <a:r>
              <a:rPr lang="ru-RU" sz="1150" b="1" dirty="0">
                <a:solidFill>
                  <a:schemeClr val="tx1"/>
                </a:solidFill>
              </a:rPr>
              <a:t>21</a:t>
            </a:r>
            <a:r>
              <a:rPr lang="ru-RU" sz="1150" dirty="0">
                <a:solidFill>
                  <a:schemeClr val="tx1"/>
                </a:solidFill>
              </a:rPr>
              <a:t> предприятие общественного питания на </a:t>
            </a:r>
            <a:r>
              <a:rPr lang="ru-RU" sz="1150" b="1" dirty="0">
                <a:solidFill>
                  <a:schemeClr val="tx1"/>
                </a:solidFill>
              </a:rPr>
              <a:t>837</a:t>
            </a:r>
            <a:r>
              <a:rPr lang="ru-RU" sz="1150" dirty="0">
                <a:solidFill>
                  <a:schemeClr val="tx1"/>
                </a:solidFill>
              </a:rPr>
              <a:t> посадочных </a:t>
            </a:r>
            <a:r>
              <a:rPr lang="ru-RU" sz="1150" dirty="0" smtClean="0">
                <a:solidFill>
                  <a:schemeClr val="tx1"/>
                </a:solidFill>
              </a:rPr>
              <a:t>мест, </a:t>
            </a:r>
            <a:r>
              <a:rPr lang="ru-RU" sz="1150" b="1" dirty="0" smtClean="0">
                <a:solidFill>
                  <a:schemeClr val="tx1"/>
                </a:solidFill>
              </a:rPr>
              <a:t>29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предприятий бытового обслуживания, оказывающих услуги по ремонту и пошиву швейных изделий, парикмахерские услуги, услуги фотоателье, ритуальные услуги, услуги бань. В п. Пречистое функционирует гостиница на </a:t>
            </a:r>
            <a:r>
              <a:rPr lang="ru-RU" sz="1150" b="1" dirty="0">
                <a:solidFill>
                  <a:schemeClr val="tx1"/>
                </a:solidFill>
              </a:rPr>
              <a:t>40 мест</a:t>
            </a:r>
            <a:r>
              <a:rPr lang="ru-RU" sz="115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50" dirty="0" smtClean="0">
                <a:solidFill>
                  <a:schemeClr val="tx1"/>
                </a:solidFill>
              </a:rPr>
              <a:t>   Администрация района предоставляет </a:t>
            </a:r>
            <a:r>
              <a:rPr lang="ru-RU" sz="1150" dirty="0">
                <a:solidFill>
                  <a:schemeClr val="tx1"/>
                </a:solidFill>
              </a:rPr>
              <a:t>субсидии на возмещение части затрат предприятиям и индивидуальным предпринимателям на организацию обеспечения товарами первой необходимости и социально значимыми бытовыми </a:t>
            </a:r>
            <a:r>
              <a:rPr lang="ru-RU" sz="1150" dirty="0" smtClean="0">
                <a:solidFill>
                  <a:schemeClr val="tx1"/>
                </a:solidFill>
              </a:rPr>
              <a:t>услугами. В </a:t>
            </a:r>
            <a:r>
              <a:rPr lang="ru-RU" sz="1150" dirty="0">
                <a:solidFill>
                  <a:schemeClr val="tx1"/>
                </a:solidFill>
              </a:rPr>
              <a:t>рамках данных программ из бюджетов областного и районного уровня  в 2018 году предоставлялась субсидия в сумме  </a:t>
            </a:r>
            <a:r>
              <a:rPr lang="ru-RU" sz="1150" b="1" dirty="0">
                <a:solidFill>
                  <a:schemeClr val="tx1"/>
                </a:solidFill>
              </a:rPr>
              <a:t>152 тыс. рублей</a:t>
            </a:r>
            <a:r>
              <a:rPr lang="ru-RU" sz="115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1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Основные направления бюджетной и налоговой политики Первомайского муниципального района на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2019-2021 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привлечения средств вышестоящих бюджетов на решение вопросов местного значения;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формирование благоприятного инвестиционного климата;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взаимодействие с налогоплательщиками  для увеличения налоговой базы;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участие в обеспечении эффективного администрирования налогов;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имущественных налогов за счет вовлечения в налогообложение объектов недвижимости;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увеличение поступления неналоговых </a:t>
            </a:r>
            <a:r>
              <a:rPr lang="ru-RU" sz="1600" dirty="0" smtClean="0"/>
              <a:t>доходов</a:t>
            </a:r>
            <a:r>
              <a:rPr lang="ru-RU" sz="1600" dirty="0"/>
              <a:t>;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приведение </a:t>
            </a:r>
            <a:r>
              <a:rPr lang="ru-RU" sz="1600" dirty="0"/>
              <a:t>уровня бюджетных расходов в соответствие с новыми реалиями, </a:t>
            </a:r>
            <a:r>
              <a:rPr lang="ru-RU" sz="1600" dirty="0" smtClean="0"/>
              <a:t>оптимизация </a:t>
            </a:r>
            <a:r>
              <a:rPr lang="ru-RU" sz="1600" dirty="0"/>
              <a:t>структуры бюджетных </a:t>
            </a:r>
            <a:r>
              <a:rPr lang="ru-RU" sz="1600" dirty="0" smtClean="0"/>
              <a:t>расходов;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бюджетного </a:t>
            </a:r>
            <a:r>
              <a:rPr lang="ru-RU" sz="1600" dirty="0" smtClean="0"/>
              <a:t>планирования;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качества и доступности оказания муниципальных </a:t>
            </a:r>
            <a:r>
              <a:rPr lang="ru-RU" sz="1600" dirty="0" smtClean="0"/>
              <a:t>услуг;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выполнение всех социальных обязательств </a:t>
            </a:r>
            <a:r>
              <a:rPr lang="ru-RU" sz="1600" dirty="0" smtClean="0"/>
              <a:t>района;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повышение эффективности осуществления закупок товаров, работ, услуг для обеспечения муниципальных нужд</a:t>
            </a:r>
            <a:r>
              <a:rPr lang="ru-RU" sz="16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обеспечение прозрачности расходования бюджетных средств и открытости бюджета для </a:t>
            </a:r>
            <a:r>
              <a:rPr lang="ru-RU" sz="1600" dirty="0" smtClean="0"/>
              <a:t>граждан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Исполнение бюджета Первомайского муниципального района за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72351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545561,9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540959,5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597719,4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582786,2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97,5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5"/>
            <a:ext cx="2520280" cy="18836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25995"/>
              </p:ext>
            </p:extLst>
          </p:nvPr>
        </p:nvGraphicFramePr>
        <p:xfrm>
          <a:off x="323528" y="3140968"/>
          <a:ext cx="60486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Доходы бюджета Первомайского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558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651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7938" y="836712"/>
            <a:ext cx="2520280" cy="864096"/>
          </a:xfrm>
          <a:prstGeom prst="roundRect">
            <a:avLst/>
          </a:prstGeom>
          <a:solidFill>
            <a:srgbClr val="97EFF3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067" y="2211207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167" y="3261712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Налоги, сборы и платежи за пользование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88" y="4333632"/>
            <a:ext cx="2525819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Акцизы по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23" y="4333632"/>
            <a:ext cx="931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02019" y="5445224"/>
            <a:ext cx="2525819" cy="766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Госпошлина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06688" y="2211207"/>
            <a:ext cx="2880320" cy="922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8116" y="3364695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372" y="5828536"/>
            <a:ext cx="2836789" cy="79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5430" y="4139192"/>
            <a:ext cx="2794722" cy="720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223856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(предоставляются  без определения конкретной цели их использования)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72964" y="3264631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(предоставляются из вышестоящего бюджета для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88924" y="4436268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(предоставляются на  выполнение расходов по переданным полномочиям)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88924" y="5595721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95601" y="5001359"/>
            <a:ext cx="2851300" cy="5996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78007" y="1772816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40892" y="1814145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299725" y="1814145"/>
            <a:ext cx="629697" cy="360040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Доходы бюджета Первомайского муниципального района за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2017-2018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05344"/>
              </p:ext>
            </p:extLst>
          </p:nvPr>
        </p:nvGraphicFramePr>
        <p:xfrm>
          <a:off x="323528" y="620690"/>
          <a:ext cx="8568952" cy="6069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1152128"/>
                <a:gridCol w="1080120"/>
                <a:gridCol w="1080120"/>
                <a:gridCol w="1224136"/>
              </a:tblGrid>
              <a:tr h="144014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2017 </a:t>
                      </a:r>
                      <a:r>
                        <a:rPr lang="ru-RU" sz="1400" u="none" strike="noStrike" dirty="0">
                          <a:effectLst/>
                        </a:rPr>
                        <a:t>(отчет)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</a:rPr>
                        <a:t>(план)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</a:rPr>
                        <a:t>(факт)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% исполнения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1. Налоговые доходы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28774,4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30878,0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31895,6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1.1. Налоги на прибыль,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15963,7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17638,0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18104,8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8420,5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1.3. 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3658,1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1.5. Госпошлины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543,8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2.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4303,5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3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2494,5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2936,3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167,0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62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2.3. Доходы от оказания платных услуг (работ) и компенсации затрат </a:t>
                      </a:r>
                      <a:r>
                        <a:rPr lang="ru-RU" sz="1200" u="none" strike="noStrike" dirty="0" smtClean="0">
                          <a:effectLst/>
                        </a:rPr>
                        <a:t>государства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329,7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1437,0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1439,8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345,4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2.5. Штрафы, санкции, возмещение ущерба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919,7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2.6. Прочие 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3.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Безвозмездные поступления от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других бюджетов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482448,9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508917,9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503153,3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98,9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Дотации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179267,1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183579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183579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2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40594,7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36164,5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32092,8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258863,7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288211,6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286537,2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3744,6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Возвраты межбюджетных трансфертов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-21,2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-18,5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30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ИТОГО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18" marR="4118" marT="41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515526,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545561,9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540959,5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налоговых доходов в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2017-2018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633833"/>
              </p:ext>
            </p:extLst>
          </p:nvPr>
        </p:nvGraphicFramePr>
        <p:xfrm>
          <a:off x="251520" y="476672"/>
          <a:ext cx="81369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48693"/>
              </p:ext>
            </p:extLst>
          </p:nvPr>
        </p:nvGraphicFramePr>
        <p:xfrm>
          <a:off x="93784" y="4231438"/>
          <a:ext cx="8712968" cy="279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93610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Наиболее крупные налогоплательщики Первомайского района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5219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ГУЗ ОЯ Пречистенская ЦРБ;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Первомайское РАЙПО;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Первомайский филиал ГП ЯО «</a:t>
            </a:r>
            <a:r>
              <a:rPr lang="ru-RU" sz="2000" dirty="0" err="1" smtClean="0"/>
              <a:t>Ярдормост</a:t>
            </a:r>
            <a:r>
              <a:rPr lang="ru-RU" sz="2000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АО «Пречистенское КХ»;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ГОУ ЯО </a:t>
            </a:r>
            <a:r>
              <a:rPr lang="ru-RU" sz="2000" dirty="0" err="1" smtClean="0"/>
              <a:t>Багряниковская</a:t>
            </a:r>
            <a:r>
              <a:rPr lang="ru-RU" sz="2000" dirty="0" smtClean="0"/>
              <a:t> СКА-И</a:t>
            </a:r>
            <a:endParaRPr lang="ru-RU" sz="2000" dirty="0"/>
          </a:p>
        </p:txBody>
      </p:sp>
      <p:pic>
        <p:nvPicPr>
          <p:cNvPr id="2050" name="Picture 2" descr="C:\Доронина\бюджет для граждан\фото\staci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56" y="1556792"/>
            <a:ext cx="3333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фото\image49S371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979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оронина\бюджет для граждан\фото\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15" y="4034736"/>
            <a:ext cx="34563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2017-2018 </a:t>
            </a:r>
            <a:r>
              <a:rPr lang="ru-RU" sz="24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061103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неналоговым доходам бюджета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581588"/>
              </p:ext>
            </p:extLst>
          </p:nvPr>
        </p:nvGraphicFramePr>
        <p:xfrm>
          <a:off x="395536" y="548680"/>
          <a:ext cx="7848872" cy="371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141047"/>
              </p:ext>
            </p:extLst>
          </p:nvPr>
        </p:nvGraphicFramePr>
        <p:xfrm>
          <a:off x="323528" y="4221088"/>
          <a:ext cx="8496944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безвозмездных поступлений в бюджет района в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2017-2018 </a:t>
            </a:r>
            <a:r>
              <a:rPr lang="ru-RU" sz="20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гг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%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90730"/>
              </p:ext>
            </p:extLst>
          </p:nvPr>
        </p:nvGraphicFramePr>
        <p:xfrm>
          <a:off x="3275856" y="188640"/>
          <a:ext cx="5539740" cy="296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8610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безвозмездным поступлениям в бюджет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района за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тыс.руб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453585"/>
              </p:ext>
            </p:extLst>
          </p:nvPr>
        </p:nvGraphicFramePr>
        <p:xfrm>
          <a:off x="1259632" y="510969"/>
          <a:ext cx="6377940" cy="353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56046"/>
              </p:ext>
            </p:extLst>
          </p:nvPr>
        </p:nvGraphicFramePr>
        <p:xfrm>
          <a:off x="240112" y="4114800"/>
          <a:ext cx="8496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892480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052736"/>
            <a:ext cx="59766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Первомайского района! </a:t>
            </a:r>
            <a:r>
              <a:rPr lang="ru-RU" sz="1600" dirty="0">
                <a:latin typeface="Trebuchet MS" pitchFamily="34" charset="0"/>
              </a:rPr>
              <a:t>        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района,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района, основными условиями формирования бюджета района, 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района, 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муниципального района  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администрации Первомайского муниципального </a:t>
            </a:r>
            <a:r>
              <a:rPr lang="ru-RU" sz="1500" dirty="0">
                <a:latin typeface="Trebuchet MS" pitchFamily="34" charset="0"/>
              </a:rPr>
              <a:t>района Ярославской области.</a:t>
            </a:r>
          </a:p>
        </p:txBody>
      </p:sp>
      <p:pic>
        <p:nvPicPr>
          <p:cNvPr id="3" name="Picture 2" descr="C:\Доронина\бюджет для граждан\фото\__dsc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808312" cy="235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Доронина\бюджет для граждан\фото\мем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861048"/>
            <a:ext cx="2808312" cy="24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936104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Расходы бюджета Первомайского муниципального района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" y="1196752"/>
            <a:ext cx="88106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 расходов бюджета района по разделам бюджетной классификации за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год, </a:t>
            </a:r>
            <a:r>
              <a:rPr lang="ru-RU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  <a:b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(ОТРАСЛЕВАЯ СТРУКТУРА)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1809"/>
              </p:ext>
            </p:extLst>
          </p:nvPr>
        </p:nvGraphicFramePr>
        <p:xfrm>
          <a:off x="323527" y="1412780"/>
          <a:ext cx="8568953" cy="5040554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2908567"/>
                <a:gridCol w="1271410"/>
                <a:gridCol w="1776490"/>
                <a:gridCol w="1341076"/>
                <a:gridCol w="1271410"/>
              </a:tblGrid>
              <a:tr h="363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34497,6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37112,5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36698,7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40724,9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44485,1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36702,2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1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213401,6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204158,8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203852,7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кинематоргафия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40899,3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48077,9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43123,9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126453,1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162042,1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160565,7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6559,8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29718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493753,9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597719,4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582786,2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Структура расходов бюджета района</a:t>
            </a:r>
            <a:b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по отраслям за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год, %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39166"/>
              </p:ext>
            </p:extLst>
          </p:nvPr>
        </p:nvGraphicFramePr>
        <p:xfrm>
          <a:off x="323528" y="1196752"/>
          <a:ext cx="8394114" cy="524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 расходов бюджета района по главным распорядителям бюджетных средств, </a:t>
            </a:r>
            <a:r>
              <a:rPr lang="ru-RU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13868"/>
              </p:ext>
            </p:extLst>
          </p:nvPr>
        </p:nvGraphicFramePr>
        <p:xfrm>
          <a:off x="323528" y="980728"/>
          <a:ext cx="8424937" cy="5693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(ожидание)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46 717,7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53 760,2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48 800,4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220 456,8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229 274,5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228 961,6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64 825,1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50 404,9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49 973,9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6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111 487,5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130 863,5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129 433,0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Администрация Первомайского муниципального района Ярославской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49 254,2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132 584,6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124 785,6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1 000,8</a:t>
                      </a: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u="none" strike="noStrike" dirty="0" smtClean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493 753,9</a:t>
                      </a: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597 719,4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582 786,2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 расходов бюджета района по главным распорядителям бюджетных средств за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</a:t>
            </a:r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 ,%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905533"/>
              </p:ext>
            </p:extLst>
          </p:nvPr>
        </p:nvGraphicFramePr>
        <p:xfrm>
          <a:off x="395536" y="980728"/>
          <a:ext cx="82089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               С 2014 года бюджет Первомайского муниципального района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dirty="0" smtClean="0">
                <a:solidFill>
                  <a:schemeClr val="tx1"/>
                </a:solidFill>
              </a:rPr>
              <a:t>района.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altLang="ru-RU" b="1" dirty="0"/>
              <a:t>Все муниципальные программы размещены на официальном сайте Администрации Первомайского муниципального района</a:t>
            </a:r>
          </a:p>
          <a:p>
            <a:pPr algn="ctr"/>
            <a:r>
              <a:rPr lang="ru-RU" altLang="ru-RU" b="1" dirty="0">
                <a:solidFill>
                  <a:schemeClr val="accent2"/>
                </a:solidFill>
              </a:rPr>
              <a:t> </a:t>
            </a:r>
            <a:r>
              <a:rPr lang="en-US" altLang="ru-RU" b="1" u="sng" dirty="0">
                <a:solidFill>
                  <a:srgbClr val="FF0000"/>
                </a:solidFill>
              </a:rPr>
              <a:t>http://pervomayadm.ru/municipal-nye.html</a:t>
            </a:r>
            <a:endParaRPr lang="ru-RU" alt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Распределение</a:t>
            </a:r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расходов бюджета района по муниципальным программам в </a:t>
            </a:r>
            <a:r>
              <a:rPr lang="ru-RU" sz="2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 году, </a:t>
            </a:r>
            <a:r>
              <a:rPr lang="ru-RU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тыс.руб</a:t>
            </a:r>
            <a:endParaRPr lang="ru-RU" sz="2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89077"/>
              </p:ext>
            </p:extLst>
          </p:nvPr>
        </p:nvGraphicFramePr>
        <p:xfrm>
          <a:off x="323528" y="908720"/>
          <a:ext cx="8496943" cy="5795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1296144"/>
                <a:gridCol w="1224136"/>
                <a:gridCol w="1224136"/>
                <a:gridCol w="1296143"/>
              </a:tblGrid>
              <a:tr h="232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223465,5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223169,4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"Социальная поддержка населения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124515,9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123071,3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"Семья и дети"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"Защита населения и территории Первомайского муниципального района от чрезвычайных ситуаций"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культуры и молодежной политики в Первомайском муниципальном районе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52519,9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47586,4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"Энергосбережение и повышение </a:t>
                      </a:r>
                      <a:r>
                        <a:rPr lang="ru-RU" sz="1400" b="1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400" b="1" u="none" strike="noStrike" dirty="0">
                          <a:effectLst/>
                        </a:rPr>
                        <a:t>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40604"/>
              </p:ext>
            </p:extLst>
          </p:nvPr>
        </p:nvGraphicFramePr>
        <p:xfrm>
          <a:off x="251520" y="908720"/>
          <a:ext cx="8712967" cy="476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296144"/>
                <a:gridCol w="1448063"/>
                <a:gridCol w="1363615"/>
                <a:gridCol w="1292777"/>
              </a:tblGrid>
              <a:tr h="652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субъектов малого предпринимательства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"Поддержка потребительского рынка на селе"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9838,8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42703,9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34904,6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МП "Создание условий для эффективного управления муниципальными финансами в Первомайском муниципальном районе"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 МП "Газификация и модернизация жилищно-коммунального хозяйства Первомайского муниципального района"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49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536760,3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522105,5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85,7%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1847"/>
              </p:ext>
            </p:extLst>
          </p:nvPr>
        </p:nvGraphicFramePr>
        <p:xfrm>
          <a:off x="251520" y="260648"/>
          <a:ext cx="871296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8"/>
                <a:gridCol w="1296144"/>
                <a:gridCol w="1448063"/>
                <a:gridCol w="1363614"/>
                <a:gridCol w="1292778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000" y="1844824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«Развитие образования в Первомайском муниципальном районе на </a:t>
            </a:r>
            <a:r>
              <a:rPr lang="ru-RU" b="1" dirty="0" smtClean="0">
                <a:solidFill>
                  <a:srgbClr val="7030A0"/>
                </a:solidFill>
              </a:rPr>
              <a:t>2018-2020 </a:t>
            </a:r>
            <a:r>
              <a:rPr lang="ru-RU" b="1" dirty="0">
                <a:solidFill>
                  <a:srgbClr val="7030A0"/>
                </a:solidFill>
              </a:rPr>
              <a:t>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(41,6%).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801449"/>
            <a:ext cx="894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Процентное соотношение муниципальных программ в общем объеме расходов бюджета Первомайского района за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В </a:t>
            </a:r>
            <a:r>
              <a:rPr lang="ru-RU" b="1" u="sng" dirty="0" smtClean="0"/>
              <a:t>2018</a:t>
            </a:r>
            <a:r>
              <a:rPr lang="ru-RU" dirty="0" smtClean="0"/>
              <a:t> </a:t>
            </a:r>
            <a:r>
              <a:rPr lang="ru-RU" dirty="0"/>
              <a:t>году </a:t>
            </a:r>
            <a:r>
              <a:rPr lang="ru-RU" b="1" dirty="0"/>
              <a:t>расходы</a:t>
            </a:r>
            <a:r>
              <a:rPr lang="ru-RU" dirty="0"/>
              <a:t> бюджета </a:t>
            </a:r>
            <a:r>
              <a:rPr lang="ru-RU" dirty="0" smtClean="0"/>
              <a:t>Первомайского муниципального </a:t>
            </a:r>
            <a:r>
              <a:rPr lang="ru-RU" dirty="0"/>
              <a:t>района составили </a:t>
            </a:r>
            <a:r>
              <a:rPr lang="ru-RU" b="1" u="sng" dirty="0" smtClean="0"/>
              <a:t>582 786,2 </a:t>
            </a:r>
            <a:r>
              <a:rPr lang="ru-RU" b="1" u="sng" dirty="0"/>
              <a:t>тыс. руб</a:t>
            </a:r>
            <a:r>
              <a:rPr lang="ru-RU" b="1" u="sng" dirty="0" smtClean="0"/>
              <a:t>.</a:t>
            </a:r>
            <a:r>
              <a:rPr lang="ru-RU" u="sng" dirty="0" smtClean="0"/>
              <a:t>, </a:t>
            </a:r>
            <a:r>
              <a:rPr lang="ru-RU" dirty="0"/>
              <a:t>в том числе на реализацию муниципальных программ </a:t>
            </a:r>
            <a:r>
              <a:rPr lang="ru-RU" b="1" u="sng" dirty="0" smtClean="0"/>
              <a:t>522 105,5 тыс</a:t>
            </a:r>
            <a:r>
              <a:rPr lang="ru-RU" b="1" u="sng" dirty="0"/>
              <a:t>. руб</a:t>
            </a:r>
            <a:r>
              <a:rPr lang="ru-RU" dirty="0"/>
              <a:t>. Таким образом доля программных расходов составила </a:t>
            </a:r>
            <a:r>
              <a:rPr lang="ru-RU" b="1" u="sng" dirty="0" smtClean="0"/>
              <a:t>89,6 </a:t>
            </a:r>
            <a:r>
              <a:rPr lang="ru-RU" b="1" u="sng" dirty="0"/>
              <a:t>%</a:t>
            </a:r>
            <a:r>
              <a:rPr lang="ru-RU" dirty="0"/>
              <a:t>. Всего в </a:t>
            </a:r>
            <a:r>
              <a:rPr lang="ru-RU" dirty="0" smtClean="0"/>
              <a:t>2018 </a:t>
            </a:r>
            <a:r>
              <a:rPr lang="ru-RU" dirty="0"/>
              <a:t>году расходы осуществлялись  по </a:t>
            </a:r>
            <a:r>
              <a:rPr lang="ru-RU" b="1" dirty="0" smtClean="0"/>
              <a:t>17</a:t>
            </a:r>
            <a:r>
              <a:rPr lang="ru-RU" dirty="0" smtClean="0"/>
              <a:t> </a:t>
            </a:r>
            <a:r>
              <a:rPr lang="ru-RU" b="1" dirty="0"/>
              <a:t>муниципальным программам.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24711"/>
              </p:ext>
            </p:extLst>
          </p:nvPr>
        </p:nvGraphicFramePr>
        <p:xfrm>
          <a:off x="323528" y="3356992"/>
          <a:ext cx="85689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образования в Первомайском муниципальном районе на </a:t>
            </a:r>
            <a:r>
              <a:rPr lang="ru-RU" sz="1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2018-2020 </a:t>
            </a:r>
            <a:r>
              <a:rPr lang="ru-RU" sz="1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131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dirty="0" smtClean="0"/>
              <a:t>223169,4</a:t>
            </a:r>
            <a:endParaRPr lang="ru-RU" sz="16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692696"/>
            <a:ext cx="5852045" cy="115212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pic>
        <p:nvPicPr>
          <p:cNvPr id="1026" name="Picture 2" descr="C:\Доронина\бюджет для граждан\shkola_prechist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2204864"/>
            <a:ext cx="2713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106" y="2034568"/>
            <a:ext cx="60680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    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2018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200" dirty="0" smtClean="0"/>
              <a:t>      В </a:t>
            </a:r>
            <a:r>
              <a:rPr lang="ru-RU" sz="1200" dirty="0"/>
              <a:t>системе образования Первомайского муниципального района 14 учреждений: 4 детских сада, 8 школ, Дом детского творчества,  детский дом.             </a:t>
            </a:r>
          </a:p>
          <a:p>
            <a:pPr algn="just"/>
            <a:r>
              <a:rPr lang="ru-RU" sz="1200" dirty="0" smtClean="0"/>
              <a:t>     </a:t>
            </a:r>
            <a:r>
              <a:rPr lang="ru-RU" sz="1200" dirty="0"/>
              <a:t>Дошкольные образовательные услуги получают </a:t>
            </a:r>
            <a:r>
              <a:rPr lang="ru-RU" sz="1200" b="1" dirty="0" smtClean="0"/>
              <a:t>465 </a:t>
            </a:r>
            <a:r>
              <a:rPr lang="ru-RU" sz="1200" dirty="0"/>
              <a:t>воспитанников. </a:t>
            </a:r>
            <a:r>
              <a:rPr lang="ru-RU" sz="1200" b="1" dirty="0"/>
              <a:t>Охват</a:t>
            </a:r>
            <a:r>
              <a:rPr lang="ru-RU" sz="1200" dirty="0"/>
              <a:t> детей дошкольным образованием на сегодняшний день составляет </a:t>
            </a:r>
            <a:r>
              <a:rPr lang="ru-RU" sz="1200" b="1" dirty="0"/>
              <a:t>100%.</a:t>
            </a:r>
            <a:endParaRPr lang="ru-RU" sz="1200" dirty="0"/>
          </a:p>
          <a:p>
            <a:pPr algn="just"/>
            <a:r>
              <a:rPr lang="ru-RU" sz="1200" dirty="0"/>
              <a:t>Доступность качественного общего образования обеспечивается за счет организации подвоза детей к месту учебы школьными автобусами: </a:t>
            </a:r>
            <a:r>
              <a:rPr lang="ru-RU" sz="1200" b="1" dirty="0"/>
              <a:t>281</a:t>
            </a:r>
            <a:r>
              <a:rPr lang="ru-RU" sz="1200" dirty="0"/>
              <a:t> обучающийся по </a:t>
            </a:r>
            <a:r>
              <a:rPr lang="ru-RU" sz="1200" b="1" dirty="0"/>
              <a:t>21</a:t>
            </a:r>
            <a:r>
              <a:rPr lang="ru-RU" sz="1200" dirty="0"/>
              <a:t> маршруту. В 2018 году получен школьный автобус «Форд» на 22 посадочных места для Семеновской средней школы. </a:t>
            </a:r>
          </a:p>
          <a:p>
            <a:r>
              <a:rPr lang="ru-RU" sz="1200" dirty="0"/>
              <a:t>      В 2018 году были проведены школьный и муниципальный этапы Всероссийской олимпиады школьников. </a:t>
            </a:r>
            <a:r>
              <a:rPr lang="ru-RU" sz="1200" dirty="0" smtClean="0"/>
              <a:t>В </a:t>
            </a:r>
            <a:r>
              <a:rPr lang="ru-RU" sz="1200" dirty="0"/>
              <a:t>региональном этапе всероссийской олимпиады школьников участвовало </a:t>
            </a:r>
            <a:r>
              <a:rPr lang="ru-RU" sz="1200" b="1" dirty="0"/>
              <a:t>19 человек</a:t>
            </a:r>
            <a:r>
              <a:rPr lang="ru-RU" sz="1200" dirty="0"/>
              <a:t>, призерами признано 2 человека.</a:t>
            </a:r>
          </a:p>
          <a:p>
            <a:pPr algn="just"/>
            <a:r>
              <a:rPr lang="ru-RU" sz="1200" dirty="0"/>
              <a:t>         Ежемесячную стипендию Главы района получают </a:t>
            </a:r>
            <a:r>
              <a:rPr lang="ru-RU" sz="1200" b="1" dirty="0"/>
              <a:t>24</a:t>
            </a:r>
            <a:r>
              <a:rPr lang="ru-RU" sz="1200" dirty="0"/>
              <a:t> обучающихся. </a:t>
            </a:r>
          </a:p>
          <a:p>
            <a:pPr algn="just"/>
            <a:r>
              <a:rPr lang="ru-RU" sz="1200" dirty="0"/>
              <a:t>         </a:t>
            </a:r>
            <a:r>
              <a:rPr lang="ru-RU" sz="1200" dirty="0" smtClean="0"/>
              <a:t>В Первомайском Доем </a:t>
            </a:r>
            <a:r>
              <a:rPr lang="ru-RU" sz="1200" dirty="0"/>
              <a:t>детского </a:t>
            </a:r>
            <a:r>
              <a:rPr lang="ru-RU" sz="1200" dirty="0" smtClean="0"/>
              <a:t>творчества занимается </a:t>
            </a:r>
            <a:r>
              <a:rPr lang="ru-RU" sz="1200" b="1" dirty="0"/>
              <a:t>1060</a:t>
            </a:r>
            <a:r>
              <a:rPr lang="ru-RU" sz="1200" dirty="0"/>
              <a:t> детей по 55 дополнительным общеобразовательным программам, в том числе 47 программ реализуются на базе образовательных организаций района, организовано 76 детских объединений. Охват детей в возрасте 5-18 лет дополнительными общеобразовательными программами составляет 85</a:t>
            </a:r>
            <a:r>
              <a:rPr lang="ru-RU" sz="1200" dirty="0" smtClean="0"/>
              <a:t>%..</a:t>
            </a:r>
            <a:endParaRPr lang="ru-RU" sz="1200" dirty="0"/>
          </a:p>
          <a:p>
            <a:pPr algn="just"/>
            <a:r>
              <a:rPr lang="ru-RU" sz="1200" dirty="0" smtClean="0"/>
              <a:t>К </a:t>
            </a:r>
            <a:r>
              <a:rPr lang="ru-RU" sz="1200" dirty="0"/>
              <a:t>сдаче нормативов ГТО в школах приступили </a:t>
            </a:r>
            <a:r>
              <a:rPr lang="ru-RU" sz="1200" b="1" dirty="0"/>
              <a:t>425, </a:t>
            </a:r>
            <a:r>
              <a:rPr lang="ru-RU" sz="1200" dirty="0"/>
              <a:t>т.е. </a:t>
            </a:r>
            <a:r>
              <a:rPr lang="ru-RU" sz="1200" b="1" dirty="0"/>
              <a:t>44%</a:t>
            </a:r>
            <a:r>
              <a:rPr lang="ru-RU" sz="1200" dirty="0"/>
              <a:t>  </a:t>
            </a:r>
            <a:r>
              <a:rPr lang="ru-RU" sz="1200" dirty="0" smtClean="0"/>
              <a:t>обучающихся,247 </a:t>
            </a:r>
            <a:r>
              <a:rPr lang="ru-RU" sz="1200" dirty="0"/>
              <a:t>обучающихся, показали </a:t>
            </a:r>
            <a:r>
              <a:rPr lang="ru-RU" sz="1200" dirty="0" smtClean="0"/>
              <a:t>уровень </a:t>
            </a:r>
            <a:r>
              <a:rPr lang="ru-RU" sz="1200" dirty="0"/>
              <a:t>физической подготовленности не ниже бронзового знака, 181 чел. участвовали в  зимнем и летнем муниципальном этапе Фестиваля по Всероссийскому физкультурно-спортивному комплексу «Готов к труду и обороне». Из них </a:t>
            </a:r>
            <a:r>
              <a:rPr lang="ru-RU" sz="1200" b="1" dirty="0"/>
              <a:t>137</a:t>
            </a:r>
            <a:r>
              <a:rPr lang="ru-RU" sz="1200" dirty="0"/>
              <a:t> чел. успешно прошли  тестирование и  представлены  к соответствующим знакам отличия комплекса ГТО.</a:t>
            </a:r>
          </a:p>
          <a:p>
            <a:pPr algn="just"/>
            <a:r>
              <a:rPr lang="ru-RU" sz="1200" dirty="0"/>
              <a:t>          </a:t>
            </a:r>
          </a:p>
        </p:txBody>
      </p:sp>
      <p:pic>
        <p:nvPicPr>
          <p:cNvPr id="5" name="Picture 2" descr="C:\Доронина\бюджет для граждан\фото\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404447"/>
            <a:ext cx="27131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Краткая характеристика Первомайского муниципального района</a:t>
            </a:r>
          </a:p>
        </p:txBody>
      </p:sp>
      <p:pic>
        <p:nvPicPr>
          <p:cNvPr id="4" name="Picture 17" descr="C:\Users\Бредников\Desktop\karta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7715"/>
            <a:ext cx="41044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1340768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Общая </a:t>
            </a:r>
            <a:r>
              <a:rPr lang="ru-RU" sz="1600" dirty="0"/>
              <a:t>площадь – </a:t>
            </a:r>
            <a:r>
              <a:rPr lang="ru-RU" sz="1600" b="1" dirty="0"/>
              <a:t>2226,9 </a:t>
            </a:r>
            <a:r>
              <a:rPr lang="ru-RU" sz="1600" b="1" dirty="0" err="1"/>
              <a:t>кв.км</a:t>
            </a:r>
            <a:r>
              <a:rPr lang="ru-RU" sz="1600" dirty="0"/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В </a:t>
            </a:r>
            <a:r>
              <a:rPr lang="ru-RU" sz="1600" dirty="0"/>
              <a:t>Первомайском муниципальном районе проживает </a:t>
            </a:r>
            <a:r>
              <a:rPr lang="ru-RU" sz="1600" b="1" dirty="0"/>
              <a:t>10 </a:t>
            </a:r>
            <a:r>
              <a:rPr lang="ru-RU" sz="1600" b="1" dirty="0" smtClean="0"/>
              <a:t>231</a:t>
            </a:r>
            <a:r>
              <a:rPr lang="ru-RU" sz="1600" dirty="0" smtClean="0"/>
              <a:t> человек, </a:t>
            </a:r>
            <a:r>
              <a:rPr lang="ru-RU" sz="1600" dirty="0"/>
              <a:t>в том числе в сельской местности – </a:t>
            </a:r>
            <a:r>
              <a:rPr lang="ru-RU" sz="1600" b="1" dirty="0"/>
              <a:t>около 6 тыс</a:t>
            </a:r>
            <a:r>
              <a:rPr lang="ru-RU" sz="1600" dirty="0"/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В </a:t>
            </a:r>
            <a:r>
              <a:rPr lang="ru-RU" sz="1600" dirty="0"/>
              <a:t>состав  района  входят </a:t>
            </a:r>
            <a:r>
              <a:rPr lang="ru-RU" sz="1600" b="1" dirty="0"/>
              <a:t>3</a:t>
            </a:r>
            <a:r>
              <a:rPr lang="ru-RU" sz="1600" dirty="0"/>
              <a:t> поселения: 1- городское и 2 – сельских. 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 На </a:t>
            </a:r>
            <a:r>
              <a:rPr lang="ru-RU" sz="1600" dirty="0"/>
              <a:t>территории района насчитывается </a:t>
            </a:r>
            <a:r>
              <a:rPr lang="ru-RU" sz="1600" b="1" dirty="0" smtClean="0"/>
              <a:t>193</a:t>
            </a:r>
            <a:r>
              <a:rPr lang="ru-RU" sz="1600" dirty="0" smtClean="0"/>
              <a:t> предприятия и организации.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/>
              <a:t>     Общее </a:t>
            </a:r>
            <a:r>
              <a:rPr lang="ru-RU" sz="1600" dirty="0"/>
              <a:t>количество субъектов малого предпринимательства в районе – </a:t>
            </a:r>
            <a:r>
              <a:rPr lang="ru-RU" sz="1600" b="1" dirty="0"/>
              <a:t>277</a:t>
            </a:r>
            <a:r>
              <a:rPr lang="ru-RU" sz="1600" dirty="0"/>
              <a:t> единиц, в том числе : </a:t>
            </a:r>
            <a:r>
              <a:rPr lang="ru-RU" sz="1600" b="1" dirty="0"/>
              <a:t>21</a:t>
            </a:r>
            <a:r>
              <a:rPr lang="ru-RU" sz="1600" dirty="0"/>
              <a:t> – малое предприятие, </a:t>
            </a:r>
            <a:r>
              <a:rPr lang="ru-RU" sz="1600" b="1" dirty="0"/>
              <a:t>39</a:t>
            </a:r>
            <a:r>
              <a:rPr lang="ru-RU" sz="1600" dirty="0"/>
              <a:t> – </a:t>
            </a:r>
            <a:r>
              <a:rPr lang="ru-RU" sz="1600" dirty="0" err="1"/>
              <a:t>микропредприятий</a:t>
            </a:r>
            <a:r>
              <a:rPr lang="ru-RU" sz="1600" dirty="0"/>
              <a:t>, </a:t>
            </a:r>
            <a:r>
              <a:rPr lang="ru-RU" sz="1600" b="1" dirty="0"/>
              <a:t>217</a:t>
            </a:r>
            <a:r>
              <a:rPr lang="ru-RU" sz="1600" dirty="0"/>
              <a:t> – индивидуальных предпринимателей. В малом бизнесе трудятся </a:t>
            </a:r>
            <a:r>
              <a:rPr lang="ru-RU" sz="1600" b="1" dirty="0"/>
              <a:t>27 %</a:t>
            </a:r>
            <a:r>
              <a:rPr lang="ru-RU" sz="1600" dirty="0"/>
              <a:t> </a:t>
            </a:r>
            <a:r>
              <a:rPr lang="ru-RU" sz="1600" dirty="0" smtClean="0"/>
              <a:t>занятых </a:t>
            </a:r>
            <a:r>
              <a:rPr lang="ru-RU" sz="1600" dirty="0"/>
              <a:t>в экономике района.</a:t>
            </a:r>
          </a:p>
          <a:p>
            <a:pPr algn="just"/>
            <a:r>
              <a:rPr lang="ru-RU" sz="1600" dirty="0" smtClean="0"/>
              <a:t>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«Социальная поддержка населения Первомайского муниципального района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2018-2020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112040" y="764704"/>
            <a:ext cx="5841760" cy="152022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/>
              <a:t>содействие в обеспечении устойчивого роста уровня и качества жизни населения </a:t>
            </a:r>
            <a:r>
              <a:rPr lang="ru-RU" sz="1400" b="1" dirty="0" smtClean="0"/>
              <a:t>района;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внимание </a:t>
            </a:r>
            <a:r>
              <a:rPr lang="ru-RU" sz="1400" b="1" dirty="0"/>
              <a:t>и забота о пожилых гражданах, людях с ограниченными </a:t>
            </a:r>
            <a:r>
              <a:rPr lang="ru-RU" sz="1400" b="1" dirty="0" smtClean="0"/>
              <a:t>возможностями;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/>
              <a:t>защита </a:t>
            </a:r>
            <a:r>
              <a:rPr lang="ru-RU" sz="1400" b="1" dirty="0"/>
              <a:t>прав и интересов работающего населения.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4714" y="886912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/>
              <a:t>123071,3</a:t>
            </a:r>
            <a:endParaRPr lang="ru-RU" sz="1600" b="1" u="sng" dirty="0">
              <a:solidFill>
                <a:srgbClr val="000000"/>
              </a:solidFill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C:\Доронина\бюджет для граждан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6" y="2564904"/>
            <a:ext cx="3318072" cy="27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322196"/>
            <a:ext cx="52771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 </a:t>
            </a:r>
            <a:r>
              <a:rPr lang="ru-RU" sz="1300" dirty="0"/>
              <a:t>В районе проживает почти</a:t>
            </a:r>
            <a:r>
              <a:rPr lang="ru-RU" sz="1300" b="1" dirty="0"/>
              <a:t> 60 процентов</a:t>
            </a:r>
            <a:r>
              <a:rPr lang="ru-RU" sz="1300" dirty="0"/>
              <a:t> граждан, нуждающихся в социальной защите, а доля людей пенсионного возраста составляет </a:t>
            </a:r>
            <a:r>
              <a:rPr lang="ru-RU" sz="1300" b="1" dirty="0"/>
              <a:t>36 процентов</a:t>
            </a:r>
            <a:r>
              <a:rPr lang="ru-RU" sz="1300" dirty="0"/>
              <a:t> от общей численности населения.  </a:t>
            </a:r>
          </a:p>
          <a:p>
            <a:pPr algn="just"/>
            <a:r>
              <a:rPr lang="ru-RU" sz="1300" b="1" dirty="0"/>
              <a:t> </a:t>
            </a:r>
            <a:r>
              <a:rPr lang="ru-RU" sz="1300" b="1" dirty="0" smtClean="0"/>
              <a:t>    В </a:t>
            </a:r>
            <a:r>
              <a:rPr lang="ru-RU" sz="1300" b="1" dirty="0"/>
              <a:t>2018 году</a:t>
            </a:r>
            <a:r>
              <a:rPr lang="ru-RU" sz="1300" dirty="0"/>
              <a:t>  меры социальной поддержки из бюджетов всех уровней получили </a:t>
            </a:r>
            <a:r>
              <a:rPr lang="ru-RU" sz="1300" b="1" dirty="0"/>
              <a:t> 5749 </a:t>
            </a:r>
            <a:r>
              <a:rPr lang="ru-RU" sz="1300" dirty="0"/>
              <a:t>жителей района на сумму более </a:t>
            </a:r>
            <a:r>
              <a:rPr lang="ru-RU" sz="1300" b="1" dirty="0"/>
              <a:t>70 млн. рублей</a:t>
            </a:r>
            <a:r>
              <a:rPr lang="ru-RU" sz="1300" dirty="0"/>
              <a:t>.</a:t>
            </a:r>
          </a:p>
          <a:p>
            <a:pPr algn="just"/>
            <a:r>
              <a:rPr lang="ru-RU" sz="1300" dirty="0" smtClean="0"/>
              <a:t>     За </a:t>
            </a:r>
            <a:r>
              <a:rPr lang="ru-RU" sz="1300" dirty="0"/>
              <a:t>прошлый год более миллиона рублей  направлено  нуждающимся семьям в рамках заключенных социальных контрактов. Проводится большая работа по оказанию помощи пожилым гражданам, нуждающимся в социальной защите.</a:t>
            </a:r>
          </a:p>
          <a:p>
            <a:pPr algn="just"/>
            <a:r>
              <a:rPr lang="ru-RU" sz="1300" dirty="0" smtClean="0"/>
              <a:t>     Высоко </a:t>
            </a:r>
            <a:r>
              <a:rPr lang="ru-RU" sz="1300" dirty="0"/>
              <a:t>востребованной является «мобильная социальная  служба», которая стабильно выезжает в отдаленные населенные пункты для оказания всесторонних услуг населению. За 2018 год обслужено </a:t>
            </a:r>
            <a:r>
              <a:rPr lang="ru-RU" sz="1300" b="1" dirty="0"/>
              <a:t>698 </a:t>
            </a:r>
            <a:r>
              <a:rPr lang="ru-RU" sz="1300" dirty="0" smtClean="0"/>
              <a:t>человек. На </a:t>
            </a:r>
            <a:r>
              <a:rPr lang="ru-RU" sz="1300" dirty="0"/>
              <a:t>надомном обслуживании находятся </a:t>
            </a:r>
            <a:r>
              <a:rPr lang="ru-RU" sz="1300" b="1" dirty="0"/>
              <a:t> 410 пожилых граждан. </a:t>
            </a:r>
            <a:endParaRPr lang="ru-RU" sz="1300" dirty="0"/>
          </a:p>
          <a:p>
            <a:pPr algn="just"/>
            <a:r>
              <a:rPr lang="ru-RU" sz="1300" b="1" dirty="0"/>
              <a:t> </a:t>
            </a:r>
            <a:r>
              <a:rPr lang="ru-RU" sz="1300" b="1" dirty="0" smtClean="0"/>
              <a:t>    </a:t>
            </a:r>
            <a:r>
              <a:rPr lang="ru-RU" sz="1300" dirty="0" smtClean="0"/>
              <a:t>В </a:t>
            </a:r>
            <a:r>
              <a:rPr lang="ru-RU" sz="1300" dirty="0"/>
              <a:t>селе Кукобой действует отделение временного проживания граждан пожилого возраста и инвалидов </a:t>
            </a:r>
            <a:r>
              <a:rPr lang="ru-RU" sz="1300" b="1" dirty="0"/>
              <a:t>на 19 </a:t>
            </a:r>
            <a:r>
              <a:rPr lang="ru-RU" sz="1300" b="1" dirty="0" smtClean="0"/>
              <a:t>мест</a:t>
            </a:r>
            <a:r>
              <a:rPr lang="ru-RU" sz="1300" dirty="0" smtClean="0"/>
              <a:t>. </a:t>
            </a:r>
            <a:endParaRPr lang="ru-RU" sz="1300" dirty="0"/>
          </a:p>
          <a:p>
            <a:pPr algn="just"/>
            <a:r>
              <a:rPr lang="ru-RU" sz="1300" b="1" dirty="0"/>
              <a:t> </a:t>
            </a:r>
            <a:r>
              <a:rPr lang="ru-RU" sz="1300" b="1" dirty="0" smtClean="0"/>
              <a:t>    </a:t>
            </a:r>
            <a:r>
              <a:rPr lang="ru-RU" sz="1300" dirty="0" smtClean="0"/>
              <a:t>Большое </a:t>
            </a:r>
            <a:r>
              <a:rPr lang="ru-RU" sz="1300" dirty="0"/>
              <a:t>внимание уделяется мероприятиям, посвященным Дню пожилых людей, Международному Дню инвалидов, и, конечно, мероприятиям, связанным с празднованием Дня Победы в Великой Отечественной войне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культуры и молодежной политики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2018-2020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</a:t>
            </a:r>
            <a:r>
              <a:rPr lang="ru-RU" sz="1600" b="1" u="sng" dirty="0" smtClean="0">
                <a:solidFill>
                  <a:schemeClr val="tx1"/>
                </a:solidFill>
              </a:rPr>
              <a:t>-  </a:t>
            </a:r>
            <a:r>
              <a:rPr lang="ru-RU" sz="1600" b="1" u="sng" dirty="0" smtClean="0"/>
              <a:t>47586,4</a:t>
            </a:r>
            <a:r>
              <a:rPr lang="ru-RU" sz="1600" b="1" u="sng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68042" y="757856"/>
            <a:ext cx="5916126" cy="187220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pPr algn="just"/>
            <a:r>
              <a:rPr lang="ru-RU" sz="1300" dirty="0" smtClean="0"/>
              <a:t>обеспечение </a:t>
            </a:r>
            <a:r>
              <a:rPr lang="ru-RU" sz="1300" dirty="0"/>
              <a:t>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улучшение социального положения молодёжи.</a:t>
            </a:r>
            <a:endParaRPr lang="ru-RU" sz="13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Доронина\бюджет для граждан\_prechistoe-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68860"/>
            <a:ext cx="2376264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042" y="2626656"/>
            <a:ext cx="62761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    На </a:t>
            </a:r>
            <a:r>
              <a:rPr lang="ru-RU" sz="1200" dirty="0"/>
              <a:t>сегодняшний день на территории района функционируют </a:t>
            </a:r>
            <a:r>
              <a:rPr lang="ru-RU" sz="1200" b="1" dirty="0"/>
              <a:t>7 </a:t>
            </a:r>
            <a:r>
              <a:rPr lang="ru-RU" sz="1200" dirty="0"/>
              <a:t>муниципальных учреждений культуры. </a:t>
            </a:r>
            <a:endParaRPr lang="ru-RU" sz="1200" dirty="0" smtClean="0"/>
          </a:p>
          <a:p>
            <a:pPr algn="just"/>
            <a:r>
              <a:rPr lang="ru-RU" sz="1200" dirty="0" smtClean="0"/>
              <a:t>     Учреждениями </a:t>
            </a:r>
            <a:r>
              <a:rPr lang="ru-RU" sz="1200" dirty="0"/>
              <a:t>культуры  за прошедший год проведено более 3-х тысяч массовых мероприятий, организовано 122 кружка по интересам, которые посещают 2 тыс. </a:t>
            </a:r>
            <a:r>
              <a:rPr lang="ru-RU" sz="1200" dirty="0" smtClean="0"/>
              <a:t>человек, работают </a:t>
            </a:r>
            <a:r>
              <a:rPr lang="ru-RU" sz="1200" dirty="0"/>
              <a:t>четыре коллектива, имеющие звание «Народный». </a:t>
            </a:r>
          </a:p>
          <a:p>
            <a:pPr algn="just"/>
            <a:r>
              <a:rPr lang="ru-RU" sz="1200" b="1" dirty="0" smtClean="0"/>
              <a:t>    </a:t>
            </a:r>
            <a:r>
              <a:rPr lang="ru-RU" sz="1200" dirty="0"/>
              <a:t>Впервые в Первомайском районе прошел областной Форум «Территория отцовства», посвященный Дню отца. А также свой 100-летний юбилей  отметил Пречистенский Народный драматический театр.</a:t>
            </a:r>
            <a:r>
              <a:rPr lang="ru-RU" sz="1200" dirty="0" smtClean="0"/>
              <a:t> </a:t>
            </a:r>
          </a:p>
          <a:p>
            <a:pPr algn="just"/>
            <a:r>
              <a:rPr lang="ru-RU" sz="1200" dirty="0" smtClean="0"/>
              <a:t>Активно </a:t>
            </a:r>
            <a:r>
              <a:rPr lang="ru-RU" sz="1200" dirty="0"/>
              <a:t>позиционирует себя  </a:t>
            </a:r>
            <a:r>
              <a:rPr lang="ru-RU" sz="1200" b="1" dirty="0"/>
              <a:t>библиотечная </a:t>
            </a:r>
            <a:r>
              <a:rPr lang="ru-RU" sz="1200" b="1" dirty="0" smtClean="0"/>
              <a:t>система. </a:t>
            </a:r>
            <a:r>
              <a:rPr lang="ru-RU" sz="1200" dirty="0" smtClean="0"/>
              <a:t>Всего </a:t>
            </a:r>
            <a:r>
              <a:rPr lang="ru-RU" sz="1200" dirty="0"/>
              <a:t>в районе действует 18 библиотек, 14 из которых подключены к сети Интернет. В 2018 </a:t>
            </a:r>
            <a:r>
              <a:rPr lang="ru-RU" sz="1200" dirty="0" smtClean="0"/>
              <a:t>году Детская </a:t>
            </a:r>
            <a:r>
              <a:rPr lang="ru-RU" sz="1200" dirty="0"/>
              <a:t>библиотека разместилась в здании Центральной </a:t>
            </a:r>
            <a:r>
              <a:rPr lang="ru-RU" sz="1200" dirty="0" smtClean="0"/>
              <a:t>библиотеки. </a:t>
            </a:r>
          </a:p>
          <a:p>
            <a:pPr algn="just"/>
            <a:r>
              <a:rPr lang="ru-RU" sz="1200" dirty="0" smtClean="0"/>
              <a:t>     Большое </a:t>
            </a:r>
            <a:r>
              <a:rPr lang="ru-RU" sz="1200" dirty="0"/>
              <a:t>внимание уделяется </a:t>
            </a:r>
            <a:r>
              <a:rPr lang="ru-RU" sz="1200" dirty="0" smtClean="0"/>
              <a:t>Агентством </a:t>
            </a:r>
            <a:r>
              <a:rPr lang="ru-RU" sz="1200" dirty="0"/>
              <a:t>вопросам занятости молодежи в летнее время: в 2018 году было трудоустроены </a:t>
            </a:r>
            <a:r>
              <a:rPr lang="ru-RU" sz="1200" b="1" dirty="0"/>
              <a:t>34</a:t>
            </a:r>
            <a:r>
              <a:rPr lang="ru-RU" sz="1200" dirty="0"/>
              <a:t> человека. Кроме того, проводится активная работа по профориентации школьников. </a:t>
            </a:r>
            <a:endParaRPr lang="ru-RU" sz="1200" dirty="0" smtClean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За </a:t>
            </a:r>
            <a:r>
              <a:rPr lang="ru-RU" sz="1200" dirty="0"/>
              <a:t>2018 год туристические объекты нашего края посетило более </a:t>
            </a:r>
            <a:r>
              <a:rPr lang="ru-RU" sz="1200" b="1" dirty="0"/>
              <a:t>36 тысяч </a:t>
            </a:r>
            <a:r>
              <a:rPr lang="ru-RU" sz="1200" dirty="0"/>
              <a:t>человек,</a:t>
            </a:r>
            <a:r>
              <a:rPr lang="ru-RU" sz="1200" b="1" dirty="0"/>
              <a:t> практически 8 </a:t>
            </a:r>
            <a:r>
              <a:rPr lang="ru-RU" sz="1200" dirty="0"/>
              <a:t>тысяч из которых  принято в резиденции Бабы - Яги, это на 16 процентов  больше, чем в 2017 году.</a:t>
            </a:r>
            <a:r>
              <a:rPr lang="ru-RU" sz="1200" dirty="0" smtClean="0"/>
              <a:t> Специалисты </a:t>
            </a:r>
            <a:r>
              <a:rPr lang="ru-RU" sz="1200" dirty="0"/>
              <a:t>туристической отрасли Первомайского района ежегодно участвуют в мероприятиях различного уровня. В июне 2018 года в Совете Федерации прошли дни Ярославской области, на которых туристический проект «Баба Яга» представлял сказочные бренды </a:t>
            </a:r>
            <a:r>
              <a:rPr lang="ru-RU" sz="1200" dirty="0" err="1" smtClean="0"/>
              <a:t>Ярославии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  <a:r>
              <a:rPr lang="ru-RU" sz="1200" dirty="0" smtClean="0"/>
              <a:t>Ведется </a:t>
            </a:r>
            <a:r>
              <a:rPr lang="ru-RU" sz="1200" dirty="0"/>
              <a:t>разработка инвестиционного эко-проекта «Волшебное озеро», в рамках которого для организации семейного отдыха, охоты и рыбалки планируется устройство плотины на искусственном озере в междуречье р. Уча и р. </a:t>
            </a:r>
            <a:r>
              <a:rPr lang="ru-RU" sz="1200" dirty="0" err="1"/>
              <a:t>Сивоза</a:t>
            </a:r>
            <a:r>
              <a:rPr lang="ru-RU" sz="1200" dirty="0"/>
              <a:t>.</a:t>
            </a:r>
            <a:endParaRPr lang="ru-RU" sz="1200" dirty="0" smtClean="0"/>
          </a:p>
        </p:txBody>
      </p:sp>
      <p:pic>
        <p:nvPicPr>
          <p:cNvPr id="2050" name="Picture 2" descr="C:\Доронина\бюджет для граждан\фото\portfolio_9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76264" cy="1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физической культуры и спорта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2018-2020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2420888"/>
            <a:ext cx="4644008" cy="19442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/>
            <a:r>
              <a:rPr lang="ru-RU" sz="1600" b="1" dirty="0"/>
              <a:t>обеспечение прав и возможностей населения Первомайского муниципального района на удовлетворение своих потребностей в физической культуре и участие в массовом спортивном </a:t>
            </a:r>
            <a:r>
              <a:rPr lang="ru-RU" sz="1600" b="1" dirty="0" smtClean="0"/>
              <a:t>движении.</a:t>
            </a:r>
            <a:endParaRPr lang="ru-RU" sz="16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69776,0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225774"/>
            <a:ext cx="4218720" cy="4433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</a:t>
            </a:r>
            <a:r>
              <a:rPr lang="ru-RU" sz="1300" dirty="0" smtClean="0">
                <a:solidFill>
                  <a:schemeClr val="tx1"/>
                </a:solidFill>
              </a:rPr>
              <a:t>Район располагает </a:t>
            </a:r>
            <a:r>
              <a:rPr lang="ru-RU" sz="1300" dirty="0">
                <a:solidFill>
                  <a:schemeClr val="tx1"/>
                </a:solidFill>
              </a:rPr>
              <a:t>отличной </a:t>
            </a:r>
            <a:r>
              <a:rPr lang="ru-RU" sz="1300" b="1" dirty="0">
                <a:solidFill>
                  <a:schemeClr val="tx1"/>
                </a:solidFill>
              </a:rPr>
              <a:t>спортивной инфраструктурой</a:t>
            </a:r>
            <a:r>
              <a:rPr lang="ru-RU" sz="1300" dirty="0">
                <a:solidFill>
                  <a:schemeClr val="tx1"/>
                </a:solidFill>
              </a:rPr>
              <a:t>: спортивный комплекс «Надежда», девять спортивных залов, современные уни</a:t>
            </a:r>
            <a:r>
              <a:rPr lang="ru-RU" sz="1300" dirty="0">
                <a:solidFill>
                  <a:sysClr val="windowText" lastClr="000000"/>
                </a:solidFill>
              </a:rPr>
              <a:t>версальные </a:t>
            </a:r>
            <a:r>
              <a:rPr lang="ru-RU" sz="1300" dirty="0" smtClean="0">
                <a:solidFill>
                  <a:sysClr val="windowText" lastClr="000000"/>
                </a:solidFill>
              </a:rPr>
              <a:t>спортплощадки. В </a:t>
            </a:r>
            <a:r>
              <a:rPr lang="ru-RU" sz="1300" dirty="0">
                <a:solidFill>
                  <a:sysClr val="windowText" lastClr="000000"/>
                </a:solidFill>
              </a:rPr>
              <a:t>сельской местности для всех желающих в вечернее время открыты спортивные залы школ</a:t>
            </a:r>
            <a:r>
              <a:rPr lang="ru-RU" sz="1300" dirty="0" smtClean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r>
              <a:rPr lang="ru-RU" sz="1300" dirty="0" smtClean="0">
                <a:solidFill>
                  <a:sysClr val="windowText" lastClr="000000"/>
                </a:solidFill>
              </a:rPr>
              <a:t>     Значимым </a:t>
            </a:r>
            <a:r>
              <a:rPr lang="ru-RU" sz="1300" dirty="0">
                <a:solidFill>
                  <a:sysClr val="windowText" lastClr="000000"/>
                </a:solidFill>
              </a:rPr>
              <a:t>событием в спортивной жизни района является открытие бассейна с 6-ю 25-метровыми плавательными дорожками при спорткомплексе «Надежда». </a:t>
            </a:r>
            <a:r>
              <a:rPr lang="ru-RU" sz="1300" b="1" dirty="0" smtClean="0">
                <a:solidFill>
                  <a:sysClr val="windowText" lastClr="000000"/>
                </a:solidFill>
              </a:rPr>
              <a:t> </a:t>
            </a:r>
          </a:p>
          <a:p>
            <a:pPr algn="just"/>
            <a:r>
              <a:rPr lang="ru-RU" sz="1300" dirty="0" smtClean="0">
                <a:solidFill>
                  <a:sysClr val="windowText" lastClr="000000"/>
                </a:solidFill>
              </a:rPr>
              <a:t>     По </a:t>
            </a:r>
            <a:r>
              <a:rPr lang="ru-RU" sz="1300" dirty="0">
                <a:solidFill>
                  <a:sysClr val="windowText" lastClr="000000"/>
                </a:solidFill>
              </a:rPr>
              <a:t>итогам 2018 года район занял первое место в Ярославской области по сдаче норм комплекса ГТО среди взрослого населения</a:t>
            </a:r>
            <a:r>
              <a:rPr lang="ru-RU" sz="1300" b="1" dirty="0">
                <a:solidFill>
                  <a:sysClr val="windowText" lastClr="000000"/>
                </a:solidFill>
              </a:rPr>
              <a:t>, </a:t>
            </a:r>
            <a:r>
              <a:rPr lang="ru-RU" sz="1300" dirty="0">
                <a:solidFill>
                  <a:sysClr val="windowText" lastClr="000000"/>
                </a:solidFill>
              </a:rPr>
              <a:t> команда спортсменов </a:t>
            </a:r>
            <a:r>
              <a:rPr lang="ru-RU" sz="1300" b="1" dirty="0">
                <a:solidFill>
                  <a:sysClr val="windowText" lastClr="000000"/>
                </a:solidFill>
              </a:rPr>
              <a:t> </a:t>
            </a:r>
            <a:r>
              <a:rPr lang="ru-RU" sz="1300" dirty="0">
                <a:solidFill>
                  <a:sysClr val="windowText" lastClr="000000"/>
                </a:solidFill>
              </a:rPr>
              <a:t>стала серебряным призером спартакиады трудящихся Ярославской области среди сельских районов</a:t>
            </a:r>
            <a:r>
              <a:rPr lang="ru-RU" sz="1300" dirty="0" smtClean="0">
                <a:solidFill>
                  <a:sysClr val="windowText" lastClr="000000"/>
                </a:solidFill>
              </a:rPr>
              <a:t>. В </a:t>
            </a:r>
            <a:r>
              <a:rPr lang="ru-RU" sz="1300" dirty="0">
                <a:solidFill>
                  <a:sysClr val="windowText" lastClr="000000"/>
                </a:solidFill>
              </a:rPr>
              <a:t>спорте высших достижений следует отметить учащегося  11 класса Первомайской средней </a:t>
            </a:r>
            <a:r>
              <a:rPr lang="ru-RU" sz="1300" dirty="0" smtClean="0">
                <a:solidFill>
                  <a:sysClr val="windowText" lastClr="000000"/>
                </a:solidFill>
              </a:rPr>
              <a:t>школы, </a:t>
            </a:r>
            <a:r>
              <a:rPr lang="ru-RU" sz="1300" dirty="0">
                <a:solidFill>
                  <a:sysClr val="windowText" lastClr="000000"/>
                </a:solidFill>
              </a:rPr>
              <a:t>ставшего чемпионом  России по гиревому спорту среди </a:t>
            </a:r>
            <a:r>
              <a:rPr lang="ru-RU" sz="1300" dirty="0" smtClean="0">
                <a:solidFill>
                  <a:sysClr val="windowText" lastClr="000000"/>
                </a:solidFill>
              </a:rPr>
              <a:t>юношей.</a:t>
            </a:r>
          </a:p>
          <a:p>
            <a:pPr algn="just"/>
            <a:r>
              <a:rPr lang="ru-RU" sz="1300" dirty="0" smtClean="0">
                <a:solidFill>
                  <a:sysClr val="windowText" lastClr="000000"/>
                </a:solidFill>
              </a:rPr>
              <a:t>Победителем </a:t>
            </a:r>
            <a:r>
              <a:rPr lang="ru-RU" sz="1300" dirty="0">
                <a:solidFill>
                  <a:sysClr val="windowText" lastClr="000000"/>
                </a:solidFill>
              </a:rPr>
              <a:t>Международного </a:t>
            </a:r>
            <a:r>
              <a:rPr lang="ru-RU" sz="1300" dirty="0" err="1">
                <a:solidFill>
                  <a:sysClr val="windowText" lastClr="000000"/>
                </a:solidFill>
              </a:rPr>
              <a:t>Деминского</a:t>
            </a:r>
            <a:r>
              <a:rPr lang="ru-RU" sz="1300" dirty="0">
                <a:solidFill>
                  <a:sysClr val="windowText" lastClr="000000"/>
                </a:solidFill>
              </a:rPr>
              <a:t> лыжного марафона в старшей возрастной группе стал житель п. </a:t>
            </a:r>
            <a:r>
              <a:rPr lang="ru-RU" sz="1300" dirty="0" smtClean="0">
                <a:solidFill>
                  <a:sysClr val="windowText" lastClr="000000"/>
                </a:solidFill>
              </a:rPr>
              <a:t>Пречистое, </a:t>
            </a:r>
            <a:r>
              <a:rPr lang="ru-RU" sz="1300" dirty="0">
                <a:solidFill>
                  <a:sysClr val="windowText" lastClr="000000"/>
                </a:solidFill>
              </a:rPr>
              <a:t>а команда из трёх человек от Первомайского района </a:t>
            </a:r>
            <a:r>
              <a:rPr lang="ru-RU" sz="1300" dirty="0" smtClean="0">
                <a:solidFill>
                  <a:sysClr val="windowText" lastClr="000000"/>
                </a:solidFill>
              </a:rPr>
              <a:t>стали </a:t>
            </a:r>
            <a:r>
              <a:rPr lang="ru-RU" sz="1300" dirty="0">
                <a:solidFill>
                  <a:sysClr val="windowText" lastClr="000000"/>
                </a:solidFill>
              </a:rPr>
              <a:t>мастерами спорта в силовых видах по </a:t>
            </a:r>
            <a:r>
              <a:rPr lang="ru-RU" sz="1300" dirty="0" err="1" smtClean="0">
                <a:solidFill>
                  <a:sysClr val="windowText" lastClr="000000"/>
                </a:solidFill>
              </a:rPr>
              <a:t>армлифтингу</a:t>
            </a:r>
            <a:r>
              <a:rPr lang="ru-RU" sz="1300" dirty="0" smtClean="0">
                <a:solidFill>
                  <a:sysClr val="windowText" lastClr="000000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92" y="794488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спорт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5" y="812894"/>
            <a:ext cx="1559078" cy="1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Доронина\бюджет для граждан\фото\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2395"/>
            <a:ext cx="3888432" cy="22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«Развитие дорожного хозяйства и транспорта в Первомайском муниципальном районе на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2018-2020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786428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2018 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34904,6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33067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b="1" dirty="0"/>
              <a:t>повышение эффективности дорожной деятельности в отношении автомобильных дорог общего пользования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населения.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Доронина\бюджет для граждан\5-yamochnyy-remont-dorog_-frezerovanie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0" y="4281194"/>
            <a:ext cx="3596640" cy="22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9614" y="208059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400" dirty="0"/>
              <a:t>Протяженность автомобильных дорог общего пользования местного значения на территории района, не отвечающих нормативным требованиям, составляет </a:t>
            </a:r>
            <a:r>
              <a:rPr lang="ru-RU" sz="1400" b="1" dirty="0"/>
              <a:t>382 км</a:t>
            </a:r>
            <a:r>
              <a:rPr lang="ru-RU" sz="1400" dirty="0"/>
              <a:t> или </a:t>
            </a:r>
            <a:r>
              <a:rPr lang="ru-RU" sz="1400" b="1" dirty="0"/>
              <a:t>75 процентов</a:t>
            </a:r>
            <a:r>
              <a:rPr lang="ru-RU" sz="1400" dirty="0"/>
              <a:t> от их  общей протяженности. 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b="1" dirty="0"/>
              <a:t>2018 </a:t>
            </a:r>
            <a:r>
              <a:rPr lang="ru-RU" sz="1400" dirty="0"/>
              <a:t>году на выполнение работ по ремонту и содержанию автомобильных дорог  нашего района были направлены средства  на общую сумму – </a:t>
            </a:r>
            <a:r>
              <a:rPr lang="ru-RU" sz="1400" b="1" dirty="0"/>
              <a:t>более 35 млн. руб</a:t>
            </a:r>
            <a:r>
              <a:rPr lang="ru-RU" sz="1400" dirty="0"/>
              <a:t>.. , в результате чего были отремонтированы: автодорога </a:t>
            </a:r>
            <a:r>
              <a:rPr lang="ru-RU" sz="1400" dirty="0" err="1" smtClean="0"/>
              <a:t>Вараково</a:t>
            </a:r>
            <a:r>
              <a:rPr lang="ru-RU" sz="1400" dirty="0" smtClean="0"/>
              <a:t> - </a:t>
            </a:r>
            <a:r>
              <a:rPr lang="ru-RU" sz="1400" dirty="0" err="1" smtClean="0"/>
              <a:t>Дубасово</a:t>
            </a:r>
            <a:r>
              <a:rPr lang="ru-RU" sz="1400" dirty="0" smtClean="0"/>
              <a:t> </a:t>
            </a:r>
            <a:r>
              <a:rPr lang="ru-RU" sz="1400" dirty="0"/>
              <a:t>протяженностью 245 метров, участок автодороги Малино – Сальково – 1, 3 км; выполнены ремонты улично-дорожной сети городского и сельских поселений общей протяженностью </a:t>
            </a:r>
            <a:r>
              <a:rPr lang="ru-RU" sz="1400" b="1" dirty="0"/>
              <a:t>2,5 км; </a:t>
            </a:r>
            <a:r>
              <a:rPr lang="ru-RU" sz="1400" dirty="0"/>
              <a:t> отремонтированы дворовые территории и проезды к дворовым территориям населенных пунктов общей площадью </a:t>
            </a:r>
            <a:r>
              <a:rPr lang="ru-RU" sz="1400" b="1" dirty="0"/>
              <a:t>966 </a:t>
            </a:r>
            <a:r>
              <a:rPr lang="ru-RU" sz="1400" b="1" dirty="0" err="1"/>
              <a:t>кв.м</a:t>
            </a:r>
            <a:r>
              <a:rPr lang="ru-RU" sz="1400" b="1" dirty="0"/>
              <a:t>,  </a:t>
            </a:r>
            <a:r>
              <a:rPr lang="ru-RU" sz="1400" dirty="0"/>
              <a:t>а так же</a:t>
            </a:r>
            <a:r>
              <a:rPr lang="ru-RU" sz="1400" b="1" dirty="0"/>
              <a:t> </a:t>
            </a:r>
            <a:r>
              <a:rPr lang="ru-RU" sz="1400" dirty="0"/>
              <a:t>тротуар по улицам Советской и Ленина в п. Пречистое общей площадью </a:t>
            </a:r>
            <a:r>
              <a:rPr lang="ru-RU" sz="1400" b="1" dirty="0"/>
              <a:t>2984 </a:t>
            </a:r>
            <a:r>
              <a:rPr lang="ru-RU" sz="1400" b="1" dirty="0" err="1"/>
              <a:t>кв.м</a:t>
            </a:r>
            <a:r>
              <a:rPr lang="ru-RU" sz="1400" b="1" dirty="0"/>
              <a:t>.</a:t>
            </a:r>
            <a:endParaRPr lang="ru-RU" sz="1400" dirty="0"/>
          </a:p>
          <a:p>
            <a:pPr algn="just"/>
            <a:r>
              <a:rPr lang="ru-RU" sz="1400" dirty="0" smtClean="0"/>
              <a:t>     На </a:t>
            </a:r>
            <a:r>
              <a:rPr lang="ru-RU" sz="1400" dirty="0"/>
              <a:t>зимнее и летнее содержание автомобильных дорог общего пользования местного значения израсходовано более </a:t>
            </a:r>
            <a:r>
              <a:rPr lang="ru-RU" sz="1400" b="1" dirty="0"/>
              <a:t>7</a:t>
            </a:r>
            <a:r>
              <a:rPr lang="ru-RU" sz="1400" dirty="0"/>
              <a:t>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" y="1114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«Эффективная власть в Первомайском муниципальном районе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2018 г. 9675,2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5512" y="1196790"/>
            <a:ext cx="41764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услугами.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827279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32808" y="802308"/>
            <a:ext cx="7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25192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«Создание условий для эффективного управления  муниципальными финансами в Первомайском муниципальном районе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финансирования в 2018 г. 7263,5 тыс.руб)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812112" y="1452593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1756" y="1916832"/>
            <a:ext cx="424847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840" y="2518350"/>
            <a:ext cx="4302144" cy="4162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Сформирован </a:t>
            </a:r>
            <a:r>
              <a:rPr lang="ru-RU" sz="1150" dirty="0"/>
              <a:t>полный пакет  муниципальных правовых </a:t>
            </a:r>
            <a:r>
              <a:rPr lang="ru-RU" sz="1150" dirty="0" smtClean="0"/>
              <a:t>актов по </a:t>
            </a:r>
            <a:r>
              <a:rPr lang="ru-RU" sz="1150" dirty="0"/>
              <a:t>решению вопросов местного значения, определенных </a:t>
            </a:r>
            <a:r>
              <a:rPr lang="ru-RU" sz="1150" dirty="0" smtClean="0"/>
              <a:t>программой.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Повышена </a:t>
            </a:r>
            <a:r>
              <a:rPr lang="ru-RU" sz="1150" dirty="0"/>
              <a:t>профессиональная компетентность муниципальных служащих </a:t>
            </a:r>
            <a:r>
              <a:rPr lang="ru-RU" sz="1150" dirty="0" smtClean="0"/>
              <a:t>района.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Сформирован </a:t>
            </a:r>
            <a:r>
              <a:rPr lang="ru-RU" sz="1150" dirty="0"/>
              <a:t>управленческий кадровый резерв и кадровый резерв муниципальной службы в Первомайском муниципальном </a:t>
            </a:r>
            <a:r>
              <a:rPr lang="ru-RU" sz="1150" dirty="0" smtClean="0"/>
              <a:t>районе..</a:t>
            </a:r>
            <a:endParaRPr lang="ru-RU" sz="11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Обеспечена </a:t>
            </a:r>
            <a:r>
              <a:rPr lang="ru-RU" sz="1150" dirty="0"/>
              <a:t>открытость и прозрачность деятельности органов местного </a:t>
            </a:r>
            <a:r>
              <a:rPr lang="ru-RU" sz="1150" dirty="0" smtClean="0"/>
              <a:t>самоуправления.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Созданы </a:t>
            </a:r>
            <a:r>
              <a:rPr lang="ru-RU" sz="1150" dirty="0"/>
              <a:t>условия,  не позволяющие проявлению коррупционных действий на всех уровнях органов местного самоуправления.  </a:t>
            </a:r>
            <a:endParaRPr lang="ru-RU" sz="115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Проведена </a:t>
            </a:r>
            <a:r>
              <a:rPr lang="ru-RU" sz="1150" dirty="0"/>
              <a:t>полная инвентаризация объектов муниципальной собственности, оформлено право собственности на муниципальное имущество, находящееся в </a:t>
            </a:r>
            <a:r>
              <a:rPr lang="ru-RU" sz="1150" dirty="0" smtClean="0"/>
              <a:t>казне.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Наблюдается </a:t>
            </a:r>
            <a:r>
              <a:rPr lang="ru-RU" sz="1150" dirty="0"/>
              <a:t>рост поступления доходов в бюджет муниципального района от использования муниципального </a:t>
            </a:r>
            <a:r>
              <a:rPr lang="ru-RU" sz="1150" dirty="0" smtClean="0"/>
              <a:t>имущества.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50" dirty="0" smtClean="0"/>
              <a:t>Созданы </a:t>
            </a:r>
            <a:r>
              <a:rPr lang="ru-RU" sz="1150" dirty="0"/>
              <a:t>условия для обеспечения постоянной готовности администрации и служб муниципального района к реагированию на угрозу или возникновение ЧС (происшествий</a:t>
            </a:r>
            <a:r>
              <a:rPr lang="ru-RU" sz="1150" dirty="0" smtClean="0"/>
              <a:t>).</a:t>
            </a:r>
            <a:endParaRPr lang="ru-RU" sz="1150" dirty="0"/>
          </a:p>
        </p:txBody>
      </p:sp>
      <p:sp>
        <p:nvSpPr>
          <p:cNvPr id="16" name="Овал 15"/>
          <p:cNvSpPr/>
          <p:nvPr/>
        </p:nvSpPr>
        <p:spPr>
          <a:xfrm>
            <a:off x="413708" y="2081800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2264" y="3789040"/>
            <a:ext cx="423364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Первомайский </a:t>
            </a:r>
            <a:r>
              <a:rPr lang="ru-RU" sz="1600" dirty="0"/>
              <a:t>район по результатам оценки качества управления муниципальными финансами и платежеспособности муниципальных образований, проводимой Департаментом финансов Ярославской области, стабильно входит в группу районов с высоким уровнем управления муниципальными </a:t>
            </a:r>
            <a:r>
              <a:rPr lang="ru-RU" sz="1600" dirty="0" smtClean="0"/>
              <a:t>финансами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4912012" y="3284984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868144" y="84786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7639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«Информационное общество в Первомайском муниципальном районе"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1647,5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6567" y="1231541"/>
            <a:ext cx="438637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обеспечение конституционного права жителей </a:t>
            </a:r>
            <a:r>
              <a:rPr lang="ru-RU" sz="1200" dirty="0" smtClean="0"/>
              <a:t>Первомайского района </a:t>
            </a:r>
            <a:r>
              <a:rPr lang="ru-RU" sz="1200" dirty="0"/>
              <a:t>на получение оперативной и достоверной информации о важнейших общественно-политических, социально-культурных событиях района, о деятельности органов исполнительной и представительной властей Первомайского муниципального района. </a:t>
            </a:r>
          </a:p>
        </p:txBody>
      </p:sp>
      <p:sp>
        <p:nvSpPr>
          <p:cNvPr id="16" name="Овал 15"/>
          <p:cNvSpPr/>
          <p:nvPr/>
        </p:nvSpPr>
        <p:spPr>
          <a:xfrm>
            <a:off x="4968044" y="2479509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47625"/>
              </p:ext>
            </p:extLst>
          </p:nvPr>
        </p:nvGraphicFramePr>
        <p:xfrm>
          <a:off x="4499993" y="2996952"/>
          <a:ext cx="4498395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589"/>
                <a:gridCol w="605987"/>
                <a:gridCol w="550897"/>
                <a:gridCol w="6319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Наименование целевого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Плановое значение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Фактическое значение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Тираж газеты «Призыв»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Экз.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Процент населения района оформившего подписку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районных мероприятий, в которых приняла участие Редакция газеты «Призыв»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Степень удовлетворенности сотрудников газеты взаимодействием с органами местного самоуправления Первомайского Муниципального района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Количество работников газеты «Призыв», повысивших свой профессиональный уровень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99992" y="5877272"/>
            <a:ext cx="4462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результате реализации муниципальной программы в отчетном периоде были выполнены все запланированные мероприятия.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7639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«Обеспечение общественного порядка и противодействие преступности на территории Первомайского муниципального района" на 2018-2020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337,6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6976" y="1685097"/>
            <a:ext cx="432048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Создание условий для развития системы профилактики правонарушений и повышение уровня безопасности граждан на территории Первомайского  муниципального района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463120" y="131965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8764" y="2649183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6976" y="3084196"/>
            <a:ext cx="4116992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</a:t>
            </a:r>
            <a:r>
              <a:rPr lang="ru-RU" sz="1400" dirty="0"/>
              <a:t>Принимаемыми мерами по стабилизации криминогенной обстановки на территории Первомайского муниципального района удалось достигнуть определенных положительных результатов:</a:t>
            </a:r>
          </a:p>
          <a:p>
            <a:pPr algn="just"/>
            <a:r>
              <a:rPr lang="ru-RU" sz="1400" dirty="0"/>
              <a:t>- наблюдается снижение регистрируемой преступности на 12,4%, в том числе тяжких и особо тяжких преступных деяний; </a:t>
            </a:r>
          </a:p>
          <a:p>
            <a:pPr algn="just"/>
            <a:r>
              <a:rPr lang="ru-RU" sz="1400" dirty="0"/>
              <a:t>- снизилось количество зарегистрированных краж;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2017 году не зарегистрировано ни одного преступления, совершенного несовершеннолетними. Увеличилось   количество  несовершеннолетних  в отношении которых   проводится   индивидуально профилактическая работа  - с   7  лиц до 9  лиц ,   количество семей с детьми находящихся в социально опасном положении – 7 </a:t>
            </a:r>
            <a:r>
              <a:rPr lang="ru-RU" sz="1400" dirty="0" smtClean="0"/>
              <a:t>семей.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96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4462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«Комплексные меры по организации отдыха и оздоровления детей Первомайского района" на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2018-2020 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2646,0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0072" y="1628800"/>
            <a:ext cx="44954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отдыха и оздоровления  детей, проживающих на территории Первомайского   </a:t>
            </a:r>
            <a:r>
              <a:rPr lang="ru-RU" sz="1400" dirty="0" smtClean="0"/>
              <a:t>района.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1948276" y="1237871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48176" y="2276872"/>
            <a:ext cx="3528392" cy="4316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580" y="2852936"/>
            <a:ext cx="839478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</a:t>
            </a:r>
            <a:r>
              <a:rPr lang="ru-RU" sz="1600" dirty="0" smtClean="0"/>
              <a:t>Отдых и оздоровление детей Первомайского МР в 2018 году организованы в соответствии с федеральными, региональными и муниципальными нормативными документами на основе изучения интересов и потребностей детей. </a:t>
            </a:r>
          </a:p>
          <a:p>
            <a:pPr algn="just"/>
            <a:r>
              <a:rPr lang="ru-RU" sz="1600" dirty="0" smtClean="0"/>
              <a:t>     В </a:t>
            </a:r>
            <a:r>
              <a:rPr lang="ru-RU" sz="1600" dirty="0"/>
              <a:t>январе-феврале 2018 г. изучена потребность детей  всех образовательных учреждений в различных видах отдыха, что позволило в дальнейшем рационально и эффективно  распределить поступившие на эти цели денежные средства.</a:t>
            </a:r>
          </a:p>
          <a:p>
            <a:pPr algn="just"/>
            <a:r>
              <a:rPr lang="ru-RU" sz="1600" dirty="0" smtClean="0"/>
              <a:t>     Освоены   </a:t>
            </a:r>
            <a:r>
              <a:rPr lang="ru-RU" sz="1600" dirty="0"/>
              <a:t>все </a:t>
            </a:r>
            <a:r>
              <a:rPr lang="ru-RU" sz="1600" dirty="0" smtClean="0"/>
              <a:t> денежные </a:t>
            </a:r>
            <a:r>
              <a:rPr lang="ru-RU" sz="1600" dirty="0"/>
              <a:t>средства, выделенные на организацию отдыха и оздоровления детей</a:t>
            </a:r>
            <a:r>
              <a:rPr lang="ru-RU" sz="1600" dirty="0" smtClean="0"/>
              <a:t>: 2291,4 </a:t>
            </a:r>
            <a:r>
              <a:rPr lang="ru-RU" sz="1600" dirty="0"/>
              <a:t>тыс. руб. областного </a:t>
            </a:r>
            <a:r>
              <a:rPr lang="ru-RU" sz="1600" dirty="0" smtClean="0"/>
              <a:t>бюджета; 369,6 тыс</a:t>
            </a:r>
            <a:r>
              <a:rPr lang="ru-RU" sz="1600" dirty="0"/>
              <a:t>. руб. муниципального бюджета. 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/>
              <a:t>Основными направлениями деятельности лагерей с дневным пребыванием являются:  трудовая, краеведческая, </a:t>
            </a:r>
            <a:r>
              <a:rPr lang="ru-RU" sz="1600" dirty="0" smtClean="0"/>
              <a:t>экологическая, спортивно </a:t>
            </a:r>
            <a:r>
              <a:rPr lang="ru-RU" sz="1600" dirty="0"/>
              <a:t>– оздоровительная, познавательная, досуговая. </a:t>
            </a:r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Все </a:t>
            </a:r>
            <a:r>
              <a:rPr lang="ru-RU" sz="1600" dirty="0"/>
              <a:t>лагеря в соответствии с требованиями  были подготовлены к открытию ,своевременно  проведена </a:t>
            </a:r>
            <a:r>
              <a:rPr lang="ru-RU" sz="1600" dirty="0" err="1"/>
              <a:t>акарицидная</a:t>
            </a:r>
            <a:r>
              <a:rPr lang="ru-RU" sz="1600" dirty="0"/>
              <a:t> обработка и дератизация  их территорий. </a:t>
            </a:r>
            <a:r>
              <a:rPr lang="ru-RU" sz="1600" dirty="0" smtClean="0"/>
              <a:t>В </a:t>
            </a:r>
            <a:r>
              <a:rPr lang="ru-RU" sz="1600" dirty="0"/>
              <a:t>каждом лагере проведены инструктажи с работниками и детьми по правилам безопасного пребывания, организованы мероприятия в рамках Недели безопасности.</a:t>
            </a:r>
          </a:p>
        </p:txBody>
      </p:sp>
      <p:pic>
        <p:nvPicPr>
          <p:cNvPr id="21" name="Picture 2" descr="C:\Доронина\бюджет для граждан\фото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276"/>
            <a:ext cx="3748317" cy="2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8" y="446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«Семья и дети" на 2016-2018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г</a:t>
            </a:r>
            <a:r>
              <a:rPr lang="ru-RU" sz="1400" b="1" dirty="0"/>
              <a:t>. </a:t>
            </a:r>
            <a:r>
              <a:rPr lang="ru-RU" sz="1400" b="1" dirty="0" smtClean="0"/>
              <a:t>111,0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1299883" y="57964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332" y="997174"/>
            <a:ext cx="42484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/>
              <a:t>улучшение качества жизни семей с  несовершеннолетними </a:t>
            </a:r>
            <a:r>
              <a:rPr lang="ru-RU" sz="1200" dirty="0" smtClean="0"/>
              <a:t>детьми;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создание </a:t>
            </a:r>
            <a:r>
              <a:rPr lang="ru-RU" sz="1200" dirty="0"/>
              <a:t>благоприятных условий для комплексного развития и жизнедеятельности детей, детей- </a:t>
            </a:r>
            <a:r>
              <a:rPr lang="ru-RU" sz="1200" dirty="0" smtClean="0"/>
              <a:t>инвалидов;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/>
              <a:t>развитие </a:t>
            </a:r>
            <a:r>
              <a:rPr lang="ru-RU" sz="1200" dirty="0"/>
              <a:t>семейных форм устройства детей – сирот и детей, оставшихся без попечения родителей.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-109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«Защита населения и территории Первомайского муниципального района от чрезвычайных ситуаций" на 2017-2019 годы»</a:t>
            </a:r>
          </a:p>
          <a:p>
            <a:pPr algn="ctr"/>
            <a:r>
              <a:rPr lang="ru-RU" sz="1400" b="1" dirty="0"/>
              <a:t>(объем 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31,5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945284" y="997174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2197" y="1385559"/>
            <a:ext cx="428759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повышение уровня обеспечения безопасности жизнедеятельности населения Первомайского муниципального района</a:t>
            </a:r>
            <a:r>
              <a:rPr lang="ru-RU" sz="1600" dirty="0"/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1090"/>
              </p:ext>
            </p:extLst>
          </p:nvPr>
        </p:nvGraphicFramePr>
        <p:xfrm>
          <a:off x="172947" y="2780928"/>
          <a:ext cx="3982063" cy="3627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034"/>
                <a:gridCol w="688003"/>
                <a:gridCol w="834013"/>
                <a:gridCol w="8340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Наименование целевого показателя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Единица измерения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Плановое значение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Фактическое значение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семей с несовершеннолетними детьми 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семей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919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7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 Удельный вес семей, находящихся в социально опасном положении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%  от общего числа семей  с несовершеннолетними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детьми</a:t>
                      </a: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0,8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7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граждан, в общем числе детей, оставшихся без попечения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родителей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%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37,2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ysClr val="windowText" lastClr="000000"/>
                          </a:solidFill>
                          <a:effectLst/>
                        </a:rPr>
                        <a:t>Количество семей, взявших на воспитание детей-сирот и детей, оставшихся без попечения </a:t>
                      </a: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родителей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ysClr val="windowText" lastClr="000000"/>
                          </a:solidFill>
                          <a:effectLst/>
                        </a:rPr>
                        <a:t>семей</a:t>
                      </a:r>
                      <a:endParaRPr lang="ru-RU" sz="9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9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996" marR="409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399783" y="232194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95440" y="2162246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4805" y="2641331"/>
            <a:ext cx="4514982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400" dirty="0" smtClean="0"/>
              <a:t>В 2018 </a:t>
            </a:r>
            <a:r>
              <a:rPr lang="ru-RU" sz="1400" dirty="0"/>
              <a:t>году продолжена работа по развитию единой дежурно-диспетчерской службы муниципального района и техническому оснащению пункта управления. </a:t>
            </a:r>
          </a:p>
          <a:p>
            <a:pPr algn="just"/>
            <a:r>
              <a:rPr lang="ru-RU" sz="1400" dirty="0" smtClean="0"/>
              <a:t>      На </a:t>
            </a:r>
            <a:r>
              <a:rPr lang="ru-RU" sz="1400" dirty="0"/>
              <a:t>базе </a:t>
            </a:r>
            <a:r>
              <a:rPr lang="ru-RU" sz="1400" dirty="0" smtClean="0"/>
              <a:t>МУ </a:t>
            </a:r>
            <a:r>
              <a:rPr lang="ru-RU" sz="1400" dirty="0"/>
              <a:t>«Центр обеспечения функционирования органов местного самоуправления Первомайского муниципального района» сформированы комплекты штатного имущества подвижного пункта управления, </a:t>
            </a:r>
            <a:r>
              <a:rPr lang="ru-RU" sz="1400" dirty="0" smtClean="0"/>
              <a:t>мобильного </a:t>
            </a:r>
            <a:r>
              <a:rPr lang="ru-RU" sz="1400" dirty="0"/>
              <a:t>пункта обогрева, подвижного пункта </a:t>
            </a:r>
            <a:r>
              <a:rPr lang="ru-RU" sz="1400" dirty="0" smtClean="0"/>
              <a:t>питания</a:t>
            </a:r>
            <a:r>
              <a:rPr lang="ru-RU" sz="1400" b="1" dirty="0" smtClean="0"/>
              <a:t>. </a:t>
            </a:r>
            <a:r>
              <a:rPr lang="ru-RU" sz="1400" dirty="0" smtClean="0"/>
              <a:t>Оборудовано </a:t>
            </a:r>
            <a:r>
              <a:rPr lang="ru-RU" sz="1400" dirty="0"/>
              <a:t>рабочее место диспетчера службы 112, на ЕДДС выведены 4 </a:t>
            </a:r>
            <a:r>
              <a:rPr lang="ru-RU" sz="1400" dirty="0" smtClean="0"/>
              <a:t>камеры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видеонаблюдения </a:t>
            </a:r>
            <a:r>
              <a:rPr lang="ru-RU" sz="1400" dirty="0" smtClean="0"/>
              <a:t>с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мест </a:t>
            </a:r>
            <a:r>
              <a:rPr lang="ru-RU" sz="1400" dirty="0" smtClean="0"/>
              <a:t>массового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пребывания людей, </a:t>
            </a:r>
            <a:endParaRPr lang="ru-RU" sz="1400" dirty="0" smtClean="0"/>
          </a:p>
          <a:p>
            <a:pPr algn="just"/>
            <a:r>
              <a:rPr lang="ru-RU" sz="1400" dirty="0" smtClean="0"/>
              <a:t>установлена система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оповещения </a:t>
            </a:r>
            <a:r>
              <a:rPr lang="ru-RU" sz="1400" dirty="0" smtClean="0"/>
              <a:t>населения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о различных </a:t>
            </a:r>
            <a:r>
              <a:rPr lang="ru-RU" sz="1400" dirty="0" smtClean="0"/>
              <a:t>рисках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природного и </a:t>
            </a:r>
            <a:endParaRPr lang="ru-RU" sz="1400" dirty="0" smtClean="0"/>
          </a:p>
          <a:p>
            <a:pPr algn="just"/>
            <a:r>
              <a:rPr lang="ru-RU" sz="1400" dirty="0" smtClean="0"/>
              <a:t>техногенного </a:t>
            </a:r>
            <a:r>
              <a:rPr lang="ru-RU" sz="1400" dirty="0"/>
              <a:t>характера.</a:t>
            </a:r>
          </a:p>
        </p:txBody>
      </p:sp>
      <p:pic>
        <p:nvPicPr>
          <p:cNvPr id="12" name="Picture 3" descr="C:\Доронина\бюджет для граждан\фото\ce544b754b57a9003ebd5dcbaf8adb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47" y="4941168"/>
            <a:ext cx="2431602" cy="15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552" y="19975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«Энергосбережение и повышение энергоэффективности в Первомайском муниципальном районе на 2018 год»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99,0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0087"/>
            <a:ext cx="40233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Повышение эффективности использования энергетических ресурсов в </a:t>
            </a:r>
            <a:r>
              <a:rPr lang="ru-RU" sz="1600" dirty="0" smtClean="0"/>
              <a:t>Первомайском районе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343352" y="114467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6528" y="34335"/>
            <a:ext cx="4642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«Развитие субъектов малого предпринимательства Первомайского муниципального района" на 2016-2018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48,4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50811"/>
            <a:ext cx="43479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Первомайского муниципального района.</a:t>
            </a:r>
          </a:p>
        </p:txBody>
      </p:sp>
      <p:sp>
        <p:nvSpPr>
          <p:cNvPr id="9" name="Овал 8"/>
          <p:cNvSpPr/>
          <p:nvPr/>
        </p:nvSpPr>
        <p:spPr>
          <a:xfrm>
            <a:off x="5873836" y="1086486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708920"/>
            <a:ext cx="434797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Начиная с 2009 года в районе реализуются муниципальные программы поддержки субъектов малого и среднего предпринимательства, основными направлениями которых является: оплата обучения начинающих предпринимателей основам предпринимательской деятельности, оказание консультационной помощи, проведение обучающих семинаров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 smtClean="0"/>
              <a:t>      Общее </a:t>
            </a:r>
            <a:r>
              <a:rPr lang="ru-RU" sz="1400" dirty="0"/>
              <a:t>количество субъектов малого предпринимательства в районе – </a:t>
            </a:r>
            <a:r>
              <a:rPr lang="ru-RU" sz="1400" b="1" dirty="0"/>
              <a:t>277</a:t>
            </a:r>
            <a:r>
              <a:rPr lang="ru-RU" sz="1400" dirty="0"/>
              <a:t> единиц, в малом бизнесе трудится </a:t>
            </a:r>
            <a:r>
              <a:rPr lang="ru-RU" sz="1400" b="1" dirty="0"/>
              <a:t>27 %</a:t>
            </a:r>
            <a:r>
              <a:rPr lang="ru-RU" sz="1400" dirty="0"/>
              <a:t>  трудоспособного населения района</a:t>
            </a:r>
            <a:r>
              <a:rPr lang="ru-RU" sz="1400" dirty="0" smtClean="0"/>
              <a:t>.</a:t>
            </a:r>
            <a:r>
              <a:rPr lang="ru-RU" sz="1400" dirty="0"/>
              <a:t> Среднесписочная численность работающих – 2300 чел, в том числе в малых предприятиях и </a:t>
            </a:r>
            <a:r>
              <a:rPr lang="ru-RU" sz="1400" dirty="0" err="1"/>
              <a:t>микропредприятиях</a:t>
            </a:r>
            <a:r>
              <a:rPr lang="ru-RU" sz="1400" dirty="0"/>
              <a:t> – 700 человек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Успешно </a:t>
            </a:r>
            <a:r>
              <a:rPr lang="ru-RU" sz="1400" dirty="0"/>
              <a:t>работают в своей отрасли предприятия:  «</a:t>
            </a:r>
            <a:r>
              <a:rPr lang="ru-RU" sz="1400" dirty="0" err="1"/>
              <a:t>Пром</a:t>
            </a:r>
            <a:r>
              <a:rPr lang="ru-RU" sz="1400" dirty="0"/>
              <a:t>-групп», «</a:t>
            </a:r>
            <a:r>
              <a:rPr lang="ru-RU" sz="1400" dirty="0" err="1"/>
              <a:t>Стройальянс</a:t>
            </a:r>
            <a:r>
              <a:rPr lang="ru-RU" sz="1400" dirty="0"/>
              <a:t>», «Альянс», «Фаворит»,  индивидуальные предприниматели: </a:t>
            </a:r>
            <a:r>
              <a:rPr lang="ru-RU" sz="1400" dirty="0" err="1"/>
              <a:t>Шальнев</a:t>
            </a:r>
            <a:r>
              <a:rPr lang="ru-RU" sz="1400" dirty="0"/>
              <a:t> Дмитрий, Сальников Валентин, Малышев Игорь.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5007526" y="229865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140968"/>
            <a:ext cx="416732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сокращение </a:t>
            </a:r>
            <a:r>
              <a:rPr lang="ru-RU" dirty="0"/>
              <a:t>бюджетных расходов на теплоснабжение муниципальных учреждений;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обеспечение </a:t>
            </a:r>
            <a:r>
              <a:rPr lang="ru-RU" dirty="0"/>
              <a:t>нормальных климатических условий во всех муниципальных зданиях;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повышение </a:t>
            </a:r>
            <a:r>
              <a:rPr lang="ru-RU" dirty="0"/>
              <a:t>заинтересованности в энергосбережении.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443252" y="2612181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80" y="3657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«Развитие сельского хозяйства в Первомайском муниципальном районе" на 2017-2019 годы»</a:t>
            </a:r>
          </a:p>
          <a:p>
            <a:pPr algn="ctr"/>
            <a:r>
              <a:rPr lang="ru-RU" sz="1400" b="1" dirty="0" smtClean="0"/>
              <a:t>(объем </a:t>
            </a:r>
            <a:r>
              <a:rPr lang="ru-RU" sz="1400" b="1" dirty="0"/>
              <a:t>финансирования </a:t>
            </a:r>
            <a:r>
              <a:rPr lang="ru-RU" sz="1400" b="1" dirty="0" smtClean="0"/>
              <a:t>в 2018 </a:t>
            </a:r>
            <a:r>
              <a:rPr lang="ru-RU" sz="1400" b="1" dirty="0"/>
              <a:t>г. </a:t>
            </a:r>
            <a:r>
              <a:rPr lang="ru-RU" sz="1400" b="1" dirty="0" smtClean="0"/>
              <a:t>1505,0 </a:t>
            </a:r>
            <a:r>
              <a:rPr lang="ru-RU" sz="1400" b="1" dirty="0" err="1"/>
              <a:t>тыс.руб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264" y="1186125"/>
            <a:ext cx="43707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создания условий для эффективного и устойчивого развития сельского хозяйства муниципального района, повышение конкурентоспособности продукции, производимой в муниципальном районе, прогноз развития сельского хозяйства</a:t>
            </a:r>
          </a:p>
        </p:txBody>
      </p:sp>
      <p:sp>
        <p:nvSpPr>
          <p:cNvPr id="4" name="Овал 3"/>
          <p:cNvSpPr/>
          <p:nvPr/>
        </p:nvSpPr>
        <p:spPr>
          <a:xfrm>
            <a:off x="1546584" y="836795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80032" y="139684"/>
            <a:ext cx="4419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«Поддержка потребительского рынка на селе" на 2016-2018 годы»</a:t>
            </a:r>
          </a:p>
          <a:p>
            <a:pPr algn="ctr"/>
            <a:r>
              <a:rPr lang="ru-RU" sz="1400" b="1" dirty="0"/>
              <a:t>(объем </a:t>
            </a:r>
            <a:r>
              <a:rPr lang="ru-RU" sz="1400" b="1" dirty="0" smtClean="0"/>
              <a:t>финансирования в 2018 </a:t>
            </a:r>
            <a:r>
              <a:rPr lang="ru-RU" sz="1400" b="1" dirty="0"/>
              <a:t>г. </a:t>
            </a:r>
            <a:r>
              <a:rPr lang="ru-RU" sz="1400" b="1" dirty="0" smtClean="0"/>
              <a:t>152,1 </a:t>
            </a:r>
            <a:r>
              <a:rPr lang="ru-RU" sz="1400" b="1" dirty="0" err="1"/>
              <a:t>тыс.руб</a:t>
            </a:r>
            <a:r>
              <a:rPr lang="ru-RU" sz="1400" b="1" dirty="0"/>
              <a:t>)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5873856" y="949370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340768"/>
            <a:ext cx="421196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Цель  муниципальной программы - обеспечение сельского  населения социально значимыми потребительскими товарами и бытовыми услугами, сохранение действующей сети комплексных приемных пунктов на селе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69654"/>
            <a:ext cx="421196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400" dirty="0" smtClean="0"/>
              <a:t>В </a:t>
            </a:r>
            <a:r>
              <a:rPr lang="ru-RU" sz="1400" dirty="0"/>
              <a:t>настоящее время в данной отрасли работает </a:t>
            </a:r>
            <a:r>
              <a:rPr lang="ru-RU" sz="1400" b="1" dirty="0"/>
              <a:t>119</a:t>
            </a:r>
            <a:r>
              <a:rPr lang="ru-RU" sz="1400" dirty="0"/>
              <a:t> магазинов розничной торговли, торговый дом и три торговых центра. Действует свыше </a:t>
            </a:r>
            <a:r>
              <a:rPr lang="ru-RU" sz="1400" b="1" dirty="0"/>
              <a:t>30</a:t>
            </a:r>
            <a:r>
              <a:rPr lang="ru-RU" sz="1400" dirty="0"/>
              <a:t> объектов нестационарной торговли, среди которых </a:t>
            </a:r>
            <a:r>
              <a:rPr lang="ru-RU" sz="1400" b="1" dirty="0"/>
              <a:t>10</a:t>
            </a:r>
            <a:r>
              <a:rPr lang="ru-RU" sz="1400" dirty="0"/>
              <a:t> автолавок.	</a:t>
            </a:r>
            <a:endParaRPr lang="ru-RU" sz="1400" dirty="0" smtClean="0"/>
          </a:p>
          <a:p>
            <a:pPr algn="just"/>
            <a:r>
              <a:rPr lang="ru-RU" sz="1400" dirty="0" smtClean="0"/>
              <a:t>      Самым </a:t>
            </a:r>
            <a:r>
              <a:rPr lang="ru-RU" sz="1400" dirty="0"/>
              <a:t>крупным предприятием  на потребительском рынке является Первомайское </a:t>
            </a:r>
            <a:r>
              <a:rPr lang="ru-RU" sz="1400" dirty="0" err="1"/>
              <a:t>райпо</a:t>
            </a:r>
            <a:r>
              <a:rPr lang="ru-RU" sz="1400" dirty="0"/>
              <a:t>, его доля в общем товарообороте составляет более </a:t>
            </a:r>
            <a:r>
              <a:rPr lang="ru-RU" sz="1400" b="1" dirty="0"/>
              <a:t>30</a:t>
            </a:r>
            <a:r>
              <a:rPr lang="ru-RU" sz="1400" b="1" dirty="0" smtClean="0"/>
              <a:t>%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Всего </a:t>
            </a:r>
            <a:r>
              <a:rPr lang="ru-RU" sz="1400" dirty="0"/>
              <a:t>в районе 147 труднодоступных сельских населенных пунктов, не имеющих стационарной </a:t>
            </a:r>
            <a:r>
              <a:rPr lang="ru-RU" sz="1400" dirty="0" smtClean="0"/>
              <a:t>торговли</a:t>
            </a:r>
            <a:r>
              <a:rPr lang="ru-RU" sz="1400" dirty="0"/>
              <a:t>.</a:t>
            </a:r>
            <a:r>
              <a:rPr lang="ru-RU" sz="1400" dirty="0" smtClean="0"/>
              <a:t> В </a:t>
            </a:r>
            <a:r>
              <a:rPr lang="ru-RU" sz="1400" dirty="0"/>
              <a:t>рамках реализации </a:t>
            </a:r>
            <a:r>
              <a:rPr lang="ru-RU" sz="1400" dirty="0" smtClean="0"/>
              <a:t>программы, предоставляются </a:t>
            </a:r>
            <a:r>
              <a:rPr lang="ru-RU" sz="1400" dirty="0"/>
              <a:t>субсидии на возмещение части затрат предприятиям и </a:t>
            </a:r>
            <a:r>
              <a:rPr lang="ru-RU" sz="1400" dirty="0" smtClean="0"/>
              <a:t>ИП </a:t>
            </a:r>
            <a:r>
              <a:rPr lang="ru-RU" sz="1400" dirty="0"/>
              <a:t>на организацию обеспечения товарами первой необходимости и социально значимыми бытовыми услугами жителей </a:t>
            </a:r>
            <a:r>
              <a:rPr lang="ru-RU" sz="1400" b="1" dirty="0" smtClean="0"/>
              <a:t>32-х</a:t>
            </a:r>
            <a:r>
              <a:rPr lang="ru-RU" sz="1400" dirty="0" smtClean="0"/>
              <a:t> </a:t>
            </a:r>
            <a:r>
              <a:rPr lang="ru-RU" sz="1400" dirty="0"/>
              <a:t>отдаленных населенных пунктов. 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25812" y="2538832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104" y="2458553"/>
            <a:ext cx="4472528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</a:t>
            </a:r>
            <a:r>
              <a:rPr lang="ru-RU" sz="1200" dirty="0"/>
              <a:t>В сфере</a:t>
            </a:r>
            <a:r>
              <a:rPr lang="ru-RU" sz="1200" b="1" dirty="0"/>
              <a:t> сельского хозяйства </a:t>
            </a:r>
            <a:r>
              <a:rPr lang="ru-RU" sz="1200" dirty="0"/>
              <a:t>работает </a:t>
            </a:r>
            <a:r>
              <a:rPr lang="ru-RU" sz="1200" b="1" dirty="0" smtClean="0"/>
              <a:t>14</a:t>
            </a:r>
            <a:r>
              <a:rPr lang="ru-RU" sz="1200" dirty="0" smtClean="0"/>
              <a:t> </a:t>
            </a:r>
            <a:r>
              <a:rPr lang="ru-RU" sz="1200" dirty="0"/>
              <a:t>сельхозпредприятий, </a:t>
            </a:r>
            <a:r>
              <a:rPr lang="ru-RU" sz="1200" b="1" dirty="0"/>
              <a:t>1</a:t>
            </a:r>
            <a:r>
              <a:rPr lang="ru-RU" sz="1200" dirty="0"/>
              <a:t> сбытовой сельскохозяйственный потребительский кооператив   и </a:t>
            </a:r>
            <a:r>
              <a:rPr lang="ru-RU" sz="1200" dirty="0" smtClean="0"/>
              <a:t>3 </a:t>
            </a:r>
            <a:r>
              <a:rPr lang="ru-RU" sz="1200" dirty="0"/>
              <a:t>крестьянско-фермерских хозяйства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    В </a:t>
            </a:r>
            <a:r>
              <a:rPr lang="ru-RU" sz="1200" dirty="0"/>
              <a:t>целях поддержки </a:t>
            </a:r>
            <a:r>
              <a:rPr lang="ru-RU" sz="1200" dirty="0" smtClean="0"/>
              <a:t>с/х товаропроизводителей </a:t>
            </a:r>
            <a:r>
              <a:rPr lang="ru-RU" sz="1200" dirty="0"/>
              <a:t>в </a:t>
            </a:r>
            <a:r>
              <a:rPr lang="ru-RU" sz="1200" dirty="0" smtClean="0"/>
              <a:t>2018 </a:t>
            </a:r>
            <a:r>
              <a:rPr lang="ru-RU" sz="1200" dirty="0"/>
              <a:t>году из бюджетов всех уровней произведено финансирование в объеме </a:t>
            </a:r>
            <a:r>
              <a:rPr lang="ru-RU" sz="1200" b="1" dirty="0" smtClean="0"/>
              <a:t>7,7 </a:t>
            </a:r>
            <a:r>
              <a:rPr lang="ru-RU" sz="1200" b="1" dirty="0"/>
              <a:t>млн.</a:t>
            </a:r>
            <a:r>
              <a:rPr lang="ru-RU" sz="1200" dirty="0"/>
              <a:t> рублей, в том числе из бюджета муниципального района – </a:t>
            </a:r>
            <a:r>
              <a:rPr lang="ru-RU" sz="1200" b="1" dirty="0"/>
              <a:t>1,5 млн</a:t>
            </a:r>
            <a:r>
              <a:rPr lang="ru-RU" sz="1200" dirty="0"/>
              <a:t>. рублей.</a:t>
            </a:r>
          </a:p>
          <a:p>
            <a:pPr algn="just"/>
            <a:r>
              <a:rPr lang="ru-RU" sz="1200" dirty="0" smtClean="0"/>
              <a:t>     Ситуация </a:t>
            </a:r>
            <a:r>
              <a:rPr lang="ru-RU" sz="1200" dirty="0"/>
              <a:t>в сельском хозяйстве района по-прежнему остается сложной:  на 268 голов по сравнению с прошлым годом снизилось  поголовье крупного рогатого скота. Средний надой молока  на корову </a:t>
            </a:r>
            <a:r>
              <a:rPr lang="ru-RU" sz="1200" b="1" dirty="0"/>
              <a:t>в 2018 году</a:t>
            </a:r>
            <a:r>
              <a:rPr lang="ru-RU" sz="1200" dirty="0"/>
              <a:t> составил всего лишь  - </a:t>
            </a:r>
            <a:r>
              <a:rPr lang="ru-RU" sz="1200" b="1" dirty="0"/>
              <a:t>2320 кг</a:t>
            </a:r>
            <a:r>
              <a:rPr lang="ru-RU" sz="1200" dirty="0"/>
              <a:t> , снижение к уровню 2017 года на </a:t>
            </a:r>
            <a:r>
              <a:rPr lang="ru-RU" sz="1200" b="1" dirty="0"/>
              <a:t>11 процентов.  </a:t>
            </a:r>
            <a:r>
              <a:rPr lang="ru-RU" sz="1200" dirty="0"/>
              <a:t>Количество прибыльных </a:t>
            </a:r>
            <a:r>
              <a:rPr lang="ru-RU" sz="1200" dirty="0" smtClean="0"/>
              <a:t>хозяйств </a:t>
            </a:r>
            <a:r>
              <a:rPr lang="ru-RU" sz="1200" dirty="0"/>
              <a:t>составило 5 предприятий или 36 процентов к их общему количеству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      </a:t>
            </a:r>
            <a:r>
              <a:rPr lang="ru-RU" sz="1200" dirty="0"/>
              <a:t>Успешно развивается овцеводческое хозяйство </a:t>
            </a:r>
            <a:r>
              <a:rPr lang="ru-RU" sz="1200" b="1" dirty="0"/>
              <a:t>СПК «Юрьевское», </a:t>
            </a:r>
            <a:r>
              <a:rPr lang="ru-RU" sz="1200" dirty="0"/>
              <a:t>поголовье овец в котором</a:t>
            </a:r>
            <a:r>
              <a:rPr lang="ru-RU" sz="1200" b="1" dirty="0"/>
              <a:t> </a:t>
            </a:r>
            <a:r>
              <a:rPr lang="ru-RU" sz="1200" dirty="0"/>
              <a:t> доведено уже до  700 голов. </a:t>
            </a:r>
            <a:endParaRPr lang="ru-RU" sz="1200" dirty="0" smtClean="0"/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В </a:t>
            </a:r>
            <a:r>
              <a:rPr lang="ru-RU" sz="1200" dirty="0"/>
              <a:t>2018 году между Правительством Ярославской области и вновь созданным сельхозпредприятием ООО «Восход» подписано соглашение о реализации на территории </a:t>
            </a:r>
            <a:r>
              <a:rPr lang="ru-RU" sz="1200" dirty="0" smtClean="0"/>
              <a:t>района </a:t>
            </a:r>
            <a:r>
              <a:rPr lang="ru-RU" sz="1200" dirty="0"/>
              <a:t>масштабного инвестиционного проекта по строительству животноводческого комплекса на </a:t>
            </a:r>
            <a:r>
              <a:rPr lang="ru-RU" sz="1200" b="1" dirty="0"/>
              <a:t>2400 </a:t>
            </a:r>
            <a:r>
              <a:rPr lang="ru-RU" sz="1200" dirty="0"/>
              <a:t>голов дойного стада.</a:t>
            </a:r>
          </a:p>
        </p:txBody>
      </p:sp>
      <p:sp>
        <p:nvSpPr>
          <p:cNvPr id="20" name="Овал 19"/>
          <p:cNvSpPr/>
          <p:nvPr/>
        </p:nvSpPr>
        <p:spPr>
          <a:xfrm>
            <a:off x="687612" y="2040614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Определение основных понятий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040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 проекту муниципальной программы «Газификация и модернизация жилищно-коммунального хозяйства Первомайского муниципального района" на 2018-2020 годы»</a:t>
            </a:r>
          </a:p>
          <a:p>
            <a:pPr algn="ctr"/>
            <a:r>
              <a:rPr lang="ru-RU" sz="1600" b="1" dirty="0"/>
              <a:t>(объем финансирования </a:t>
            </a:r>
            <a:r>
              <a:rPr lang="ru-RU" sz="1600" b="1" dirty="0" smtClean="0"/>
              <a:t>в </a:t>
            </a:r>
            <a:r>
              <a:rPr lang="ru-RU" sz="1600" b="1" dirty="0"/>
              <a:t>2018 г. </a:t>
            </a:r>
            <a:r>
              <a:rPr lang="ru-RU" sz="1600" b="1" dirty="0" smtClean="0"/>
              <a:t>81,0 </a:t>
            </a:r>
            <a:r>
              <a:rPr lang="ru-RU" sz="1600" b="1" dirty="0" err="1"/>
              <a:t>тыс.руб</a:t>
            </a:r>
            <a:r>
              <a:rPr lang="ru-RU" sz="1600" b="1" dirty="0"/>
              <a:t>)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835696" y="1605922"/>
            <a:ext cx="17281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96824"/>
            <a:ext cx="43204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улучшение качества обеспечения коммунальными услугами населения Первомайского района  путем газификации.</a:t>
            </a:r>
          </a:p>
        </p:txBody>
      </p:sp>
      <p:pic>
        <p:nvPicPr>
          <p:cNvPr id="7" name="Picture 2" descr="C:\Доронина\бюджет для граждан\фото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84376" cy="183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059832" y="3156647"/>
            <a:ext cx="3528392" cy="319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за 2018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573016"/>
            <a:ext cx="79928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По </a:t>
            </a:r>
            <a:r>
              <a:rPr lang="ru-RU" sz="1600" dirty="0"/>
              <a:t>программе </a:t>
            </a:r>
            <a:r>
              <a:rPr lang="ru-RU" sz="1600" dirty="0" err="1"/>
              <a:t>газификациии</a:t>
            </a:r>
            <a:r>
              <a:rPr lang="ru-RU" sz="1600" dirty="0"/>
              <a:t> регионов выполнены  работы по  проектированию  межпоселкового газопровода Коза - </a:t>
            </a:r>
            <a:r>
              <a:rPr lang="ru-RU" sz="1600" dirty="0" err="1"/>
              <a:t>Игнатцево</a:t>
            </a:r>
            <a:r>
              <a:rPr lang="ru-RU" sz="1600" dirty="0"/>
              <a:t>-Семёновское-</a:t>
            </a:r>
            <a:r>
              <a:rPr lang="ru-RU" sz="1600" dirty="0" err="1"/>
              <a:t>Всехсвятское</a:t>
            </a:r>
            <a:r>
              <a:rPr lang="ru-RU" sz="1600" dirty="0"/>
              <a:t> общей протяжённостью 30 км. В текущем году планируется изготовление проектно-сметной </a:t>
            </a:r>
            <a:r>
              <a:rPr lang="ru-RU" sz="1600" dirty="0" smtClean="0"/>
              <a:t>документации.</a:t>
            </a:r>
          </a:p>
          <a:p>
            <a:pPr algn="just"/>
            <a:r>
              <a:rPr lang="ru-RU" sz="1600" dirty="0" smtClean="0"/>
              <a:t>     В </a:t>
            </a:r>
            <a:r>
              <a:rPr lang="ru-RU" sz="1600" dirty="0"/>
              <a:t>рамках выполнения мероприятий муниципальной  программы проведена экспертиза стоимости работ по проектированию, инженерным изысканиям и разработке проектов по планировке и межеванию территории для строительства газораспределительных сетей низкого давления в населенных пунктах </a:t>
            </a:r>
            <a:r>
              <a:rPr lang="ru-RU" sz="1600" dirty="0" err="1"/>
              <a:t>Игнатцево</a:t>
            </a:r>
            <a:r>
              <a:rPr lang="ru-RU" sz="1600" dirty="0"/>
              <a:t>, </a:t>
            </a:r>
            <a:r>
              <a:rPr lang="ru-RU" sz="1600" dirty="0" err="1"/>
              <a:t>Погорелка</a:t>
            </a:r>
            <a:r>
              <a:rPr lang="ru-RU" sz="1600" dirty="0"/>
              <a:t>, Семёновское и </a:t>
            </a:r>
            <a:r>
              <a:rPr lang="ru-RU" sz="1600" dirty="0" err="1" smtClean="0"/>
              <a:t>Всехсвятское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В </a:t>
            </a:r>
            <a:r>
              <a:rPr lang="ru-RU" sz="1600" dirty="0"/>
              <a:t>2019 году планируется продолжить газификацию </a:t>
            </a:r>
            <a:r>
              <a:rPr lang="ru-RU" sz="1600" dirty="0" err="1"/>
              <a:t>пос.Пречистое</a:t>
            </a:r>
            <a:r>
              <a:rPr lang="ru-RU" sz="1600" dirty="0"/>
              <a:t> (строительство  распределительных газопроводов низкого давления по улицам:  Привокзальная, </a:t>
            </a:r>
            <a:r>
              <a:rPr lang="ru-RU" sz="1600" dirty="0" err="1"/>
              <a:t>Любимский</a:t>
            </a:r>
            <a:r>
              <a:rPr lang="ru-RU" sz="1600" dirty="0"/>
              <a:t> карьер, </a:t>
            </a:r>
            <a:r>
              <a:rPr lang="ru-RU" sz="1600" dirty="0" err="1"/>
              <a:t>ул.Карла</a:t>
            </a:r>
            <a:r>
              <a:rPr lang="ru-RU" sz="1600" dirty="0"/>
              <a:t> Маркса, Ленина)</a:t>
            </a:r>
            <a:r>
              <a:rPr lang="ru-RU" sz="1600" b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33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97EFF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Пречистое 2018</a:t>
            </a:r>
          </a:p>
        </p:txBody>
      </p:sp>
    </p:spTree>
    <p:extLst>
      <p:ext uri="{BB962C8B-B14F-4D97-AF65-F5344CB8AC3E}">
        <p14:creationId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pic>
        <p:nvPicPr>
          <p:cNvPr id="10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91" y="1395883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2"/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8" y="116632"/>
            <a:ext cx="8947640" cy="1008112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Бюджетный процесс в Первомайском муниципальном районе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6" y="4838926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26" y="2946911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034" y="1286673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01622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9254" y="4735215"/>
            <a:ext cx="2016224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74348" y="4005064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Доронина\бюджет для граждан\фото\408154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1361"/>
            <a:ext cx="3384376" cy="18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Бюджетный процесс: исполнение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/>
              <a:t>- ЭТО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/>
              <a:t>ЭТАП БЮДЖЕТНОГО ПРОЦЕССА, КОТОРЫЙ НАЧИНАЕТСЯ С МОМЕНТА УТВЕРЖДЕНИЯ РЕШЕНИЯ </a:t>
            </a:r>
            <a:r>
              <a:rPr lang="ru-RU" sz="1600" b="1" dirty="0"/>
              <a:t>О БЮДЖЕТЕ НА </a:t>
            </a:r>
            <a:r>
              <a:rPr lang="ru-RU" sz="1600" b="1" dirty="0" smtClean="0"/>
              <a:t>ОЧЕРЕДНОЙ ФИНАНСОВЫЙ </a:t>
            </a:r>
            <a:r>
              <a:rPr lang="ru-RU" sz="1600" b="1" dirty="0"/>
              <a:t>ГОД И ПЛАНОВЫЙ ПЕРИОД  И  ПРОДОЛЖАЕТСЯ В ТЕЧЕНИЕ </a:t>
            </a:r>
            <a:r>
              <a:rPr lang="ru-RU" sz="1600" b="1" dirty="0" smtClean="0"/>
              <a:t>ФИНАНСОВОГО ГОДА.</a:t>
            </a:r>
            <a:endParaRPr lang="ru-RU" sz="1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</a:t>
            </a:r>
            <a:r>
              <a:rPr lang="ru-RU" sz="1500" dirty="0" smtClean="0"/>
              <a:t>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- прогноз поступлений в бюджет и кассовых выплат из бюджета в текущем финансовом году</a:t>
            </a:r>
            <a:endParaRPr lang="ru-RU" sz="16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1"/>
            <a:ext cx="3130076" cy="494706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ИСПОЛНЕНИЕ БЮДЖЕТА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594510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4941168"/>
            <a:ext cx="4229722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</a:t>
            </a:r>
            <a:r>
              <a:rPr lang="ru-RU" sz="2000" b="1" dirty="0" smtClean="0">
                <a:solidFill>
                  <a:srgbClr val="7030A0"/>
                </a:solidFill>
              </a:rPr>
              <a:t>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509120"/>
            <a:ext cx="216024" cy="38277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354512" y="116632"/>
            <a:ext cx="843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98072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/>
            </a:r>
            <a:br>
              <a:rPr lang="ru-RU" sz="220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764704"/>
            <a:ext cx="416059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 финансов администрации Первомайского муниципального района не позднее 1 апреля текущего финансового года представляет в контрольно-счетную палату  Первомайского муниципального района  отчет об исполнении бюджета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77680" y="2860499"/>
            <a:ext cx="417093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Годовой отчет об исполнении бюджета муниципального района представляется администрацией Первомайского муниципального района  в Собрание Представителей Первомайского муниципального района не позднее 1 мая текущего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298" y="2865956"/>
            <a:ext cx="3993552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50EC2"/>
                </a:solidFill>
              </a:rPr>
              <a:t>Контрольно-счетная палата  Первомайского муниципального района  готовит заключение на годовой отчет об исполнении бюджета муниципального района и направляет его в администрацию Первомайского муниципального района  не позднее 1 мая текущего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000" y="5287560"/>
            <a:ext cx="374441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Отчет об исполнении бюджета муниципального района утверждается решением Собрания </a:t>
            </a:r>
            <a:r>
              <a:rPr lang="ru-RU" sz="1600" b="1" dirty="0" smtClean="0">
                <a:solidFill>
                  <a:srgbClr val="FF0000"/>
                </a:solidFill>
              </a:rPr>
              <a:t>Представителей </a:t>
            </a:r>
            <a:r>
              <a:rPr lang="ru-RU" sz="1600" b="1" dirty="0">
                <a:solidFill>
                  <a:srgbClr val="FF0000"/>
                </a:solidFill>
              </a:rPr>
              <a:t>об исполнении бюджета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5287560"/>
            <a:ext cx="3430216" cy="135421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3399"/>
                </a:solidFill>
              </a:rPr>
              <a:t>Проект решения Собрания </a:t>
            </a:r>
            <a:r>
              <a:rPr lang="ru-RU" sz="1600" b="1" dirty="0" smtClean="0">
                <a:solidFill>
                  <a:srgbClr val="CC3399"/>
                </a:solidFill>
              </a:rPr>
              <a:t>Представителей </a:t>
            </a:r>
            <a:r>
              <a:rPr lang="ru-RU" sz="1600" b="1" dirty="0">
                <a:solidFill>
                  <a:srgbClr val="CC3399"/>
                </a:solidFill>
              </a:rPr>
              <a:t>об исполнении бюджета муниципального района подлежит обсуждению на </a:t>
            </a:r>
            <a:r>
              <a:rPr lang="ru-RU" b="1" dirty="0">
                <a:solidFill>
                  <a:srgbClr val="3C0DB3"/>
                </a:solidFill>
              </a:rPr>
              <a:t>публичных слушаниях</a:t>
            </a:r>
          </a:p>
        </p:txBody>
      </p:sp>
      <p:sp>
        <p:nvSpPr>
          <p:cNvPr id="17" name="Стрелка углом 16"/>
          <p:cNvSpPr/>
          <p:nvPr/>
        </p:nvSpPr>
        <p:spPr>
          <a:xfrm rot="5400000" flipV="1">
            <a:off x="3611403" y="1625132"/>
            <a:ext cx="1129103" cy="1224135"/>
          </a:xfrm>
          <a:prstGeom prst="bentArrow">
            <a:avLst>
              <a:gd name="adj1" fmla="val 15243"/>
              <a:gd name="adj2" fmla="val 26068"/>
              <a:gd name="adj3" fmla="val 23046"/>
              <a:gd name="adj4" fmla="val 30067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49672" y="3624466"/>
            <a:ext cx="514304" cy="380598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4712742"/>
            <a:ext cx="432048" cy="545082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4019968" y="5733256"/>
            <a:ext cx="1272112" cy="432049"/>
          </a:xfrm>
          <a:prstGeom prst="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Доронина\бюджет для граждан\фото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9" y="766444"/>
            <a:ext cx="3244881" cy="17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1" y="116632"/>
            <a:ext cx="8856984" cy="576064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Возможности 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83952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41987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A62AA9"/>
                </a:solidFill>
              </a:rPr>
              <a:t>Проект решения Собрания </a:t>
            </a:r>
            <a:r>
              <a:rPr lang="ru-RU" sz="2000" b="1" dirty="0" smtClean="0">
                <a:solidFill>
                  <a:srgbClr val="A62AA9"/>
                </a:solidFill>
              </a:rPr>
              <a:t>Представителей </a:t>
            </a:r>
            <a:r>
              <a:rPr lang="ru-RU" sz="2000" b="1" dirty="0">
                <a:solidFill>
                  <a:srgbClr val="A62AA9"/>
                </a:solidFill>
              </a:rPr>
              <a:t>об исполнении бюджета муниципального района за </a:t>
            </a:r>
            <a:r>
              <a:rPr lang="ru-RU" sz="2000" b="1" dirty="0" smtClean="0">
                <a:solidFill>
                  <a:srgbClr val="A62AA9"/>
                </a:solidFill>
              </a:rPr>
              <a:t>2018 </a:t>
            </a:r>
            <a:r>
              <a:rPr lang="ru-RU" sz="2000" b="1" dirty="0">
                <a:solidFill>
                  <a:srgbClr val="A62AA9"/>
                </a:solidFill>
              </a:rPr>
              <a:t>год подлежит обсуждению на публичных слушаниях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797152"/>
            <a:ext cx="3816424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времени и проведении публичных слушаний размещается в районной газете «Призыв» и на сайте администрации Первомайского МР по адресу </a:t>
            </a:r>
            <a:r>
              <a:rPr lang="en-US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</a:t>
            </a:r>
            <a:r>
              <a:rPr lang="en-US" b="1" dirty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://pervomayadm.ru/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153284" y="692696"/>
            <a:ext cx="2523172" cy="195268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939464"/>
            <a:ext cx="3907517" cy="1242392"/>
          </a:xfrm>
          <a:prstGeom prst="ellipse">
            <a:avLst/>
          </a:prstGeom>
          <a:solidFill>
            <a:srgbClr val="97EFF3"/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ПУБЛИЧНЫЕ СЛУШАНИЯ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7249</TotalTime>
  <Words>5982</Words>
  <Application>Microsoft Office PowerPoint</Application>
  <PresentationFormat>Экран (4:3)</PresentationFormat>
  <Paragraphs>758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БЮДЖЕТ ДЛЯ ГРАЖДАН</vt:lpstr>
      <vt:lpstr>Что такое бюджет для граждан?</vt:lpstr>
      <vt:lpstr>Краткая характеристика Первомайского муниципального района</vt:lpstr>
      <vt:lpstr>Определение основных понятий</vt:lpstr>
      <vt:lpstr>Какие бывают бюджеты?</vt:lpstr>
      <vt:lpstr>Бюджетный процесс в Первомайском муниципальном районе</vt:lpstr>
      <vt:lpstr>Бюджетный процесс: исполнение бюджета</vt:lpstr>
      <vt:lpstr>Формирование отчета об исполнении бюджета</vt:lpstr>
      <vt:lpstr>Возможности влияния гражданина на состав бюджета </vt:lpstr>
      <vt:lpstr>Показатели социально-экономического развития Первомайского муниципального района за 2018 год</vt:lpstr>
      <vt:lpstr>Показатели социально-экономического развития Первомайского муниципального района за 2018 год</vt:lpstr>
      <vt:lpstr>Основные направления бюджетной и налоговой политики Первомайского муниципального района на 2019-2021 годы</vt:lpstr>
      <vt:lpstr>Исполнение бюджета Первомайского муниципального района за 2018 год</vt:lpstr>
      <vt:lpstr>Доходы бюджета Первомайского муниципального района</vt:lpstr>
      <vt:lpstr>Презентация PowerPoint</vt:lpstr>
      <vt:lpstr>Структура налоговых доходов в 2017-2018 гг, %</vt:lpstr>
      <vt:lpstr>Наиболее крупные налогоплательщики Первомайского района</vt:lpstr>
      <vt:lpstr>Структура неналоговых доходов в 2017-2018 гг, %</vt:lpstr>
      <vt:lpstr>Структура безвозмездных поступлений в бюджет района в 2017-2018 гг, %</vt:lpstr>
      <vt:lpstr>Расходы бюджета Первомайского муниципального района</vt:lpstr>
      <vt:lpstr>Распределение расходов бюджета района по разделам бюджетной классификации за 2018 год, тыс.руб. (ОТРАСЛЕВАЯ СТРУКТУРА)</vt:lpstr>
      <vt:lpstr>Структура расходов бюджета района  по отраслям за 2018 год, %</vt:lpstr>
      <vt:lpstr>Распределение расходов бюджета района по главным распорядителям бюджетных средств, тыс.руб</vt:lpstr>
      <vt:lpstr>Распределение расходов бюджета района по главным распорядителям бюджетных средств за 2018 год ,%</vt:lpstr>
      <vt:lpstr>                С 2014 года бюджет Первомайского муниципального района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района по муниципальным программам в 2018 году, тыс.руб</vt:lpstr>
      <vt:lpstr>Презентация PowerPoint</vt:lpstr>
      <vt:lpstr>Презентация PowerPoint</vt:lpstr>
      <vt:lpstr>«Развитие образования в Первомайском муниципальном районе на 2018-2020 годы»</vt:lpstr>
      <vt:lpstr>«Социальная поддержка населения Первомайского муниципального района на 2018-2020 годы»</vt:lpstr>
      <vt:lpstr>«Развитие культуры и молодежной политики в Первомайском муниципальном районе на 2018-2020 годы»</vt:lpstr>
      <vt:lpstr>«Развитие физической культуры и спорта в Первомайском муниципальном районе на 2018-2020 годы»</vt:lpstr>
      <vt:lpstr>«Развитие дорожного хозяйства и транспорта в Первомайском муниципальном районе на 2018-2020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казначейство</cp:lastModifiedBy>
  <cp:revision>535</cp:revision>
  <cp:lastPrinted>2019-04-12T09:15:46Z</cp:lastPrinted>
  <dcterms:created xsi:type="dcterms:W3CDTF">2017-11-08T13:00:37Z</dcterms:created>
  <dcterms:modified xsi:type="dcterms:W3CDTF">2019-04-18T05:26:09Z</dcterms:modified>
</cp:coreProperties>
</file>