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301" r:id="rId9"/>
    <p:sldId id="265" r:id="rId10"/>
    <p:sldId id="267" r:id="rId11"/>
    <p:sldId id="268" r:id="rId12"/>
    <p:sldId id="266" r:id="rId13"/>
    <p:sldId id="303" r:id="rId14"/>
    <p:sldId id="270" r:id="rId15"/>
    <p:sldId id="295" r:id="rId16"/>
    <p:sldId id="271" r:id="rId17"/>
    <p:sldId id="302" r:id="rId18"/>
    <p:sldId id="273" r:id="rId19"/>
    <p:sldId id="274" r:id="rId20"/>
    <p:sldId id="275" r:id="rId21"/>
    <p:sldId id="296" r:id="rId22"/>
    <p:sldId id="297" r:id="rId23"/>
    <p:sldId id="289" r:id="rId24"/>
    <p:sldId id="290" r:id="rId25"/>
    <p:sldId id="277" r:id="rId26"/>
    <p:sldId id="298" r:id="rId27"/>
    <p:sldId id="29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1" r:id="rId38"/>
    <p:sldId id="292" r:id="rId39"/>
    <p:sldId id="294" r:id="rId40"/>
    <p:sldId id="304" r:id="rId41"/>
    <p:sldId id="305" r:id="rId42"/>
    <p:sldId id="29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FF3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24" autoAdjust="0"/>
  </p:normalViewPr>
  <p:slideViewPr>
    <p:cSldViewPr>
      <p:cViewPr>
        <p:scale>
          <a:sx n="83" d="100"/>
          <a:sy n="83" d="100"/>
        </p:scale>
        <p:origin x="-135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79;&#1072;%202017%20&#1075;&#1086;&#1076;\&#1050;%20&#1087;&#1088;&#1077;&#1079;&#1077;&#1085;&#1090;&#1072;&#1094;&#1080;&#1080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Д_Р!$A$3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5698587127158554E-2"/>
                  <c:y val="-4.612159329140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80743066457351E-2"/>
                  <c:y val="-4.192872117400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Д_Р!$B$2:$C$2</c:f>
              <c:strCache>
                <c:ptCount val="2"/>
                <c:pt idx="0">
                  <c:v>Доходы, тыс.руб</c:v>
                </c:pt>
                <c:pt idx="1">
                  <c:v>Расходы, тыс.руб</c:v>
                </c:pt>
              </c:strCache>
            </c:strRef>
          </c:cat>
          <c:val>
            <c:numRef>
              <c:f>Д_Р!$B$3:$C$3</c:f>
              <c:numCache>
                <c:formatCode>General</c:formatCode>
                <c:ptCount val="2"/>
                <c:pt idx="0">
                  <c:v>522677.8</c:v>
                </c:pt>
                <c:pt idx="1">
                  <c:v>505878.8</c:v>
                </c:pt>
              </c:numCache>
            </c:numRef>
          </c:val>
        </c:ser>
        <c:ser>
          <c:idx val="1"/>
          <c:order val="1"/>
          <c:tx>
            <c:strRef>
              <c:f>Д_Р!$A$4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7.3260073260073263E-2"/>
                  <c:y val="-5.031446540880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643642072213506E-2"/>
                  <c:y val="-4.612159329140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Д_Р!$B$2:$C$2</c:f>
              <c:strCache>
                <c:ptCount val="2"/>
                <c:pt idx="0">
                  <c:v>Доходы, тыс.руб</c:v>
                </c:pt>
                <c:pt idx="1">
                  <c:v>Расходы, тыс.руб</c:v>
                </c:pt>
              </c:strCache>
            </c:strRef>
          </c:cat>
          <c:val>
            <c:numRef>
              <c:f>Д_Р!$B$4:$C$4</c:f>
              <c:numCache>
                <c:formatCode>0.0</c:formatCode>
                <c:ptCount val="2"/>
                <c:pt idx="0">
                  <c:v>515526.5</c:v>
                </c:pt>
                <c:pt idx="1">
                  <c:v>493753.9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35872"/>
        <c:axId val="44337408"/>
        <c:axId val="0"/>
      </c:bar3DChart>
      <c:catAx>
        <c:axId val="4433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337408"/>
        <c:crosses val="autoZero"/>
        <c:auto val="1"/>
        <c:lblAlgn val="ctr"/>
        <c:lblOffset val="100"/>
        <c:noMultiLvlLbl val="0"/>
      </c:catAx>
      <c:valAx>
        <c:axId val="4433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33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56272224213737"/>
          <c:y val="0.34870895854999256"/>
          <c:w val="0.12673869063070414"/>
          <c:h val="0.2271103847868073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42014142678104"/>
          <c:y val="0.19120191600332695"/>
          <c:w val="0.72493139163874576"/>
          <c:h val="0.7081641829586503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D1FE2A"/>
              </a:solidFill>
            </c:spPr>
          </c:dPt>
          <c:dPt>
            <c:idx val="3"/>
            <c:bubble3D val="0"/>
            <c:spPr>
              <a:solidFill>
                <a:srgbClr val="00FF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8871669910239869"/>
                  <c:y val="7.648418193774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882419253611197E-2"/>
                  <c:y val="0.231024067896359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6.1365074933194555E-2"/>
                  <c:y val="9.18978221639037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1254841080035941E-3"/>
                  <c:y val="-1.82151307512378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1512835074855231"/>
                  <c:y val="-6.80089599654092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8155501879101563E-2"/>
                  <c:y val="-8.71901995874332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17840232664206901"/>
                  <c:y val="-0.103453782913009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Д_Р!$A$131:$A$137</c:f>
              <c:strCache>
                <c:ptCount val="7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  <c:pt idx="1">
                  <c:v>Отдел  образования  Администрации Первомайского муниципального района</c:v>
                </c:pt>
                <c:pt idx="2">
                  <c:v>Отдел финансов Администрации Первомайского муниципального района</c:v>
                </c:pt>
                <c:pt idx="3">
                  <c:v>Отдел труда и социальной поддержки населения Администрации Первомайского муниципального района Ярославской области</c:v>
                </c:pt>
                <c:pt idx="4">
                  <c:v>Администрация Первомайского муниципального района Ярославской области</c:v>
                </c:pt>
                <c:pt idx="5">
                  <c:v>Собрание Представителей Первомайского муниципального района</c:v>
                </c:pt>
                <c:pt idx="6">
                  <c:v>Контрольно-счетная палата Первомайского муниципального района</c:v>
                </c:pt>
              </c:strCache>
            </c:strRef>
          </c:cat>
          <c:val>
            <c:numRef>
              <c:f>Д_Р!$F$131:$F$137</c:f>
              <c:numCache>
                <c:formatCode>0.0%</c:formatCode>
                <c:ptCount val="7"/>
                <c:pt idx="0">
                  <c:v>9.4617379224751441E-2</c:v>
                </c:pt>
                <c:pt idx="1">
                  <c:v>0.44649125809436646</c:v>
                </c:pt>
                <c:pt idx="2">
                  <c:v>0.13129030474493467</c:v>
                </c:pt>
                <c:pt idx="3">
                  <c:v>0.22579568485433738</c:v>
                </c:pt>
                <c:pt idx="4">
                  <c:v>9.9754553837448176E-2</c:v>
                </c:pt>
                <c:pt idx="5" formatCode="0.00%">
                  <c:v>1E-4</c:v>
                </c:pt>
                <c:pt idx="6">
                  <c:v>2.0269206987529619E-3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8052491522104"/>
          <c:y val="5.3240740740740741E-2"/>
          <c:w val="0.37793419778754739"/>
          <c:h val="0.83333333333333337"/>
        </c:manualLayout>
      </c:layout>
      <c:pieChart>
        <c:varyColors val="1"/>
        <c:ser>
          <c:idx val="0"/>
          <c:order val="0"/>
          <c:tx>
            <c:strRef>
              <c:f>Д_Р!$E$168</c:f>
              <c:strCache>
                <c:ptCount val="1"/>
                <c:pt idx="0">
                  <c:v>Удельный вес в плановых расходах,%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2BFD3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7.5146394746699721E-2"/>
                  <c:y val="0.169022780526688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7927258328229014E-2"/>
                  <c:y val="4.01388235404353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Д_Р!$A$169:$A$173</c:f>
              <c:strCache>
                <c:ptCount val="5"/>
                <c:pt idx="0">
                  <c:v>МП "Развитие образования в Первомайском муниципальном районе"</c:v>
                </c:pt>
                <c:pt idx="1">
                  <c:v>МП "Социальная поддержка населения Первомайского муниципального района"</c:v>
                </c:pt>
                <c:pt idx="2">
                  <c:v>МП "Развитие культуры и молодежной политики в Первомайском муниципальном районе</c:v>
                </c:pt>
                <c:pt idx="3">
                  <c:v>МП "Развитие физической культуры и спорта в Первомайском муниципальном районе"</c:v>
                </c:pt>
                <c:pt idx="4">
                  <c:v>МП "Развитие дорожного хозяйства и транспорта в Первомайском муниципальном районе"</c:v>
                </c:pt>
              </c:strCache>
            </c:strRef>
          </c:cat>
          <c:val>
            <c:numRef>
              <c:f>Д_Р!$E$169:$E$173</c:f>
              <c:numCache>
                <c:formatCode>0.0%</c:formatCode>
                <c:ptCount val="5"/>
                <c:pt idx="0">
                  <c:v>0.42425142148672762</c:v>
                </c:pt>
                <c:pt idx="1">
                  <c:v>0.20848254562159949</c:v>
                </c:pt>
                <c:pt idx="2">
                  <c:v>8.9701723021403543E-2</c:v>
                </c:pt>
                <c:pt idx="3">
                  <c:v>1.1978758548490271E-2</c:v>
                </c:pt>
                <c:pt idx="4">
                  <c:v>7.108935974387541E-2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391337421317908E-2"/>
          <c:y val="0.11910785457373384"/>
          <c:w val="0.53499581910668248"/>
          <c:h val="0.74635219208710024"/>
        </c:manualLayout>
      </c:layout>
      <c:doughnutChart>
        <c:varyColors val="1"/>
        <c:ser>
          <c:idx val="3"/>
          <c:order val="0"/>
          <c:tx>
            <c:strRef>
              <c:f>Д_Р!$B$48</c:f>
              <c:strCache>
                <c:ptCount val="1"/>
                <c:pt idx="0">
                  <c:v>2016 (отчет)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7.3746312684365781E-3"/>
                  <c:y val="9.259259259259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716814159292033E-2"/>
                  <c:y val="9.002057613168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Д_Р!$A$49:$A$54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Д_Р!$C$49:$C$53</c:f>
              <c:numCache>
                <c:formatCode>0.0%</c:formatCode>
                <c:ptCount val="5"/>
                <c:pt idx="0">
                  <c:v>0.4971356102680719</c:v>
                </c:pt>
                <c:pt idx="1">
                  <c:v>0.35040513778433047</c:v>
                </c:pt>
                <c:pt idx="2">
                  <c:v>0.11861447250873061</c:v>
                </c:pt>
                <c:pt idx="3">
                  <c:v>1.6774016205511374E-3</c:v>
                </c:pt>
                <c:pt idx="4">
                  <c:v>3.203930804840413E-2</c:v>
                </c:pt>
              </c:numCache>
            </c:numRef>
          </c:val>
        </c:ser>
        <c:ser>
          <c:idx val="0"/>
          <c:order val="1"/>
          <c:tx>
            <c:strRef>
              <c:f>Д_Р!$D$48</c:f>
              <c:strCache>
                <c:ptCount val="1"/>
                <c:pt idx="0">
                  <c:v>2017 (факт)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4.2404129793510326E-2"/>
                  <c:y val="-8.744855967078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123893805309734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Д_Р!$A$49:$A$54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Д_Р!$E$49:$E$53</c:f>
              <c:numCache>
                <c:formatCode>0.0%</c:formatCode>
                <c:ptCount val="5"/>
                <c:pt idx="0">
                  <c:v>0.55478828403024916</c:v>
                </c:pt>
                <c:pt idx="1">
                  <c:v>0.29263859541814946</c:v>
                </c:pt>
                <c:pt idx="2">
                  <c:v>0.12713036588078291</c:v>
                </c:pt>
                <c:pt idx="3">
                  <c:v>6.2520851868327404E-3</c:v>
                </c:pt>
                <c:pt idx="4">
                  <c:v>1.8898743327402132E-2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643631105846287"/>
          <c:y val="5.5972554412193197E-2"/>
          <c:w val="0.3625017420388823"/>
          <c:h val="0.79155093878457949"/>
        </c:manualLayout>
      </c:layout>
      <c:overlay val="0"/>
      <c:spPr>
        <a:noFill/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0669519104924"/>
          <c:y val="9.9465523683008844E-2"/>
          <c:w val="0.84828426184630146"/>
          <c:h val="0.63346739349888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Д_Р!$C$22</c:f>
              <c:strCache>
                <c:ptCount val="1"/>
                <c:pt idx="0">
                  <c:v>2017 (план)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7.5219736199139573E-3"/>
                  <c:y val="1.26950962006999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401297778114988E-3"/>
                  <c:y val="4.6882152296856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632198951697333E-4"/>
                  <c:y val="-4.6882152296856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Д_Р!$A$23:$A$27</c:f>
              <c:strCache>
                <c:ptCount val="5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</c:strCache>
            </c:strRef>
          </c:cat>
          <c:val>
            <c:numRef>
              <c:f>Д_Р!$C$23:$C$27</c:f>
              <c:numCache>
                <c:formatCode>0.0</c:formatCode>
                <c:ptCount val="5"/>
                <c:pt idx="0">
                  <c:v>15258</c:v>
                </c:pt>
                <c:pt idx="1">
                  <c:v>7839</c:v>
                </c:pt>
                <c:pt idx="2">
                  <c:v>3634</c:v>
                </c:pt>
                <c:pt idx="3">
                  <c:v>179</c:v>
                </c:pt>
                <c:pt idx="4">
                  <c:v>542</c:v>
                </c:pt>
              </c:numCache>
            </c:numRef>
          </c:val>
        </c:ser>
        <c:ser>
          <c:idx val="1"/>
          <c:order val="1"/>
          <c:tx>
            <c:strRef>
              <c:f>Д_Р!$D$22</c:f>
              <c:strCache>
                <c:ptCount val="1"/>
                <c:pt idx="0">
                  <c:v>2017 (факт)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2822811918820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820625169922405E-3"/>
                  <c:y val="4.297480982344801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874729366113792E-4"/>
                  <c:y val="-4.6882152296856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57575757575758E-2"/>
                  <c:y val="-3.4188034188034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13824841503609E-3"/>
                  <c:y val="-9.37643045937126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Д_Р!$A$23:$A$27</c:f>
              <c:strCache>
                <c:ptCount val="5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</c:strCache>
            </c:strRef>
          </c:cat>
          <c:val>
            <c:numRef>
              <c:f>Д_Р!$D$23:$D$27</c:f>
              <c:numCache>
                <c:formatCode>General</c:formatCode>
                <c:ptCount val="5"/>
                <c:pt idx="0">
                  <c:v>15963.7</c:v>
                </c:pt>
                <c:pt idx="1">
                  <c:v>8420.5</c:v>
                </c:pt>
                <c:pt idx="2">
                  <c:v>3658.1</c:v>
                </c:pt>
                <c:pt idx="3">
                  <c:v>179.9</c:v>
                </c:pt>
                <c:pt idx="4">
                  <c:v>543.79999999999995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686336"/>
        <c:axId val="44688128"/>
      </c:barChart>
      <c:catAx>
        <c:axId val="4468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688128"/>
        <c:crosses val="autoZero"/>
        <c:auto val="1"/>
        <c:lblAlgn val="ctr"/>
        <c:lblOffset val="100"/>
        <c:noMultiLvlLbl val="0"/>
      </c:catAx>
      <c:valAx>
        <c:axId val="446881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4468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63188270820982"/>
          <c:y val="7.9203714920250357E-2"/>
          <c:w val="0.16672259007396803"/>
          <c:h val="0.215951544518473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59912455516897E-2"/>
          <c:y val="1.9364237306965893E-2"/>
          <c:w val="0.54206846613744442"/>
          <c:h val="0.95947144761693148"/>
        </c:manualLayout>
      </c:layout>
      <c:doughnutChart>
        <c:varyColors val="1"/>
        <c:ser>
          <c:idx val="0"/>
          <c:order val="0"/>
          <c:tx>
            <c:strRef>
              <c:f>Д_Р!$B$56</c:f>
              <c:strCache>
                <c:ptCount val="1"/>
                <c:pt idx="0">
                  <c:v>2016 (отчет)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7.9936051159072735E-2"/>
                  <c:y val="3.452605147520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92965627498002E-2"/>
                  <c:y val="-1.883239171374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Д_Р!$A$57:$A$61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государтсва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Д_Р!$C$57:$C$61</c:f>
              <c:numCache>
                <c:formatCode>0.0%</c:formatCode>
                <c:ptCount val="5"/>
                <c:pt idx="0">
                  <c:v>0.66136021933315647</c:v>
                </c:pt>
                <c:pt idx="1">
                  <c:v>8.3952418855576208E-2</c:v>
                </c:pt>
                <c:pt idx="2">
                  <c:v>6.6772795613336882E-3</c:v>
                </c:pt>
                <c:pt idx="3">
                  <c:v>1.821880251171841E-2</c:v>
                </c:pt>
                <c:pt idx="4">
                  <c:v>0.23312991951888218</c:v>
                </c:pt>
              </c:numCache>
            </c:numRef>
          </c:val>
        </c:ser>
        <c:ser>
          <c:idx val="1"/>
          <c:order val="1"/>
          <c:tx>
            <c:strRef>
              <c:f>Д_Р!$D$56</c:f>
              <c:strCache>
                <c:ptCount val="1"/>
                <c:pt idx="0">
                  <c:v>2017 (факт)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Д_Р!$A$57:$A$61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государтсва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Д_Р!$E$57:$E$61</c:f>
              <c:numCache>
                <c:formatCode>0.0%</c:formatCode>
                <c:ptCount val="5"/>
                <c:pt idx="0">
                  <c:v>0.57964447542697806</c:v>
                </c:pt>
                <c:pt idx="1">
                  <c:v>3.8805623329847799E-2</c:v>
                </c:pt>
                <c:pt idx="2">
                  <c:v>7.6612059951202502E-2</c:v>
                </c:pt>
                <c:pt idx="3">
                  <c:v>8.0260253282212146E-2</c:v>
                </c:pt>
                <c:pt idx="4">
                  <c:v>0.21370977111653305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630896857317289"/>
          <c:y val="1.7581220418369261E-2"/>
          <c:w val="0.33170062375296611"/>
          <c:h val="0.93345045785174763"/>
        </c:manualLayout>
      </c:layout>
      <c:overlay val="0"/>
      <c:spPr>
        <a:noFill/>
      </c:spPr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15475132392694E-2"/>
          <c:y val="4.2038499914204552E-2"/>
          <c:w val="0.89070404214346555"/>
          <c:h val="0.64277485790790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Д_Р!$C$30</c:f>
              <c:strCache>
                <c:ptCount val="1"/>
                <c:pt idx="0">
                  <c:v>2017 (план)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Д_Р!$A$31:$A$36</c:f>
              <c:strCache>
                <c:ptCount val="6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государтсва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Д_Р!$C$31:$C$36</c:f>
              <c:numCache>
                <c:formatCode>0.0</c:formatCode>
                <c:ptCount val="6"/>
                <c:pt idx="0">
                  <c:v>2390</c:v>
                </c:pt>
                <c:pt idx="1">
                  <c:v>164</c:v>
                </c:pt>
                <c:pt idx="2">
                  <c:v>328</c:v>
                </c:pt>
                <c:pt idx="3">
                  <c:v>342</c:v>
                </c:pt>
                <c:pt idx="4">
                  <c:v>863</c:v>
                </c:pt>
                <c:pt idx="5">
                  <c:v>47</c:v>
                </c:pt>
              </c:numCache>
            </c:numRef>
          </c:val>
        </c:ser>
        <c:ser>
          <c:idx val="1"/>
          <c:order val="1"/>
          <c:tx>
            <c:strRef>
              <c:f>Д_Р!$D$30</c:f>
              <c:strCache>
                <c:ptCount val="1"/>
                <c:pt idx="0">
                  <c:v>2017 (факт)</c:v>
                </c:pt>
              </c:strCache>
            </c:strRef>
          </c:tx>
          <c:spPr>
            <a:solidFill>
              <a:srgbClr val="2BFD3F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Д_Р!$A$31:$A$36</c:f>
              <c:strCache>
                <c:ptCount val="6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государтсва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Д_Р!$D$31:$D$36</c:f>
              <c:numCache>
                <c:formatCode>0.0</c:formatCode>
                <c:ptCount val="6"/>
                <c:pt idx="0">
                  <c:v>2494.5</c:v>
                </c:pt>
                <c:pt idx="1">
                  <c:v>167</c:v>
                </c:pt>
                <c:pt idx="2">
                  <c:v>329.7</c:v>
                </c:pt>
                <c:pt idx="3">
                  <c:v>345.4</c:v>
                </c:pt>
                <c:pt idx="4">
                  <c:v>919.7</c:v>
                </c:pt>
                <c:pt idx="5">
                  <c:v>47.2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86432"/>
        <c:axId val="44787968"/>
      </c:barChart>
      <c:catAx>
        <c:axId val="4478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787968"/>
        <c:crosses val="autoZero"/>
        <c:auto val="1"/>
        <c:lblAlgn val="ctr"/>
        <c:lblOffset val="100"/>
        <c:noMultiLvlLbl val="0"/>
      </c:catAx>
      <c:valAx>
        <c:axId val="4478796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44786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55667888753102"/>
          <c:y val="7.2183504912367608E-2"/>
          <c:w val="0.16523905795559338"/>
          <c:h val="0.1793939820022497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08161393856033E-2"/>
          <c:y val="0.10960714386875481"/>
          <c:w val="0.56240365071284937"/>
          <c:h val="0.83645809026546047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02762961081479E-2"/>
          <c:y val="5.3038475368572459E-2"/>
          <c:w val="0.53888888888888886"/>
          <c:h val="0.89814814814814814"/>
        </c:manualLayout>
      </c:layout>
      <c:doughnutChart>
        <c:varyColors val="1"/>
        <c:ser>
          <c:idx val="0"/>
          <c:order val="0"/>
          <c:tx>
            <c:strRef>
              <c:f>Д_Р!$B$56</c:f>
              <c:strCache>
                <c:ptCount val="1"/>
                <c:pt idx="0">
                  <c:v>2016 (отчет)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D1FE2A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38948626045400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Д_Р!$A$65:$A$68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Д_Р!$C$65:$C$68</c:f>
              <c:numCache>
                <c:formatCode>0.0%</c:formatCode>
                <c:ptCount val="4"/>
                <c:pt idx="0">
                  <c:v>0.3851878372713391</c:v>
                </c:pt>
                <c:pt idx="1">
                  <c:v>9.7320141455341097E-2</c:v>
                </c:pt>
                <c:pt idx="2">
                  <c:v>0.50791118516270928</c:v>
                </c:pt>
                <c:pt idx="3">
                  <c:v>9.6118354089176957E-3</c:v>
                </c:pt>
              </c:numCache>
            </c:numRef>
          </c:val>
        </c:ser>
        <c:ser>
          <c:idx val="1"/>
          <c:order val="1"/>
          <c:tx>
            <c:strRef>
              <c:f>Д_Р!$D$64</c:f>
              <c:strCache>
                <c:ptCount val="1"/>
                <c:pt idx="0">
                  <c:v>2017 (факт)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D1FE2A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1903624054161651E-2"/>
                  <c:y val="-3.5958288385472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Д_Р!$A$65:$A$68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Д_Р!$E$65:$E$68</c:f>
              <c:numCache>
                <c:formatCode>0.0%</c:formatCode>
                <c:ptCount val="4"/>
                <c:pt idx="0">
                  <c:v>0.37157738363586285</c:v>
                </c:pt>
                <c:pt idx="1">
                  <c:v>8.4143004575199576E-2</c:v>
                </c:pt>
                <c:pt idx="2">
                  <c:v>0.53656190323990793</c:v>
                </c:pt>
                <c:pt idx="3">
                  <c:v>7.7616510266683173E-3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98070850462694"/>
          <c:y val="9.5478316019559042E-2"/>
          <c:w val="0.37207186019310312"/>
          <c:h val="0.8378099986692602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01664308090525E-2"/>
          <c:y val="5.1400554097404488E-2"/>
          <c:w val="0.89202982691679666"/>
          <c:h val="0.6464884076990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Д_Р!$C$38</c:f>
              <c:strCache>
                <c:ptCount val="1"/>
                <c:pt idx="0">
                  <c:v>2017 (план)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Д_Р!$A$39:$A$43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Возвраты межбюджетных трансфертов</c:v>
                </c:pt>
              </c:strCache>
            </c:strRef>
          </c:cat>
          <c:val>
            <c:numRef>
              <c:f>Д_Р!$C$39:$C$43</c:f>
              <c:numCache>
                <c:formatCode>General</c:formatCode>
                <c:ptCount val="5"/>
                <c:pt idx="0">
                  <c:v>181781</c:v>
                </c:pt>
                <c:pt idx="1">
                  <c:v>42060</c:v>
                </c:pt>
                <c:pt idx="2">
                  <c:v>263498.09999999998</c:v>
                </c:pt>
                <c:pt idx="3">
                  <c:v>3744.7</c:v>
                </c:pt>
              </c:numCache>
            </c:numRef>
          </c:val>
        </c:ser>
        <c:ser>
          <c:idx val="1"/>
          <c:order val="1"/>
          <c:tx>
            <c:strRef>
              <c:f>Д_Р!$D$38</c:f>
              <c:strCache>
                <c:ptCount val="1"/>
                <c:pt idx="0">
                  <c:v>2017 (факт)</c:v>
                </c:pt>
              </c:strCache>
            </c:strRef>
          </c:tx>
          <c:spPr>
            <a:solidFill>
              <a:srgbClr val="2BFD3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5902149305814836E-2"/>
                  <c:y val="1.361063557977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65199495138062E-2"/>
                  <c:y val="-1.3610992823684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912998737845156E-3"/>
                  <c:y val="0.11799391758388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Д_Р!$A$39:$A$43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Возвраты межбюджетных трансфертов</c:v>
                </c:pt>
              </c:strCache>
            </c:strRef>
          </c:cat>
          <c:val>
            <c:numRef>
              <c:f>Д_Р!$D$39:$D$43</c:f>
              <c:numCache>
                <c:formatCode>General</c:formatCode>
                <c:ptCount val="5"/>
                <c:pt idx="0">
                  <c:v>179267.1</c:v>
                </c:pt>
                <c:pt idx="1">
                  <c:v>40594.699999999997</c:v>
                </c:pt>
                <c:pt idx="2">
                  <c:v>258863.7</c:v>
                </c:pt>
                <c:pt idx="3">
                  <c:v>3744.6</c:v>
                </c:pt>
                <c:pt idx="4">
                  <c:v>-21.2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987904"/>
        <c:axId val="44989440"/>
      </c:barChart>
      <c:catAx>
        <c:axId val="4498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44989440"/>
        <c:crosses val="autoZero"/>
        <c:auto val="1"/>
        <c:lblAlgn val="ctr"/>
        <c:lblOffset val="100"/>
        <c:noMultiLvlLbl val="0"/>
      </c:catAx>
      <c:valAx>
        <c:axId val="44989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98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64376428752861"/>
          <c:y val="7.369021580635754E-2"/>
          <c:w val="0.14983686514992076"/>
          <c:h val="0.18984762321376492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8132203766439"/>
          <c:y val="0.19721451779529708"/>
          <c:w val="0.70434393824414987"/>
          <c:h val="0.6909247888808280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FFFF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2BFD3F"/>
              </a:solidFill>
            </c:spPr>
          </c:dPt>
          <c:dPt>
            <c:idx val="1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1"/>
              <c:layout>
                <c:manualLayout>
                  <c:x val="2.0720567300431779E-2"/>
                  <c:y val="-0.1066011691242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6053124511589109"/>
                  <c:y val="-8.26620482046895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3925330095149502"/>
                  <c:y val="2.16827125753150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8.1456933222109035E-2"/>
                  <c:y val="0.15386931818404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7.378119385202421E-2"/>
                  <c:y val="0.116707714074624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3.5337293031471088E-2"/>
                  <c:y val="6.47066578411797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6.9036938456932276E-2"/>
                  <c:y val="0.15417300491744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15082952176688466"/>
                  <c:y val="5.91682985578019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0.10143611632605794"/>
                  <c:y val="-8.53577152005941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5.6963303512415756E-2"/>
                  <c:y val="-9.11727083596495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Д_Р!$A$111:$A$121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кинематоргафия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Д_Р!$E$111:$E$121</c:f>
              <c:numCache>
                <c:formatCode>0.0%</c:formatCode>
                <c:ptCount val="11"/>
                <c:pt idx="0">
                  <c:v>6.9868005093225591E-2</c:v>
                </c:pt>
                <c:pt idx="1">
                  <c:v>1.0969027282619946E-3</c:v>
                </c:pt>
                <c:pt idx="2">
                  <c:v>5.3974257215993636E-4</c:v>
                </c:pt>
                <c:pt idx="3">
                  <c:v>8.2480158637734308E-2</c:v>
                </c:pt>
                <c:pt idx="4">
                  <c:v>2.8192182380736642E-3</c:v>
                </c:pt>
                <c:pt idx="5">
                  <c:v>0.4322023583003598</c:v>
                </c:pt>
                <c:pt idx="6">
                  <c:v>8.2833371037676878E-2</c:v>
                </c:pt>
                <c:pt idx="7">
                  <c:v>0.25610552139436271</c:v>
                </c:pt>
                <c:pt idx="8">
                  <c:v>1.3285565946922142E-2</c:v>
                </c:pt>
                <c:pt idx="9">
                  <c:v>3.3366825051913515E-3</c:v>
                </c:pt>
                <c:pt idx="10">
                  <c:v>5.5432473546031744E-2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0.30973</cdr:x>
      <cdr:y>0.27469</cdr:y>
    </cdr:from>
    <cdr:to>
      <cdr:x>0.33518</cdr:x>
      <cdr:y>0.33796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133600" y="1356360"/>
          <a:ext cx="175260" cy="31242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0.2854</cdr:x>
      <cdr:y>0.30556</cdr:y>
    </cdr:from>
    <cdr:to>
      <cdr:x>0.30199</cdr:x>
      <cdr:y>0.34259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1965960" y="1508760"/>
          <a:ext cx="114300" cy="1828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0.31527</cdr:x>
      <cdr:y>0.09877</cdr:y>
    </cdr:from>
    <cdr:to>
      <cdr:x>0.32965</cdr:x>
      <cdr:y>0.13735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171700" y="487680"/>
          <a:ext cx="99060" cy="1905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0.25996</cdr:x>
      <cdr:y>0.10802</cdr:y>
    </cdr:from>
    <cdr:to>
      <cdr:x>0.29535</cdr:x>
      <cdr:y>0.12963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 flipV="1">
          <a:off x="1790700" y="533400"/>
          <a:ext cx="243840" cy="1066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0.45133</cdr:x>
      <cdr:y>0.09259</cdr:y>
    </cdr:from>
    <cdr:to>
      <cdr:x>0.60288</cdr:x>
      <cdr:y>0.19608</cdr:y>
    </cdr:to>
    <cdr:sp macro="" textlink="">
      <cdr:nvSpPr>
        <cdr:cNvPr id="11" name="Выноска 1 (без границы) 10"/>
        <cdr:cNvSpPr/>
      </cdr:nvSpPr>
      <cdr:spPr>
        <a:xfrm xmlns:a="http://schemas.openxmlformats.org/drawingml/2006/main">
          <a:off x="3108978" y="340028"/>
          <a:ext cx="1043949" cy="380052"/>
        </a:xfrm>
        <a:prstGeom xmlns:a="http://schemas.openxmlformats.org/drawingml/2006/main" prst="callout1">
          <a:avLst>
            <a:gd name="adj1" fmla="val 58011"/>
            <a:gd name="adj2" fmla="val 4598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2017 год</a:t>
          </a:r>
        </a:p>
      </cdr:txBody>
    </cdr:sp>
  </cdr:relSizeAnchor>
  <cdr:relSizeAnchor xmlns:cdr="http://schemas.openxmlformats.org/drawingml/2006/chartDrawing">
    <cdr:from>
      <cdr:x>0.26133</cdr:x>
      <cdr:y>0.45098</cdr:y>
    </cdr:from>
    <cdr:to>
      <cdr:x>0.40513</cdr:x>
      <cdr:y>0.54902</cdr:y>
    </cdr:to>
    <cdr:sp macro="" textlink="">
      <cdr:nvSpPr>
        <cdr:cNvPr id="12" name="Выноска 1 (без границы) 11"/>
        <cdr:cNvSpPr/>
      </cdr:nvSpPr>
      <cdr:spPr>
        <a:xfrm xmlns:a="http://schemas.openxmlformats.org/drawingml/2006/main">
          <a:off x="1800200" y="1656184"/>
          <a:ext cx="990563" cy="360040"/>
        </a:xfrm>
        <a:prstGeom xmlns:a="http://schemas.openxmlformats.org/drawingml/2006/main" prst="callout1">
          <a:avLst>
            <a:gd name="adj1" fmla="val 60179"/>
            <a:gd name="adj2" fmla="val 4963"/>
            <a:gd name="adj3" fmla="val 109325"/>
            <a:gd name="adj4" fmla="val -32252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2016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0.18465</cdr:x>
      <cdr:y>0.45763</cdr:y>
    </cdr:from>
    <cdr:to>
      <cdr:x>0.21823</cdr:x>
      <cdr:y>0.47269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173480" y="1851660"/>
          <a:ext cx="213360" cy="6096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0.16787</cdr:x>
      <cdr:y>0.49153</cdr:y>
    </cdr:from>
    <cdr:to>
      <cdr:x>0.20624</cdr:x>
      <cdr:y>0.52542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066800" y="1988820"/>
          <a:ext cx="243840" cy="13716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0.28807</cdr:x>
      <cdr:y>0.6</cdr:y>
    </cdr:from>
    <cdr:to>
      <cdr:x>0.42236</cdr:x>
      <cdr:y>0.68</cdr:y>
    </cdr:to>
    <cdr:sp macro="" textlink="">
      <cdr:nvSpPr>
        <cdr:cNvPr id="11" name="Выноска 1 (без границы) 10"/>
        <cdr:cNvSpPr/>
      </cdr:nvSpPr>
      <cdr:spPr>
        <a:xfrm xmlns:a="http://schemas.openxmlformats.org/drawingml/2006/main">
          <a:off x="1872208" y="2160240"/>
          <a:ext cx="872764" cy="288032"/>
        </a:xfrm>
        <a:prstGeom xmlns:a="http://schemas.openxmlformats.org/drawingml/2006/main" prst="callout1">
          <a:avLst>
            <a:gd name="adj1" fmla="val 67506"/>
            <a:gd name="adj2" fmla="val 4400"/>
            <a:gd name="adj3" fmla="val 109933"/>
            <a:gd name="adj4" fmla="val -42318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2016 </a:t>
          </a:r>
          <a:r>
            <a:rPr lang="ru-RU" sz="1200" b="1" dirty="0">
              <a:solidFill>
                <a:schemeClr val="tx1"/>
              </a:solidFill>
            </a:rPr>
            <a:t>год</a:t>
          </a:r>
        </a:p>
      </cdr:txBody>
    </cdr:sp>
  </cdr:relSizeAnchor>
  <cdr:relSizeAnchor xmlns:cdr="http://schemas.openxmlformats.org/drawingml/2006/chartDrawing">
    <cdr:from>
      <cdr:x>0.51459</cdr:x>
      <cdr:y>0.04</cdr:y>
    </cdr:from>
    <cdr:to>
      <cdr:x>0.63689</cdr:x>
      <cdr:y>0.11785</cdr:y>
    </cdr:to>
    <cdr:sp macro="" textlink="">
      <cdr:nvSpPr>
        <cdr:cNvPr id="12" name="Выноска 1 (без границы) 11"/>
        <cdr:cNvSpPr/>
      </cdr:nvSpPr>
      <cdr:spPr>
        <a:xfrm xmlns:a="http://schemas.openxmlformats.org/drawingml/2006/main">
          <a:off x="3344368" y="144016"/>
          <a:ext cx="794840" cy="280291"/>
        </a:xfrm>
        <a:prstGeom xmlns:a="http://schemas.openxmlformats.org/drawingml/2006/main" prst="callout1">
          <a:avLst>
            <a:gd name="adj1" fmla="val 56681"/>
            <a:gd name="adj2" fmla="val 4412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2017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0.23656</cdr:x>
      <cdr:y>0.54167</cdr:y>
    </cdr:from>
    <cdr:to>
      <cdr:x>0.3632</cdr:x>
      <cdr:y>0.63323</cdr:y>
    </cdr:to>
    <cdr:sp macro="" textlink="">
      <cdr:nvSpPr>
        <cdr:cNvPr id="3" name="Выноска 1 (без границы) 2"/>
        <cdr:cNvSpPr/>
      </cdr:nvSpPr>
      <cdr:spPr>
        <a:xfrm xmlns:a="http://schemas.openxmlformats.org/drawingml/2006/main">
          <a:off x="1584182" y="1872209"/>
          <a:ext cx="848075" cy="316478"/>
        </a:xfrm>
        <a:prstGeom xmlns:a="http://schemas.openxmlformats.org/drawingml/2006/main" prst="callout1">
          <a:avLst>
            <a:gd name="adj1" fmla="val 63194"/>
            <a:gd name="adj2" fmla="val 2103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tx1"/>
              </a:solidFill>
            </a:rPr>
            <a:t>201</a:t>
          </a:r>
          <a:r>
            <a:rPr lang="ru-RU" sz="1200" b="1">
              <a:solidFill>
                <a:schemeClr val="tx1"/>
              </a:solidFill>
            </a:rPr>
            <a:t>6</a:t>
          </a:r>
          <a:r>
            <a:rPr lang="en-US" sz="1200" b="1">
              <a:solidFill>
                <a:schemeClr val="tx1"/>
              </a:solidFill>
            </a:rPr>
            <a:t> </a:t>
          </a:r>
          <a:r>
            <a:rPr lang="ru-RU" sz="1200" b="1">
              <a:solidFill>
                <a:schemeClr val="tx1"/>
              </a:solidFill>
            </a:rPr>
            <a:t>год</a:t>
          </a:r>
          <a:endParaRPr lang="en-US" sz="12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0.46953</cdr:x>
      <cdr:y>0.06365</cdr:y>
    </cdr:from>
    <cdr:to>
      <cdr:x>0.59737</cdr:x>
      <cdr:y>0.14583</cdr:y>
    </cdr:to>
    <cdr:sp macro="" textlink="">
      <cdr:nvSpPr>
        <cdr:cNvPr id="4" name="Выноска 1 (без границы) 3"/>
        <cdr:cNvSpPr/>
      </cdr:nvSpPr>
      <cdr:spPr>
        <a:xfrm xmlns:a="http://schemas.openxmlformats.org/drawingml/2006/main">
          <a:off x="3144322" y="219998"/>
          <a:ext cx="856112" cy="284057"/>
        </a:xfrm>
        <a:prstGeom xmlns:a="http://schemas.openxmlformats.org/drawingml/2006/main" prst="callout1">
          <a:avLst>
            <a:gd name="adj1" fmla="val 61174"/>
            <a:gd name="adj2" fmla="val 3817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2017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0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2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1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EFF3"/>
            </a:gs>
            <a:gs pos="81000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png"/><Relationship Id="rId7" Type="http://schemas.openxmlformats.org/officeDocument/2006/relationships/hyperlink" Target="http://pervomayadm.ru/tinybrowser/images/foto/2017/31/_full/_image01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pervomayadm.ru/tinybrowser/images/foto/2017/31/_full/_image008.jpg" TargetMode="Externa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3112" y="2204864"/>
            <a:ext cx="4911376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350EC2"/>
                </a:solidFill>
              </a:rPr>
              <a:t>К проекту решения Собрания Представителей Первомайского муниципального района </a:t>
            </a:r>
          </a:p>
          <a:p>
            <a:r>
              <a:rPr lang="ru-RU" sz="2600" b="1" dirty="0">
                <a:solidFill>
                  <a:srgbClr val="350EC2"/>
                </a:solidFill>
              </a:rPr>
              <a:t>«</a:t>
            </a:r>
            <a:r>
              <a:rPr lang="ru-RU" sz="2600" b="1" dirty="0" smtClean="0">
                <a:solidFill>
                  <a:srgbClr val="350EC2"/>
                </a:solidFill>
              </a:rPr>
              <a:t>Об исполнении бюджета Первомайского муниципального района за </a:t>
            </a:r>
            <a:r>
              <a:rPr lang="ru-RU" sz="2600" b="1" u="sng" dirty="0" smtClean="0">
                <a:solidFill>
                  <a:srgbClr val="350EC2"/>
                </a:solidFill>
              </a:rPr>
              <a:t>2017</a:t>
            </a:r>
            <a:r>
              <a:rPr lang="ru-RU" sz="2600" b="1" dirty="0" smtClean="0">
                <a:solidFill>
                  <a:srgbClr val="350EC2"/>
                </a:solidFill>
              </a:rPr>
              <a:t> год»</a:t>
            </a:r>
            <a:endParaRPr lang="ru-RU" sz="2600" b="1" dirty="0">
              <a:solidFill>
                <a:srgbClr val="350EC2"/>
              </a:solidFill>
            </a:endParaRPr>
          </a:p>
          <a:p>
            <a:endParaRPr lang="ru-RU" dirty="0"/>
          </a:p>
          <a:p>
            <a:r>
              <a:rPr lang="ru-RU" sz="2100" b="1" dirty="0">
                <a:solidFill>
                  <a:srgbClr val="00B050"/>
                </a:solidFill>
              </a:rPr>
              <a:t>Отдел финансов администрации Первомайского муниципального района Ярославской </a:t>
            </a:r>
            <a:r>
              <a:rPr lang="ru-RU" sz="2100" b="1" dirty="0" smtClean="0">
                <a:solidFill>
                  <a:srgbClr val="00B050"/>
                </a:solidFill>
              </a:rPr>
              <a:t>области</a:t>
            </a:r>
            <a:endParaRPr lang="ru-RU" sz="2100" dirty="0">
              <a:solidFill>
                <a:srgbClr val="00B050"/>
              </a:solidFill>
            </a:endParaRPr>
          </a:p>
          <a:p>
            <a:r>
              <a:rPr lang="en-US" sz="2100" b="1" dirty="0" err="1">
                <a:solidFill>
                  <a:srgbClr val="00B050"/>
                </a:solidFill>
              </a:rPr>
              <a:t>pervotfin</a:t>
            </a:r>
            <a:r>
              <a:rPr lang="ru-RU" sz="2100" b="1" dirty="0">
                <a:solidFill>
                  <a:srgbClr val="00B050"/>
                </a:solidFill>
              </a:rPr>
              <a:t>@</a:t>
            </a:r>
            <a:r>
              <a:rPr lang="en-US" sz="2100" b="1" dirty="0">
                <a:solidFill>
                  <a:srgbClr val="00B050"/>
                </a:solidFill>
              </a:rPr>
              <a:t>yandex.ru</a:t>
            </a:r>
            <a:r>
              <a:rPr lang="ru-RU" sz="2100" b="1" dirty="0">
                <a:solidFill>
                  <a:srgbClr val="00B050"/>
                </a:solidFill>
              </a:rPr>
              <a:t>, тел. (</a:t>
            </a:r>
            <a:r>
              <a:rPr lang="en-US" sz="2100" b="1" dirty="0">
                <a:solidFill>
                  <a:srgbClr val="00B050"/>
                </a:solidFill>
              </a:rPr>
              <a:t>48549)22803</a:t>
            </a:r>
            <a:endParaRPr lang="ru-RU" sz="2100" b="1" dirty="0">
              <a:solidFill>
                <a:srgbClr val="00B050"/>
              </a:solidFill>
            </a:endParaRPr>
          </a:p>
          <a:p>
            <a:r>
              <a:rPr lang="ru-RU" sz="2100" b="1" dirty="0">
                <a:solidFill>
                  <a:srgbClr val="00B050"/>
                </a:solidFill>
              </a:rPr>
              <a:t>152</a:t>
            </a:r>
            <a:r>
              <a:rPr lang="en-US" sz="2100" b="1" dirty="0">
                <a:solidFill>
                  <a:srgbClr val="00B050"/>
                </a:solidFill>
              </a:rPr>
              <a:t>430</a:t>
            </a:r>
            <a:r>
              <a:rPr lang="ru-RU" sz="2100" b="1" dirty="0">
                <a:solidFill>
                  <a:srgbClr val="00B050"/>
                </a:solidFill>
              </a:rPr>
              <a:t> Ярославская область, п. Пречистое, ул. Ярославская, д.90</a:t>
            </a:r>
          </a:p>
          <a:p>
            <a:endParaRPr lang="ru-RU" dirty="0"/>
          </a:p>
        </p:txBody>
      </p:sp>
      <p:pic>
        <p:nvPicPr>
          <p:cNvPr id="5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4" y="3861048"/>
            <a:ext cx="3948448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192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Показатели социально-экономического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развития Первомайского муниципального района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за 2017 год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908720"/>
            <a:ext cx="4248472" cy="58326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Промышленное производство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         </a:t>
            </a:r>
            <a:r>
              <a:rPr lang="ru-RU" sz="1200" dirty="0">
                <a:solidFill>
                  <a:schemeClr val="tx1"/>
                </a:solidFill>
              </a:rPr>
              <a:t>На территории района осуществляют деятельность </a:t>
            </a:r>
            <a:r>
              <a:rPr lang="ru-RU" sz="1200" b="1" dirty="0">
                <a:solidFill>
                  <a:schemeClr val="tx1"/>
                </a:solidFill>
              </a:rPr>
              <a:t>2 предприятия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промышленных видов деятельности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smtClean="0">
                <a:solidFill>
                  <a:schemeClr val="tx1"/>
                </a:solidFill>
              </a:rPr>
              <a:t>не являющиеся «малыми» предприятиями - АО </a:t>
            </a:r>
            <a:r>
              <a:rPr lang="ru-RU" sz="1200" dirty="0">
                <a:solidFill>
                  <a:schemeClr val="tx1"/>
                </a:solidFill>
              </a:rPr>
              <a:t>«Первомайское коммунальное хозяйство» и ООО «Пречистенский молочный продукт».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За </a:t>
            </a:r>
            <a:r>
              <a:rPr lang="ru-RU" sz="1200" b="1" dirty="0">
                <a:solidFill>
                  <a:schemeClr val="tx1"/>
                </a:solidFill>
              </a:rPr>
              <a:t>2017 год</a:t>
            </a:r>
            <a:r>
              <a:rPr lang="ru-RU" sz="1200" dirty="0">
                <a:solidFill>
                  <a:schemeClr val="tx1"/>
                </a:solidFill>
              </a:rPr>
              <a:t> данными предприятиями отгружено товаров собственного производства, выполнено работ и услуг на </a:t>
            </a:r>
            <a:r>
              <a:rPr lang="ru-RU" sz="1200" b="1" dirty="0">
                <a:solidFill>
                  <a:schemeClr val="tx1"/>
                </a:solidFill>
              </a:rPr>
              <a:t>262 млн.</a:t>
            </a:r>
            <a:r>
              <a:rPr lang="ru-RU" sz="1200" dirty="0">
                <a:solidFill>
                  <a:schemeClr val="tx1"/>
                </a:solidFill>
              </a:rPr>
              <a:t> рублей или </a:t>
            </a:r>
            <a:r>
              <a:rPr lang="ru-RU" sz="1200" b="1" dirty="0">
                <a:solidFill>
                  <a:schemeClr val="tx1"/>
                </a:solidFill>
              </a:rPr>
              <a:t>106 %</a:t>
            </a:r>
            <a:r>
              <a:rPr lang="ru-RU" sz="1200" dirty="0">
                <a:solidFill>
                  <a:schemeClr val="tx1"/>
                </a:solidFill>
              </a:rPr>
              <a:t> к уровню предыдущего года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В </a:t>
            </a:r>
            <a:r>
              <a:rPr lang="ru-RU" sz="1200" b="1" dirty="0">
                <a:solidFill>
                  <a:schemeClr val="tx1"/>
                </a:solidFill>
              </a:rPr>
              <a:t>2017</a:t>
            </a:r>
            <a:r>
              <a:rPr lang="ru-RU" sz="1200" dirty="0">
                <a:solidFill>
                  <a:schemeClr val="tx1"/>
                </a:solidFill>
              </a:rPr>
              <a:t> году в целях реализации намеченных планов по подготовке объектов ЖКХ к зимнему периоду освоено более </a:t>
            </a:r>
            <a:r>
              <a:rPr lang="ru-RU" sz="1200" b="1" dirty="0">
                <a:solidFill>
                  <a:schemeClr val="tx1"/>
                </a:solidFill>
              </a:rPr>
              <a:t>6-ти млн. </a:t>
            </a:r>
            <a:r>
              <a:rPr lang="ru-RU" sz="1200" b="1" dirty="0" smtClean="0">
                <a:solidFill>
                  <a:schemeClr val="tx1"/>
                </a:solidFill>
              </a:rPr>
              <a:t>руб</a:t>
            </a:r>
            <a:r>
              <a:rPr lang="ru-RU" sz="1200" dirty="0" smtClean="0">
                <a:solidFill>
                  <a:schemeClr val="tx1"/>
                </a:solidFill>
              </a:rPr>
              <a:t>. На </a:t>
            </a:r>
            <a:r>
              <a:rPr lang="ru-RU" sz="1200" dirty="0">
                <a:solidFill>
                  <a:schemeClr val="tx1"/>
                </a:solidFill>
              </a:rPr>
              <a:t>эти деньги произведен капитальный ремонт </a:t>
            </a:r>
            <a:r>
              <a:rPr lang="ru-RU" sz="1200" b="1" dirty="0">
                <a:solidFill>
                  <a:schemeClr val="tx1"/>
                </a:solidFill>
              </a:rPr>
              <a:t>7-ми</a:t>
            </a:r>
            <a:r>
              <a:rPr lang="ru-RU" sz="1200" dirty="0">
                <a:solidFill>
                  <a:schemeClr val="tx1"/>
                </a:solidFill>
              </a:rPr>
              <a:t> котельных района, заменено </a:t>
            </a:r>
            <a:r>
              <a:rPr lang="ru-RU" sz="1200" b="1" dirty="0">
                <a:solidFill>
                  <a:schemeClr val="tx1"/>
                </a:solidFill>
              </a:rPr>
              <a:t>330</a:t>
            </a:r>
            <a:r>
              <a:rPr lang="ru-RU" sz="1200" dirty="0">
                <a:solidFill>
                  <a:schemeClr val="tx1"/>
                </a:solidFill>
              </a:rPr>
              <a:t> метров наружных водопроводных сетей с колодцами, </a:t>
            </a:r>
            <a:r>
              <a:rPr lang="ru-RU" sz="1200" b="1" dirty="0">
                <a:solidFill>
                  <a:schemeClr val="tx1"/>
                </a:solidFill>
              </a:rPr>
              <a:t>50 </a:t>
            </a:r>
            <a:r>
              <a:rPr lang="ru-RU" sz="1200" dirty="0">
                <a:solidFill>
                  <a:schemeClr val="tx1"/>
                </a:solidFill>
              </a:rPr>
              <a:t>метров наружных сетей канализации, </a:t>
            </a:r>
            <a:r>
              <a:rPr lang="ru-RU" sz="1200" b="1" dirty="0">
                <a:solidFill>
                  <a:schemeClr val="tx1"/>
                </a:solidFill>
              </a:rPr>
              <a:t>100</a:t>
            </a:r>
            <a:r>
              <a:rPr lang="ru-RU" sz="1200" dirty="0">
                <a:solidFill>
                  <a:schemeClr val="tx1"/>
                </a:solidFill>
              </a:rPr>
              <a:t> метров наружных тепловых сетей.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Необходимо </a:t>
            </a:r>
            <a:r>
              <a:rPr lang="ru-RU" sz="1200" dirty="0">
                <a:solidFill>
                  <a:schemeClr val="tx1"/>
                </a:solidFill>
              </a:rPr>
              <a:t>отметить, что за последние три года объем инвестиций в реконструкцию и установку современного импортного оборудования по производству полутвердых сыров </a:t>
            </a:r>
            <a:r>
              <a:rPr lang="ru-RU" sz="1200" dirty="0" smtClean="0">
                <a:solidFill>
                  <a:schemeClr val="tx1"/>
                </a:solidFill>
              </a:rPr>
              <a:t>в ООО </a:t>
            </a:r>
            <a:r>
              <a:rPr lang="ru-RU" sz="1200" dirty="0">
                <a:solidFill>
                  <a:schemeClr val="tx1"/>
                </a:solidFill>
              </a:rPr>
              <a:t>«Пречистенский молочный продукт»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>
                <a:solidFill>
                  <a:schemeClr val="tx1"/>
                </a:solidFill>
              </a:rPr>
              <a:t>составил более </a:t>
            </a:r>
            <a:r>
              <a:rPr lang="ru-RU" sz="1200" b="1" dirty="0">
                <a:solidFill>
                  <a:schemeClr val="tx1"/>
                </a:solidFill>
              </a:rPr>
              <a:t>двухсот миллионов</a:t>
            </a:r>
            <a:r>
              <a:rPr lang="ru-RU" sz="1200" dirty="0">
                <a:solidFill>
                  <a:schemeClr val="tx1"/>
                </a:solidFill>
              </a:rPr>
              <a:t> рублей. </a:t>
            </a:r>
            <a:r>
              <a:rPr lang="ru-RU" sz="1200" dirty="0" smtClean="0">
                <a:solidFill>
                  <a:schemeClr val="tx1"/>
                </a:solidFill>
              </a:rPr>
              <a:t> По </a:t>
            </a:r>
            <a:r>
              <a:rPr lang="ru-RU" sz="1200" dirty="0">
                <a:solidFill>
                  <a:schemeClr val="tx1"/>
                </a:solidFill>
              </a:rPr>
              <a:t>итогам 2017 года выработано </a:t>
            </a:r>
            <a:r>
              <a:rPr lang="ru-RU" sz="1200" b="1" dirty="0">
                <a:solidFill>
                  <a:schemeClr val="tx1"/>
                </a:solidFill>
              </a:rPr>
              <a:t>2207</a:t>
            </a:r>
            <a:r>
              <a:rPr lang="ru-RU" sz="1200" dirty="0">
                <a:solidFill>
                  <a:schemeClr val="tx1"/>
                </a:solidFill>
              </a:rPr>
              <a:t> тонн сыра. Численность работающих – </a:t>
            </a:r>
            <a:r>
              <a:rPr lang="ru-RU" sz="1200" b="1" dirty="0">
                <a:solidFill>
                  <a:schemeClr val="tx1"/>
                </a:solidFill>
              </a:rPr>
              <a:t>65 человек</a:t>
            </a:r>
            <a:r>
              <a:rPr lang="ru-RU" sz="1200" dirty="0">
                <a:solidFill>
                  <a:schemeClr val="tx1"/>
                </a:solidFill>
              </a:rPr>
              <a:t>. Налоговые поступления в консолидированный бюджет района от ООО «Пречистенский молочный продукт» в 2017 году составили более </a:t>
            </a:r>
            <a:r>
              <a:rPr lang="ru-RU" sz="1200" b="1" dirty="0">
                <a:solidFill>
                  <a:schemeClr val="tx1"/>
                </a:solidFill>
              </a:rPr>
              <a:t>2-х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миллионов</a:t>
            </a:r>
            <a:r>
              <a:rPr lang="ru-RU" sz="1200" dirty="0">
                <a:solidFill>
                  <a:schemeClr val="tx1"/>
                </a:solidFill>
              </a:rPr>
              <a:t> рублей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807080"/>
            <a:ext cx="4392488" cy="5934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Сельское хозяйство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В </a:t>
            </a:r>
            <a:r>
              <a:rPr lang="ru-RU" sz="1150" dirty="0">
                <a:solidFill>
                  <a:schemeClr val="tx1"/>
                </a:solidFill>
              </a:rPr>
              <a:t>сфере</a:t>
            </a:r>
            <a:r>
              <a:rPr lang="ru-RU" sz="1150" b="1" dirty="0">
                <a:solidFill>
                  <a:schemeClr val="tx1"/>
                </a:solidFill>
              </a:rPr>
              <a:t> сельского хозяйства </a:t>
            </a:r>
            <a:r>
              <a:rPr lang="ru-RU" sz="1150" dirty="0">
                <a:solidFill>
                  <a:schemeClr val="tx1"/>
                </a:solidFill>
              </a:rPr>
              <a:t>работает </a:t>
            </a:r>
            <a:r>
              <a:rPr lang="ru-RU" sz="1150" b="1" dirty="0">
                <a:solidFill>
                  <a:schemeClr val="tx1"/>
                </a:solidFill>
              </a:rPr>
              <a:t>13</a:t>
            </a:r>
            <a:r>
              <a:rPr lang="ru-RU" sz="1150" dirty="0">
                <a:solidFill>
                  <a:schemeClr val="tx1"/>
                </a:solidFill>
              </a:rPr>
              <a:t> сельхозпредприятий, </a:t>
            </a:r>
            <a:r>
              <a:rPr lang="ru-RU" sz="1150" b="1" dirty="0">
                <a:solidFill>
                  <a:schemeClr val="tx1"/>
                </a:solidFill>
              </a:rPr>
              <a:t>1</a:t>
            </a:r>
            <a:r>
              <a:rPr lang="ru-RU" sz="1150" dirty="0">
                <a:solidFill>
                  <a:schemeClr val="tx1"/>
                </a:solidFill>
              </a:rPr>
              <a:t> сбытовой сельскохозяйственный потребительский кооператив   и 2 крестьянско-фермерских хозяйства. 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По </a:t>
            </a:r>
            <a:r>
              <a:rPr lang="ru-RU" sz="1150" dirty="0">
                <a:solidFill>
                  <a:schemeClr val="tx1"/>
                </a:solidFill>
              </a:rPr>
              <a:t>итогам работы за 2017 год количество прибыльных </a:t>
            </a:r>
            <a:r>
              <a:rPr lang="ru-RU" sz="1150" dirty="0" smtClean="0">
                <a:solidFill>
                  <a:schemeClr val="tx1"/>
                </a:solidFill>
              </a:rPr>
              <a:t>хозяйств </a:t>
            </a:r>
            <a:r>
              <a:rPr lang="ru-RU" sz="1150" dirty="0">
                <a:solidFill>
                  <a:schemeClr val="tx1"/>
                </a:solidFill>
              </a:rPr>
              <a:t>составило </a:t>
            </a:r>
            <a:r>
              <a:rPr lang="ru-RU" sz="1150" b="1" dirty="0">
                <a:solidFill>
                  <a:schemeClr val="tx1"/>
                </a:solidFill>
              </a:rPr>
              <a:t>5 </a:t>
            </a:r>
            <a:r>
              <a:rPr lang="ru-RU" sz="1150" dirty="0">
                <a:solidFill>
                  <a:schemeClr val="tx1"/>
                </a:solidFill>
              </a:rPr>
              <a:t>предприятий или </a:t>
            </a:r>
            <a:r>
              <a:rPr lang="ru-RU" sz="1150" b="1" dirty="0">
                <a:solidFill>
                  <a:schemeClr val="tx1"/>
                </a:solidFill>
              </a:rPr>
              <a:t>42 %</a:t>
            </a:r>
            <a:r>
              <a:rPr lang="ru-RU" sz="1150" dirty="0">
                <a:solidFill>
                  <a:schemeClr val="tx1"/>
                </a:solidFill>
              </a:rPr>
              <a:t> к их общему количеству.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 На </a:t>
            </a:r>
            <a:r>
              <a:rPr lang="ru-RU" sz="1150" dirty="0">
                <a:solidFill>
                  <a:schemeClr val="tx1"/>
                </a:solidFill>
              </a:rPr>
              <a:t>территории района создано </a:t>
            </a:r>
            <a:r>
              <a:rPr lang="ru-RU" sz="1150" dirty="0" smtClean="0">
                <a:solidFill>
                  <a:schemeClr val="tx1"/>
                </a:solidFill>
              </a:rPr>
              <a:t>овцеводческое </a:t>
            </a:r>
            <a:r>
              <a:rPr lang="ru-RU" sz="1150" dirty="0">
                <a:solidFill>
                  <a:schemeClr val="tx1"/>
                </a:solidFill>
              </a:rPr>
              <a:t>хозяйство </a:t>
            </a:r>
            <a:r>
              <a:rPr lang="ru-RU" sz="1150" b="1" dirty="0">
                <a:solidFill>
                  <a:schemeClr val="tx1"/>
                </a:solidFill>
              </a:rPr>
              <a:t>ООО «Юрьевское»,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которое в 2017 получило </a:t>
            </a:r>
            <a:r>
              <a:rPr lang="ru-RU" sz="1150" dirty="0">
                <a:solidFill>
                  <a:schemeClr val="tx1"/>
                </a:solidFill>
              </a:rPr>
              <a:t>статус племенного репродуктора по разведению чистопородной романовской овцы. </a:t>
            </a:r>
            <a:r>
              <a:rPr lang="ru-RU" sz="1150" dirty="0" smtClean="0">
                <a:solidFill>
                  <a:schemeClr val="tx1"/>
                </a:solidFill>
              </a:rPr>
              <a:t>Вновь </a:t>
            </a:r>
            <a:r>
              <a:rPr lang="ru-RU" sz="1150" dirty="0">
                <a:solidFill>
                  <a:schemeClr val="tx1"/>
                </a:solidFill>
              </a:rPr>
              <a:t>открылись с/х предприятия </a:t>
            </a:r>
            <a:r>
              <a:rPr lang="ru-RU" sz="1150" b="1" dirty="0">
                <a:solidFill>
                  <a:schemeClr val="tx1"/>
                </a:solidFill>
              </a:rPr>
              <a:t>ООО «Маяк» и ООО «Процветание»</a:t>
            </a:r>
            <a:r>
              <a:rPr lang="ru-RU" sz="1150" dirty="0">
                <a:solidFill>
                  <a:schemeClr val="tx1"/>
                </a:solidFill>
              </a:rPr>
              <a:t> на территории бывшего совхоза «</a:t>
            </a:r>
            <a:r>
              <a:rPr lang="ru-RU" sz="1150" dirty="0" smtClean="0">
                <a:solidFill>
                  <a:schemeClr val="tx1"/>
                </a:solidFill>
              </a:rPr>
              <a:t>Маяк». На </a:t>
            </a:r>
            <a:r>
              <a:rPr lang="ru-RU" sz="1150" dirty="0">
                <a:solidFill>
                  <a:schemeClr val="tx1"/>
                </a:solidFill>
              </a:rPr>
              <a:t>базе СПК «Заря» и СПК «Завет Ильича» вновь созданное предприятие </a:t>
            </a:r>
            <a:r>
              <a:rPr lang="ru-RU" sz="1150" b="1" dirty="0">
                <a:solidFill>
                  <a:schemeClr val="tx1"/>
                </a:solidFill>
              </a:rPr>
              <a:t>ООО «</a:t>
            </a:r>
            <a:r>
              <a:rPr lang="ru-RU" sz="1150" b="1" dirty="0" err="1">
                <a:solidFill>
                  <a:schemeClr val="tx1"/>
                </a:solidFill>
              </a:rPr>
              <a:t>Ярагро</a:t>
            </a:r>
            <a:r>
              <a:rPr lang="ru-RU" sz="1150" b="1" dirty="0">
                <a:solidFill>
                  <a:schemeClr val="tx1"/>
                </a:solidFill>
              </a:rPr>
              <a:t>»</a:t>
            </a:r>
            <a:r>
              <a:rPr lang="ru-RU" sz="1150" dirty="0">
                <a:solidFill>
                  <a:schemeClr val="tx1"/>
                </a:solidFill>
              </a:rPr>
              <a:t> планирует весной произвести посев зерновых культур на площади </a:t>
            </a:r>
            <a:r>
              <a:rPr lang="ru-RU" sz="1150" b="1" dirty="0">
                <a:solidFill>
                  <a:schemeClr val="tx1"/>
                </a:solidFill>
              </a:rPr>
              <a:t>1000 га</a:t>
            </a:r>
            <a:r>
              <a:rPr lang="ru-RU" sz="1150" dirty="0">
                <a:solidFill>
                  <a:schemeClr val="tx1"/>
                </a:solidFill>
              </a:rPr>
              <a:t>.  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Пришел </a:t>
            </a:r>
            <a:r>
              <a:rPr lang="ru-RU" sz="1150" dirty="0">
                <a:solidFill>
                  <a:schemeClr val="tx1"/>
                </a:solidFill>
              </a:rPr>
              <a:t>инвестор в </a:t>
            </a:r>
            <a:r>
              <a:rPr lang="ru-RU" sz="1150" b="1" dirty="0">
                <a:solidFill>
                  <a:schemeClr val="tx1"/>
                </a:solidFill>
              </a:rPr>
              <a:t>СПК «</a:t>
            </a:r>
            <a:r>
              <a:rPr lang="ru-RU" sz="1150" b="1" dirty="0" err="1">
                <a:solidFill>
                  <a:schemeClr val="tx1"/>
                </a:solidFill>
              </a:rPr>
              <a:t>Скалинский</a:t>
            </a:r>
            <a:r>
              <a:rPr lang="ru-RU" sz="1150" b="1" dirty="0">
                <a:solidFill>
                  <a:schemeClr val="tx1"/>
                </a:solidFill>
              </a:rPr>
              <a:t>».</a:t>
            </a:r>
            <a:r>
              <a:rPr lang="ru-RU" sz="1150" dirty="0">
                <a:solidFill>
                  <a:schemeClr val="tx1"/>
                </a:solidFill>
              </a:rPr>
              <a:t> Ведется работа по увеличению поголовья КРС, построен новый телятник, начато строительство новой фермы с полной механизацией. </a:t>
            </a:r>
            <a:endParaRPr lang="ru-RU" sz="1150" dirty="0" smtClean="0">
              <a:solidFill>
                <a:schemeClr val="tx1"/>
              </a:solidFill>
            </a:endParaRP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Несмотря </a:t>
            </a:r>
            <a:r>
              <a:rPr lang="ru-RU" sz="1150" dirty="0">
                <a:solidFill>
                  <a:schemeClr val="tx1"/>
                </a:solidFill>
              </a:rPr>
              <a:t>на экономические и финансовые трудности сельхозпредприятия района планируют сохранить основное производство. Так, на </a:t>
            </a:r>
            <a:r>
              <a:rPr lang="ru-RU" sz="1150" b="1" dirty="0">
                <a:solidFill>
                  <a:schemeClr val="tx1"/>
                </a:solidFill>
              </a:rPr>
              <a:t>2018 год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предусматривается </a:t>
            </a:r>
            <a:r>
              <a:rPr lang="ru-RU" sz="1150" dirty="0">
                <a:solidFill>
                  <a:schemeClr val="tx1"/>
                </a:solidFill>
              </a:rPr>
              <a:t>провести яровой сев на площади не ниже уровня прошлого года. Для </a:t>
            </a:r>
            <a:r>
              <a:rPr lang="ru-RU" sz="1150" dirty="0" smtClean="0">
                <a:solidFill>
                  <a:schemeClr val="tx1"/>
                </a:solidFill>
              </a:rPr>
              <a:t>этого запасены </a:t>
            </a:r>
            <a:r>
              <a:rPr lang="ru-RU" sz="1150" dirty="0">
                <a:solidFill>
                  <a:schemeClr val="tx1"/>
                </a:solidFill>
              </a:rPr>
              <a:t>в полном объеме семена в количестве </a:t>
            </a:r>
            <a:r>
              <a:rPr lang="ru-RU" sz="1150" b="1" dirty="0">
                <a:solidFill>
                  <a:schemeClr val="tx1"/>
                </a:solidFill>
              </a:rPr>
              <a:t>309 тонн</a:t>
            </a:r>
            <a:r>
              <a:rPr lang="ru-RU" sz="1150" dirty="0">
                <a:solidFill>
                  <a:schemeClr val="tx1"/>
                </a:solidFill>
              </a:rPr>
              <a:t>, зябь поднята на площади </a:t>
            </a:r>
            <a:r>
              <a:rPr lang="ru-RU" sz="1150" b="1" dirty="0">
                <a:solidFill>
                  <a:schemeClr val="tx1"/>
                </a:solidFill>
              </a:rPr>
              <a:t>217 га</a:t>
            </a:r>
            <a:r>
              <a:rPr lang="ru-RU" sz="115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</a:rPr>
              <a:t>     В рамках выполнения задачи, поставленной Правительством Ярославской области, возвращено в оборот земель </a:t>
            </a:r>
            <a:r>
              <a:rPr lang="ru-RU" sz="1150" dirty="0" err="1">
                <a:solidFill>
                  <a:schemeClr val="tx1"/>
                </a:solidFill>
              </a:rPr>
              <a:t>сельхозназначения</a:t>
            </a:r>
            <a:r>
              <a:rPr lang="ru-RU" sz="1150" dirty="0">
                <a:solidFill>
                  <a:schemeClr val="tx1"/>
                </a:solidFill>
              </a:rPr>
              <a:t> в количестве 2253 га. В этом году планируется ввести в оборот не менее 1000 га </a:t>
            </a:r>
            <a:r>
              <a:rPr lang="ru-RU" sz="1150" dirty="0" smtClean="0">
                <a:solidFill>
                  <a:schemeClr val="tx1"/>
                </a:solidFill>
              </a:rPr>
              <a:t>сельхозугодий.</a:t>
            </a:r>
            <a:endParaRPr lang="ru-RU" sz="1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1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Показатели социально-экономического развития Первомайского муниципального района за 2017 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836712"/>
            <a:ext cx="4248472" cy="5976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Строительство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</a:rPr>
              <a:t>Органы </a:t>
            </a:r>
            <a:r>
              <a:rPr lang="ru-RU" sz="1200" dirty="0">
                <a:solidFill>
                  <a:schemeClr val="tx1"/>
                </a:solidFill>
              </a:rPr>
              <a:t>местного самоуправления Первомайского района достаточно успешно решают </a:t>
            </a:r>
            <a:r>
              <a:rPr lang="ru-RU" sz="1200" b="1" dirty="0">
                <a:solidFill>
                  <a:schemeClr val="tx1"/>
                </a:solidFill>
              </a:rPr>
              <a:t>жилищную проблему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При </a:t>
            </a:r>
            <a:r>
              <a:rPr lang="ru-RU" sz="1200" dirty="0">
                <a:solidFill>
                  <a:schemeClr val="tx1"/>
                </a:solidFill>
              </a:rPr>
              <a:t>высоком темпе строительства район </a:t>
            </a:r>
            <a:r>
              <a:rPr lang="ru-RU" sz="1200" b="1" dirty="0">
                <a:solidFill>
                  <a:schemeClr val="tx1"/>
                </a:solidFill>
              </a:rPr>
              <a:t>полностью</a:t>
            </a:r>
            <a:r>
              <a:rPr lang="ru-RU" sz="1200" dirty="0">
                <a:solidFill>
                  <a:schemeClr val="tx1"/>
                </a:solidFill>
              </a:rPr>
              <a:t> выполнил </a:t>
            </a:r>
            <a:r>
              <a:rPr lang="ru-RU" sz="1200" dirty="0" smtClean="0">
                <a:solidFill>
                  <a:schemeClr val="tx1"/>
                </a:solidFill>
              </a:rPr>
              <a:t>обязательства по </a:t>
            </a:r>
            <a:r>
              <a:rPr lang="ru-RU" sz="1200" dirty="0">
                <a:solidFill>
                  <a:schemeClr val="tx1"/>
                </a:solidFill>
              </a:rPr>
              <a:t>программе </a:t>
            </a:r>
            <a:r>
              <a:rPr lang="ru-RU" sz="1200" b="1" dirty="0">
                <a:solidFill>
                  <a:schemeClr val="tx1"/>
                </a:solidFill>
              </a:rPr>
              <a:t>переселения</a:t>
            </a:r>
            <a:r>
              <a:rPr lang="ru-RU" sz="1200" dirty="0">
                <a:solidFill>
                  <a:schemeClr val="tx1"/>
                </a:solidFill>
              </a:rPr>
              <a:t> граждан из ветхого и аварийного </a:t>
            </a:r>
            <a:r>
              <a:rPr lang="ru-RU" sz="1200" dirty="0" smtClean="0">
                <a:solidFill>
                  <a:schemeClr val="tx1"/>
                </a:solidFill>
              </a:rPr>
              <a:t>жилья. Расселено </a:t>
            </a:r>
            <a:r>
              <a:rPr lang="ru-RU" sz="1200" b="1" dirty="0">
                <a:solidFill>
                  <a:schemeClr val="tx1"/>
                </a:solidFill>
              </a:rPr>
              <a:t>9,5 </a:t>
            </a:r>
            <a:r>
              <a:rPr lang="ru-RU" sz="1200" b="1" dirty="0" err="1">
                <a:solidFill>
                  <a:schemeClr val="tx1"/>
                </a:solidFill>
              </a:rPr>
              <a:t>тыс.кв.м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- это </a:t>
            </a:r>
            <a:r>
              <a:rPr lang="ru-RU" sz="1200" b="1" dirty="0">
                <a:solidFill>
                  <a:schemeClr val="tx1"/>
                </a:solidFill>
              </a:rPr>
              <a:t>69</a:t>
            </a:r>
            <a:r>
              <a:rPr lang="ru-RU" sz="1200" dirty="0">
                <a:solidFill>
                  <a:schemeClr val="tx1"/>
                </a:solidFill>
              </a:rPr>
              <a:t> аварийных многоквартирных домов. В результате </a:t>
            </a:r>
            <a:r>
              <a:rPr lang="ru-RU" sz="1200" dirty="0" smtClean="0">
                <a:solidFill>
                  <a:schemeClr val="tx1"/>
                </a:solidFill>
              </a:rPr>
              <a:t>переселения </a:t>
            </a:r>
            <a:r>
              <a:rPr lang="ru-RU" sz="1200" b="1" dirty="0" smtClean="0">
                <a:solidFill>
                  <a:schemeClr val="tx1"/>
                </a:solidFill>
              </a:rPr>
              <a:t>540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человек получили новые благоустроенные квартиры. Общая стоимость финансирования за весь период действия программы составила </a:t>
            </a:r>
            <a:r>
              <a:rPr lang="ru-RU" sz="1200" b="1" dirty="0">
                <a:solidFill>
                  <a:schemeClr val="tx1"/>
                </a:solidFill>
              </a:rPr>
              <a:t>332 млн. рублей. 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На </a:t>
            </a:r>
            <a:r>
              <a:rPr lang="ru-RU" sz="1200" dirty="0">
                <a:solidFill>
                  <a:schemeClr val="tx1"/>
                </a:solidFill>
              </a:rPr>
              <a:t>сегодняшний день в реестре многоквартирных домов, признанных непригодными для проживания, находится  </a:t>
            </a:r>
            <a:r>
              <a:rPr lang="ru-RU" sz="1200" b="1" dirty="0">
                <a:solidFill>
                  <a:schemeClr val="tx1"/>
                </a:solidFill>
              </a:rPr>
              <a:t>20 домов</a:t>
            </a:r>
            <a:r>
              <a:rPr lang="ru-RU" sz="1200" dirty="0">
                <a:solidFill>
                  <a:schemeClr val="tx1"/>
                </a:solidFill>
              </a:rPr>
              <a:t>. Требуется их срочное расселение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В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сфере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индивидуального </a:t>
            </a:r>
            <a:r>
              <a:rPr lang="ru-RU" sz="1200" dirty="0">
                <a:solidFill>
                  <a:schemeClr val="tx1"/>
                </a:solidFill>
              </a:rPr>
              <a:t>жилищного </a:t>
            </a:r>
            <a:r>
              <a:rPr lang="ru-RU" sz="1200" dirty="0" smtClean="0">
                <a:solidFill>
                  <a:schemeClr val="tx1"/>
                </a:solidFill>
              </a:rPr>
              <a:t>строительства в 2017 </a:t>
            </a:r>
            <a:r>
              <a:rPr lang="ru-RU" sz="1200" dirty="0">
                <a:solidFill>
                  <a:schemeClr val="tx1"/>
                </a:solidFill>
              </a:rPr>
              <a:t>году введено в эксплуатацию </a:t>
            </a:r>
            <a:r>
              <a:rPr lang="ru-RU" sz="1200" b="1" dirty="0">
                <a:solidFill>
                  <a:schemeClr val="tx1"/>
                </a:solidFill>
              </a:rPr>
              <a:t>2588 </a:t>
            </a:r>
            <a:r>
              <a:rPr lang="ru-RU" sz="1200" b="1" dirty="0" err="1">
                <a:solidFill>
                  <a:schemeClr val="tx1"/>
                </a:solidFill>
              </a:rPr>
              <a:t>кв.м</a:t>
            </a:r>
            <a:r>
              <a:rPr lang="ru-RU" sz="1200" dirty="0">
                <a:solidFill>
                  <a:schemeClr val="tx1"/>
                </a:solidFill>
              </a:rPr>
              <a:t> жилья при целевых показателях, утвержденных для нашего района Правительством Ярославской области, в размере – </a:t>
            </a:r>
            <a:r>
              <a:rPr lang="ru-RU" sz="1200" b="1" dirty="0">
                <a:solidFill>
                  <a:schemeClr val="tx1"/>
                </a:solidFill>
              </a:rPr>
              <a:t>2500 </a:t>
            </a:r>
            <a:r>
              <a:rPr lang="ru-RU" sz="1200" b="1" dirty="0" err="1">
                <a:solidFill>
                  <a:schemeClr val="tx1"/>
                </a:solidFill>
              </a:rPr>
              <a:t>кв.м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В </a:t>
            </a:r>
            <a:r>
              <a:rPr lang="ru-RU" sz="1200" dirty="0">
                <a:solidFill>
                  <a:schemeClr val="tx1"/>
                </a:solidFill>
              </a:rPr>
              <a:t>рамках региональной программы </a:t>
            </a:r>
            <a:r>
              <a:rPr lang="ru-RU" sz="1200" b="1" dirty="0">
                <a:solidFill>
                  <a:schemeClr val="tx1"/>
                </a:solidFill>
              </a:rPr>
              <a:t>«Капитального ремонта общего имущества в многоквартирных домах Ярославской области на 2014-2043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годы»</a:t>
            </a:r>
            <a:r>
              <a:rPr lang="ru-RU" sz="1200" dirty="0">
                <a:solidFill>
                  <a:schemeClr val="tx1"/>
                </a:solidFill>
              </a:rPr>
              <a:t>, администрацией района был разработан и утвержден краткосрочный план реализации региональной программы. В </a:t>
            </a:r>
            <a:r>
              <a:rPr lang="ru-RU" sz="1200" b="1" dirty="0">
                <a:solidFill>
                  <a:schemeClr val="tx1"/>
                </a:solidFill>
              </a:rPr>
              <a:t>2017 </a:t>
            </a:r>
            <a:r>
              <a:rPr lang="ru-RU" sz="1200" dirty="0">
                <a:solidFill>
                  <a:schemeClr val="tx1"/>
                </a:solidFill>
              </a:rPr>
              <a:t>году по данной программе был проведен капитальный ремонт внутридомовых инженерных систем электроснабжения, теплоснабжения, ремонт крыш четырех многоквартирных жилых домов в п. Пречистое. Общая стоимость работ составила </a:t>
            </a:r>
            <a:r>
              <a:rPr lang="ru-RU" sz="1200" b="1" dirty="0">
                <a:solidFill>
                  <a:schemeClr val="tx1"/>
                </a:solidFill>
              </a:rPr>
              <a:t>10,4 млн. 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2215" y="836712"/>
            <a:ext cx="4484282" cy="59046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Труд и занятость</a:t>
            </a:r>
          </a:p>
          <a:p>
            <a:pPr algn="just"/>
            <a:r>
              <a:rPr lang="ru-RU" sz="1150" b="1" dirty="0">
                <a:solidFill>
                  <a:schemeClr val="tx1"/>
                </a:solidFill>
              </a:rPr>
              <a:t>        </a:t>
            </a:r>
            <a:r>
              <a:rPr lang="ru-RU" sz="1150" dirty="0" smtClean="0">
                <a:solidFill>
                  <a:schemeClr val="tx1"/>
                </a:solidFill>
              </a:rPr>
              <a:t>     В </a:t>
            </a:r>
            <a:r>
              <a:rPr lang="ru-RU" sz="1150" dirty="0">
                <a:solidFill>
                  <a:schemeClr val="tx1"/>
                </a:solidFill>
              </a:rPr>
              <a:t>Первомайском районе проживает </a:t>
            </a:r>
            <a:r>
              <a:rPr lang="ru-RU" sz="1150" b="1" dirty="0">
                <a:solidFill>
                  <a:schemeClr val="tx1"/>
                </a:solidFill>
              </a:rPr>
              <a:t>10 231 </a:t>
            </a:r>
            <a:r>
              <a:rPr lang="ru-RU" sz="1150" dirty="0">
                <a:solidFill>
                  <a:schemeClr val="tx1"/>
                </a:solidFill>
              </a:rPr>
              <a:t>человек, в том числе в сельской местности – </a:t>
            </a:r>
            <a:r>
              <a:rPr lang="ru-RU" sz="1150" b="1" dirty="0">
                <a:solidFill>
                  <a:schemeClr val="tx1"/>
                </a:solidFill>
              </a:rPr>
              <a:t>около 6 тыс</a:t>
            </a:r>
            <a:r>
              <a:rPr lang="ru-RU" sz="1150" dirty="0">
                <a:solidFill>
                  <a:schemeClr val="tx1"/>
                </a:solidFill>
              </a:rPr>
              <a:t>. На территории района насчитывается </a:t>
            </a:r>
            <a:r>
              <a:rPr lang="ru-RU" sz="1150" b="1" dirty="0">
                <a:solidFill>
                  <a:schemeClr val="tx1"/>
                </a:solidFill>
              </a:rPr>
              <a:t>193 п</a:t>
            </a:r>
            <a:r>
              <a:rPr lang="ru-RU" sz="1150" dirty="0">
                <a:solidFill>
                  <a:schemeClr val="tx1"/>
                </a:solidFill>
              </a:rPr>
              <a:t>редприятия и организации. Среднесписочная численность работников (без субъектов малого предпринимательства) составляет </a:t>
            </a:r>
            <a:r>
              <a:rPr lang="ru-RU" sz="1150" b="1" dirty="0">
                <a:solidFill>
                  <a:schemeClr val="tx1"/>
                </a:solidFill>
              </a:rPr>
              <a:t>1612</a:t>
            </a:r>
            <a:r>
              <a:rPr lang="ru-RU" sz="1150" dirty="0">
                <a:solidFill>
                  <a:schemeClr val="tx1"/>
                </a:solidFill>
              </a:rPr>
              <a:t> человек, среднемесячная заработная плата по району – </a:t>
            </a:r>
            <a:r>
              <a:rPr lang="ru-RU" sz="1150" b="1" dirty="0">
                <a:solidFill>
                  <a:schemeClr val="tx1"/>
                </a:solidFill>
              </a:rPr>
              <a:t>21594</a:t>
            </a:r>
            <a:r>
              <a:rPr lang="ru-RU" sz="1150" dirty="0">
                <a:solidFill>
                  <a:schemeClr val="tx1"/>
                </a:solidFill>
              </a:rPr>
              <a:t> рублей, что составляет </a:t>
            </a:r>
            <a:r>
              <a:rPr lang="ru-RU" sz="1150" b="1" dirty="0">
                <a:solidFill>
                  <a:schemeClr val="tx1"/>
                </a:solidFill>
              </a:rPr>
              <a:t>66</a:t>
            </a:r>
            <a:r>
              <a:rPr lang="ru-RU" sz="1150" dirty="0">
                <a:solidFill>
                  <a:schemeClr val="tx1"/>
                </a:solidFill>
              </a:rPr>
              <a:t> % к </a:t>
            </a:r>
            <a:r>
              <a:rPr lang="ru-RU" sz="1150" dirty="0" err="1">
                <a:solidFill>
                  <a:schemeClr val="tx1"/>
                </a:solidFill>
              </a:rPr>
              <a:t>среднеобластному</a:t>
            </a:r>
            <a:r>
              <a:rPr lang="ru-RU" sz="1150" dirty="0">
                <a:solidFill>
                  <a:schemeClr val="tx1"/>
                </a:solidFill>
              </a:rPr>
              <a:t> уровню.  </a:t>
            </a:r>
          </a:p>
          <a:p>
            <a:pPr algn="just"/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</a:t>
            </a:r>
            <a:r>
              <a:rPr lang="ru-RU" sz="1150" dirty="0" smtClean="0">
                <a:solidFill>
                  <a:schemeClr val="tx1"/>
                </a:solidFill>
              </a:rPr>
              <a:t>Наибольший </a:t>
            </a:r>
            <a:r>
              <a:rPr lang="ru-RU" sz="1150" dirty="0">
                <a:solidFill>
                  <a:schemeClr val="tx1"/>
                </a:solidFill>
              </a:rPr>
              <a:t>удельный вес занимают организации, работающие в сельском, лесном хозяйстве, розничной торговле и государственном управлении</a:t>
            </a:r>
            <a:r>
              <a:rPr lang="ru-RU" sz="115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Важной </a:t>
            </a:r>
            <a:r>
              <a:rPr lang="ru-RU" sz="1150" dirty="0">
                <a:solidFill>
                  <a:schemeClr val="tx1"/>
                </a:solidFill>
              </a:rPr>
              <a:t>составляющей экономики района является деятельность </a:t>
            </a:r>
            <a:r>
              <a:rPr lang="ru-RU" sz="1150" b="1" dirty="0">
                <a:solidFill>
                  <a:schemeClr val="tx1"/>
                </a:solidFill>
              </a:rPr>
              <a:t>малого бизнеса,</a:t>
            </a:r>
            <a:r>
              <a:rPr lang="ru-RU" sz="1150" dirty="0">
                <a:solidFill>
                  <a:schemeClr val="tx1"/>
                </a:solidFill>
              </a:rPr>
              <a:t> которая охватывает практически все отрасли. </a:t>
            </a: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dirty="0">
                <a:solidFill>
                  <a:schemeClr val="tx1"/>
                </a:solidFill>
              </a:rPr>
              <a:t>Общее количество субъектов малого предпринимательства в районе – </a:t>
            </a:r>
            <a:r>
              <a:rPr lang="ru-RU" sz="1150" b="1" dirty="0">
                <a:solidFill>
                  <a:schemeClr val="tx1"/>
                </a:solidFill>
              </a:rPr>
              <a:t>277</a:t>
            </a:r>
            <a:r>
              <a:rPr lang="ru-RU" sz="1150" dirty="0">
                <a:solidFill>
                  <a:schemeClr val="tx1"/>
                </a:solidFill>
              </a:rPr>
              <a:t> единиц, в том числе : </a:t>
            </a:r>
            <a:r>
              <a:rPr lang="ru-RU" sz="1150" b="1" dirty="0">
                <a:solidFill>
                  <a:schemeClr val="tx1"/>
                </a:solidFill>
              </a:rPr>
              <a:t>21</a:t>
            </a:r>
            <a:r>
              <a:rPr lang="ru-RU" sz="1150" dirty="0">
                <a:solidFill>
                  <a:schemeClr val="tx1"/>
                </a:solidFill>
              </a:rPr>
              <a:t> – малое предприятие, </a:t>
            </a:r>
            <a:r>
              <a:rPr lang="ru-RU" sz="1150" b="1" dirty="0">
                <a:solidFill>
                  <a:schemeClr val="tx1"/>
                </a:solidFill>
              </a:rPr>
              <a:t>39</a:t>
            </a:r>
            <a:r>
              <a:rPr lang="ru-RU" sz="1150" dirty="0">
                <a:solidFill>
                  <a:schemeClr val="tx1"/>
                </a:solidFill>
              </a:rPr>
              <a:t> – </a:t>
            </a:r>
            <a:r>
              <a:rPr lang="ru-RU" sz="1150" dirty="0" err="1">
                <a:solidFill>
                  <a:schemeClr val="tx1"/>
                </a:solidFill>
              </a:rPr>
              <a:t>микропредприятий</a:t>
            </a:r>
            <a:r>
              <a:rPr lang="ru-RU" sz="1150" dirty="0">
                <a:solidFill>
                  <a:schemeClr val="tx1"/>
                </a:solidFill>
              </a:rPr>
              <a:t>, </a:t>
            </a:r>
            <a:r>
              <a:rPr lang="ru-RU" sz="1150" b="1" dirty="0">
                <a:solidFill>
                  <a:schemeClr val="tx1"/>
                </a:solidFill>
              </a:rPr>
              <a:t>217</a:t>
            </a:r>
            <a:r>
              <a:rPr lang="ru-RU" sz="1150" dirty="0">
                <a:solidFill>
                  <a:schemeClr val="tx1"/>
                </a:solidFill>
              </a:rPr>
              <a:t> – индивидуальных предпринимателей. В малом бизнесе трудятся </a:t>
            </a:r>
            <a:r>
              <a:rPr lang="ru-RU" sz="1150" b="1" dirty="0">
                <a:solidFill>
                  <a:schemeClr val="tx1"/>
                </a:solidFill>
              </a:rPr>
              <a:t>27 %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err="1">
                <a:solidFill>
                  <a:schemeClr val="tx1"/>
                </a:solidFill>
              </a:rPr>
              <a:t>эанятых</a:t>
            </a:r>
            <a:r>
              <a:rPr lang="ru-RU" sz="1150" dirty="0">
                <a:solidFill>
                  <a:schemeClr val="tx1"/>
                </a:solidFill>
              </a:rPr>
              <a:t> в экономике района</a:t>
            </a:r>
            <a:r>
              <a:rPr lang="ru-RU" sz="1150" dirty="0" smtClean="0">
                <a:solidFill>
                  <a:schemeClr val="tx1"/>
                </a:solidFill>
              </a:rPr>
              <a:t>. </a:t>
            </a:r>
            <a:r>
              <a:rPr lang="ru-RU" sz="1150" dirty="0">
                <a:solidFill>
                  <a:schemeClr val="tx1"/>
                </a:solidFill>
              </a:rPr>
              <a:t>В структуре малого предпринимательства наибольший процент занимает розничная торговля, транспорт и связь, сельское хозяйство, охота и лесное хозяйство, техническое обслуживание и ремонт автотранспортных средств,</a:t>
            </a:r>
            <a:r>
              <a:rPr lang="ru-RU" sz="1150" b="1" dirty="0">
                <a:solidFill>
                  <a:schemeClr val="tx1"/>
                </a:solidFill>
              </a:rPr>
              <a:t>,</a:t>
            </a:r>
            <a:r>
              <a:rPr lang="ru-RU" sz="1150" dirty="0">
                <a:solidFill>
                  <a:schemeClr val="tx1"/>
                </a:solidFill>
              </a:rPr>
              <a:t> обрабатывающие производства</a:t>
            </a:r>
            <a:r>
              <a:rPr lang="ru-RU" sz="1150" dirty="0" smtClean="0">
                <a:solidFill>
                  <a:schemeClr val="tx1"/>
                </a:solidFill>
              </a:rPr>
              <a:t>.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  <a:endParaRPr lang="ru-RU" sz="1150" dirty="0" smtClean="0">
              <a:solidFill>
                <a:schemeClr val="tx1"/>
              </a:solidFill>
            </a:endParaRPr>
          </a:p>
          <a:p>
            <a:pPr algn="just"/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    Стабильно </a:t>
            </a:r>
            <a:r>
              <a:rPr lang="ru-RU" sz="1150" dirty="0">
                <a:solidFill>
                  <a:schemeClr val="tx1"/>
                </a:solidFill>
              </a:rPr>
              <a:t>функционирующей отраслью муниципального района является </a:t>
            </a:r>
            <a:r>
              <a:rPr lang="ru-RU" sz="1150" b="1" dirty="0">
                <a:solidFill>
                  <a:schemeClr val="tx1"/>
                </a:solidFill>
              </a:rPr>
              <a:t>потребительский рынок.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</a:rPr>
              <a:t>В настоящее время в данной отрасли работает </a:t>
            </a:r>
            <a:r>
              <a:rPr lang="ru-RU" sz="1150" b="1" dirty="0">
                <a:solidFill>
                  <a:schemeClr val="tx1"/>
                </a:solidFill>
              </a:rPr>
              <a:t>119</a:t>
            </a:r>
            <a:r>
              <a:rPr lang="ru-RU" sz="1150" dirty="0">
                <a:solidFill>
                  <a:schemeClr val="tx1"/>
                </a:solidFill>
              </a:rPr>
              <a:t> магазинов розничной торговли, торговый дом и три торговых центра. Действует свыше </a:t>
            </a:r>
            <a:r>
              <a:rPr lang="ru-RU" sz="1150" b="1" dirty="0">
                <a:solidFill>
                  <a:schemeClr val="tx1"/>
                </a:solidFill>
              </a:rPr>
              <a:t>30</a:t>
            </a:r>
            <a:r>
              <a:rPr lang="ru-RU" sz="1150" dirty="0">
                <a:solidFill>
                  <a:schemeClr val="tx1"/>
                </a:solidFill>
              </a:rPr>
              <a:t> объектов нестационарной торговли, среди которых </a:t>
            </a:r>
            <a:r>
              <a:rPr lang="ru-RU" sz="1150" b="1" dirty="0">
                <a:solidFill>
                  <a:schemeClr val="tx1"/>
                </a:solidFill>
              </a:rPr>
              <a:t>10</a:t>
            </a:r>
            <a:r>
              <a:rPr lang="ru-RU" sz="1150" dirty="0">
                <a:solidFill>
                  <a:schemeClr val="tx1"/>
                </a:solidFill>
              </a:rPr>
              <a:t> автолавок.	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    Общее </a:t>
            </a:r>
            <a:r>
              <a:rPr lang="ru-RU" sz="1150" dirty="0">
                <a:solidFill>
                  <a:schemeClr val="tx1"/>
                </a:solidFill>
              </a:rPr>
              <a:t>число работающих в данной сфере составляет около </a:t>
            </a:r>
            <a:r>
              <a:rPr lang="ru-RU" sz="1150" b="1" dirty="0">
                <a:solidFill>
                  <a:schemeClr val="tx1"/>
                </a:solidFill>
              </a:rPr>
              <a:t>600</a:t>
            </a:r>
            <a:r>
              <a:rPr lang="ru-RU" sz="1150" dirty="0">
                <a:solidFill>
                  <a:schemeClr val="tx1"/>
                </a:solidFill>
              </a:rPr>
              <a:t> человек.</a:t>
            </a:r>
            <a:endParaRPr lang="ru-RU" sz="11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Основные направления бюджетной и налоговой политики Первомайского муниципального района на 2018-2020 годы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обеспечение привлечения средств вышестоящих бюджетов на решение вопросов местного значения;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формирование благоприятного инвестиционного климата;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взаимодействие с налогоплательщиками  для увеличения налоговой базы;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участие в обеспечении эффективного администрирования налогов;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увеличение поступления имущественных налогов за счет вовлечения в налогообложение объектов недвижимости;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увеличение поступления неналоговых </a:t>
            </a:r>
            <a:r>
              <a:rPr lang="ru-RU" sz="1600" dirty="0" smtClean="0"/>
              <a:t>доходов</a:t>
            </a:r>
            <a:r>
              <a:rPr lang="ru-RU" sz="1600" dirty="0"/>
              <a:t>;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приведение </a:t>
            </a:r>
            <a:r>
              <a:rPr lang="ru-RU" sz="1600" dirty="0"/>
              <a:t>уровня бюджетных расходов в соответствие с новыми реалиями, </a:t>
            </a:r>
            <a:r>
              <a:rPr lang="ru-RU" sz="1600" dirty="0" smtClean="0"/>
              <a:t>оптимизация </a:t>
            </a:r>
            <a:r>
              <a:rPr lang="ru-RU" sz="1600" dirty="0"/>
              <a:t>структуры бюджетных </a:t>
            </a:r>
            <a:r>
              <a:rPr lang="ru-RU" sz="1600" dirty="0" smtClean="0"/>
              <a:t>расходов;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качества бюджетного </a:t>
            </a:r>
            <a:r>
              <a:rPr lang="ru-RU" sz="1600" dirty="0" smtClean="0"/>
              <a:t>планирования;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принятие новых расходных обязательств только при условии оценки их эффективности, соответствия их приоритетным направлениям социально-экономического развития </a:t>
            </a:r>
            <a:r>
              <a:rPr lang="ru-RU" sz="16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качества и доступности оказания муниципальных </a:t>
            </a:r>
            <a:r>
              <a:rPr lang="ru-RU" sz="1600" dirty="0" smtClean="0"/>
              <a:t>услуг;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выполнение всех социальных обязательств </a:t>
            </a:r>
            <a:r>
              <a:rPr lang="ru-RU" sz="16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эффективности осуществления закупок товаров, работ, услуг для обеспечения муниципальных нужд</a:t>
            </a:r>
            <a:r>
              <a:rPr lang="ru-RU" sz="16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обеспечение прозрачности расходования бюджетных средств и открытости бюджета для </a:t>
            </a:r>
            <a:r>
              <a:rPr lang="ru-RU" sz="1600" dirty="0" smtClean="0"/>
              <a:t>граждан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бюджета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Первомайского муниципального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района за 2017 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711401"/>
              </p:ext>
            </p:extLst>
          </p:nvPr>
        </p:nvGraphicFramePr>
        <p:xfrm>
          <a:off x="683568" y="3284984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82923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522677,8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515526,50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505878,8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493753,90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679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Доходы бюджета Первомайского муниципального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24944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Налоги, сборы и платежи за пользование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88" y="3782635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Акцизы по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2635"/>
            <a:ext cx="931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17987" y="4764835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Госпошлина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922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0861" y="3045327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928" y="5319620"/>
            <a:ext cx="2836789" cy="792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2928" y="3779152"/>
            <a:ext cx="2794722" cy="720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(предоставляются  без определения конкретной цели их использования)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(предоставляются из вышестоящего бюджета для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(предоставляются на  выполнение расходов по переданным полномочиям)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6350" y="4646731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Доходы бюджета Первомайского муниципального района за 2016-2017 годы, </a:t>
            </a:r>
            <a:r>
              <a:rPr lang="ru-RU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тыс.руб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92725"/>
              </p:ext>
            </p:extLst>
          </p:nvPr>
        </p:nvGraphicFramePr>
        <p:xfrm>
          <a:off x="323528" y="620690"/>
          <a:ext cx="8568952" cy="6027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152128"/>
                <a:gridCol w="1080120"/>
                <a:gridCol w="1080120"/>
                <a:gridCol w="1224136"/>
              </a:tblGrid>
              <a:tr h="144014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2016 (отчет)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2017 (план)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2017 (факт)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% исполнения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1. Налоговые доходы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32013,8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27460,0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28774,4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1.1. Налоги на прибыль,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15915,2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15258,0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15963,7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11217,8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7839,0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8420,5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107,4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1.3. 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3797,3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3634,0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3658,1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1.4. Налоги, сборы и регулярные платежи за пользование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179,0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179,9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1.5. Госпошлины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1025,7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543,8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2.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4522,8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4134,0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4303,5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2991,2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2390,0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2494,5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104,4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2.2. 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379,7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2.3. Доходы от оказания платных услуг (работ) и компенсации затрат </a:t>
                      </a:r>
                      <a:r>
                        <a:rPr lang="ru-RU" sz="1200" u="none" strike="noStrike" dirty="0" err="1">
                          <a:effectLst/>
                        </a:rPr>
                        <a:t>государтсва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328,0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2.4. 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101,0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2.5. 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1054,4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863,0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106,6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2.6. 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47,0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3. Финансовая помощь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487107,8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491083,8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482448,9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98,2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Дотации бюджетам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187628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181781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179267,1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Субсидии бюджетам муниципальных образований (межбюджетные субсидии)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47405,4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42060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40594,7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247407,5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263498,1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258863,7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4682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3744,7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3744,6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Возвраты межбюджетных трансфертов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-15,1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-21,2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ИТОГО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523644,4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522677,8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515526,8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98,6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налоговых доходов в 2016-2017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%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992986"/>
              </p:ext>
            </p:extLst>
          </p:nvPr>
        </p:nvGraphicFramePr>
        <p:xfrm>
          <a:off x="611560" y="476672"/>
          <a:ext cx="6888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032475"/>
              </p:ext>
            </p:extLst>
          </p:nvPr>
        </p:nvGraphicFramePr>
        <p:xfrm>
          <a:off x="107504" y="4149080"/>
          <a:ext cx="885698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832" y="386104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налоговым доходам бюджета района за 2017 год, </a:t>
            </a:r>
            <a:r>
              <a:rPr lang="ru-RU" sz="20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936104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Наиболее крупные налогоплательщики Первомайского района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5219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ГУЗ ОЯ Пречистенская ЦРБ;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Первомайское РАЙПО;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Первомайский филиал ГП ЯО «</a:t>
            </a:r>
            <a:r>
              <a:rPr lang="ru-RU" sz="2000" dirty="0" err="1" smtClean="0"/>
              <a:t>Ярдормост</a:t>
            </a:r>
            <a:r>
              <a:rPr lang="ru-RU" sz="2000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АО «Пречистенское КХ»;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ГОУ ЯО </a:t>
            </a:r>
            <a:r>
              <a:rPr lang="ru-RU" sz="2000" dirty="0" err="1" smtClean="0"/>
              <a:t>Багряниковская</a:t>
            </a:r>
            <a:r>
              <a:rPr lang="ru-RU" sz="2000" dirty="0" smtClean="0"/>
              <a:t> СКА-И</a:t>
            </a:r>
            <a:endParaRPr lang="ru-RU" sz="2000" dirty="0"/>
          </a:p>
        </p:txBody>
      </p:sp>
      <p:pic>
        <p:nvPicPr>
          <p:cNvPr id="2050" name="Picture 2" descr="C:\Доронина\бюджет для граждан\фото\stacio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56" y="1556792"/>
            <a:ext cx="3333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Доронина\бюджет для граждан\фото\image49S371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979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ронина\бюджет для граждан\фото\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15" y="4034736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неналоговых доходов в 2016-2017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55525"/>
              </p:ext>
            </p:extLst>
          </p:nvPr>
        </p:nvGraphicFramePr>
        <p:xfrm>
          <a:off x="1259632" y="548680"/>
          <a:ext cx="64990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061103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неналоговым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доходам бюджета района за 2017 год, </a:t>
            </a:r>
            <a:r>
              <a:rPr lang="ru-RU" sz="20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18173"/>
              </p:ext>
            </p:extLst>
          </p:nvPr>
        </p:nvGraphicFramePr>
        <p:xfrm>
          <a:off x="179512" y="4581128"/>
          <a:ext cx="8640960" cy="213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48072"/>
          </a:xfrm>
        </p:spPr>
        <p:txBody>
          <a:bodyPr>
            <a:noAutofit/>
          </a:bodyPr>
          <a:lstStyle/>
          <a:p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безвозмездных поступлений в бюджет района в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2016-2017 </a:t>
            </a:r>
            <a:r>
              <a:rPr lang="ru-RU" sz="21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%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09959"/>
              </p:ext>
            </p:extLst>
          </p:nvPr>
        </p:nvGraphicFramePr>
        <p:xfrm>
          <a:off x="3491880" y="188640"/>
          <a:ext cx="5539740" cy="296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124064"/>
              </p:ext>
            </p:extLst>
          </p:nvPr>
        </p:nvGraphicFramePr>
        <p:xfrm>
          <a:off x="827584" y="476672"/>
          <a:ext cx="66967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84433"/>
              </p:ext>
            </p:extLst>
          </p:nvPr>
        </p:nvGraphicFramePr>
        <p:xfrm>
          <a:off x="107504" y="4149080"/>
          <a:ext cx="8784976" cy="279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1840" y="38610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по неналоговым доходам бюджета района за 2017 год, </a:t>
            </a:r>
            <a:r>
              <a:rPr lang="ru-RU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тыс.руб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51838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052736"/>
            <a:ext cx="59766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Первомайского района! </a:t>
            </a:r>
            <a:r>
              <a:rPr lang="ru-RU" sz="1600" dirty="0">
                <a:latin typeface="Trebuchet MS" pitchFamily="34" charset="0"/>
              </a:rPr>
              <a:t>        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района,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района, основными условиями формирования бюджета района, 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района, 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муниципального района  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администрации Первомайского муниципального </a:t>
            </a:r>
            <a:r>
              <a:rPr lang="ru-RU" sz="1500" dirty="0">
                <a:latin typeface="Trebuchet MS" pitchFamily="34" charset="0"/>
              </a:rPr>
              <a:t>района Ярославской области.</a:t>
            </a:r>
          </a:p>
        </p:txBody>
      </p:sp>
      <p:pic>
        <p:nvPicPr>
          <p:cNvPr id="3" name="Picture 2" descr="C:\Доронина\бюджет для граждан\фото\__dsc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08312" cy="23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Доронина\бюджет для граждан\фото\мем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3861048"/>
            <a:ext cx="2808312" cy="24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936104"/>
          </a:xfrm>
        </p:spPr>
        <p:txBody>
          <a:bodyPr>
            <a:normAutofit/>
          </a:bodyPr>
          <a:lstStyle/>
          <a:p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Расходы бюджета Первомайского муниципального </a:t>
            </a:r>
            <a:r>
              <a:rPr lang="ru-RU" sz="2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района</a:t>
            </a:r>
            <a:endParaRPr lang="ru-RU" sz="2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3" y="1196752"/>
            <a:ext cx="8810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района по разделам бюджетной классификации за 2017 год, </a:t>
            </a:r>
            <a:r>
              <a:rPr lang="ru-RU" sz="28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(ОТРАСЛЕВАЯ СТРУКТУРА)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44579"/>
              </p:ext>
            </p:extLst>
          </p:nvPr>
        </p:nvGraphicFramePr>
        <p:xfrm>
          <a:off x="323527" y="1412780"/>
          <a:ext cx="8568953" cy="5040554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908567"/>
                <a:gridCol w="1271410"/>
                <a:gridCol w="1776490"/>
                <a:gridCol w="1341076"/>
                <a:gridCol w="1271410"/>
              </a:tblGrid>
              <a:tr h="36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34214,8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35386,2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34497,6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39128,6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46031,8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40724,9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14728,4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204125,8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216157,7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213401,6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кинематоргафия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40899,3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122971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128691,3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126453,1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9601,3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29571,5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499688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505878,9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493753,9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Структура расходов бюджета района</a:t>
            </a:r>
            <a:b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по отраслям за 2017 год, %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115082"/>
              </p:ext>
            </p:extLst>
          </p:nvPr>
        </p:nvGraphicFramePr>
        <p:xfrm>
          <a:off x="251520" y="1124744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района по главным распорядителям бюджетных средств, </a:t>
            </a:r>
            <a:r>
              <a:rPr lang="ru-RU" sz="28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45455"/>
              </p:ext>
            </p:extLst>
          </p:nvPr>
        </p:nvGraphicFramePr>
        <p:xfrm>
          <a:off x="323528" y="980728"/>
          <a:ext cx="8424937" cy="5660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2016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(ожидание)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49 227,0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47 655,9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46 717,7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211 078,8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223 512,3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220 456,8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финансов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70 931,9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65 602,2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64 825,1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98,8%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6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106 252,8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113 022,9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111 487,5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98,6%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Администрация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61 198,3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55 072,8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49 254,2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89,4%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988,9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1 000,8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1 000,8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499 688,0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505 878,7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493 753,9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97,6%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района по главным распорядителям бюджетных средств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 2017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 ,%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80084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                С 2014 года бюджет Первомайского муниципального района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altLang="ru-RU" b="1" dirty="0"/>
              <a:t>Все муниципальные программы размещены на официальном сайте Администрации Первомайского муниципального района</a:t>
            </a:r>
          </a:p>
          <a:p>
            <a:pPr algn="ctr"/>
            <a:r>
              <a:rPr lang="ru-RU" altLang="ru-RU" b="1" dirty="0">
                <a:solidFill>
                  <a:schemeClr val="accent2"/>
                </a:solidFill>
              </a:rPr>
              <a:t> </a:t>
            </a:r>
            <a:r>
              <a:rPr lang="en-US" altLang="ru-RU" b="1" u="sng" dirty="0">
                <a:solidFill>
                  <a:srgbClr val="FF0000"/>
                </a:solidFill>
              </a:rPr>
              <a:t>http://pervomayadm.ru/municipal-nye.html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района по муниципальным программам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2016-2017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годах,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92677"/>
              </p:ext>
            </p:extLst>
          </p:nvPr>
        </p:nvGraphicFramePr>
        <p:xfrm>
          <a:off x="323528" y="908720"/>
          <a:ext cx="8496943" cy="5790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1296144"/>
                <a:gridCol w="1224136"/>
                <a:gridCol w="1224136"/>
                <a:gridCol w="1296143"/>
              </a:tblGrid>
              <a:tr h="232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образования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217614,9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214619,8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42,4%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"Социальная поддержка населения Первомайского муниципального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106853,6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105466,9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"Комплексные меры по организации отдыха, оздоровления и занятости детей Первомайского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2630,9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2605,6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99,0%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"Семья и дети"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84,1%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"Обеспечение общественного порядка и противодействие преступности на территории Первомайского муниципального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440,6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436,5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"Защита населения и территории Первомайского муниципального района от чрезвычайных ситуаций"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187,5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187,3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99,9%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культуры и молодежной политики в Первомайском муниципальном районе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46308,6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45378,2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физической культуры и спорта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6069,2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6059,8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"Энергосбережение и повышение </a:t>
                      </a:r>
                      <a:r>
                        <a:rPr lang="ru-RU" sz="1400" b="1" u="none" strike="noStrike" dirty="0" err="1">
                          <a:effectLst/>
                        </a:rPr>
                        <a:t>энергоэффективности</a:t>
                      </a:r>
                      <a:r>
                        <a:rPr lang="ru-RU" sz="1400" b="1" u="none" strike="noStrike" dirty="0">
                          <a:effectLst/>
                        </a:rPr>
                        <a:t>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71510"/>
              </p:ext>
            </p:extLst>
          </p:nvPr>
        </p:nvGraphicFramePr>
        <p:xfrm>
          <a:off x="251520" y="908720"/>
          <a:ext cx="8712967" cy="5635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296144"/>
                <a:gridCol w="1448063"/>
                <a:gridCol w="1363615"/>
                <a:gridCol w="1292777"/>
              </a:tblGrid>
              <a:tr h="652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субъектов малого предпринимательства Первомайского муниципального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"Поддержка потребительского рынка на селе"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"Эффективная власть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9303,4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9089,1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97,7%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"Информационное общество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1647,5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дорожного хозяйства и транспорта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41278,1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35962,6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87,1%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7,1%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сельского хозяйства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1556,2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"Создание условий для эффективного управления муниципальными финансами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5633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5556,2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"Разработка и актуализация градостроительной документации Первомайского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"Формирование современной городской среды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4186,1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4185,7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444269,1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433289,8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97,5%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85,7%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95849"/>
              </p:ext>
            </p:extLst>
          </p:nvPr>
        </p:nvGraphicFramePr>
        <p:xfrm>
          <a:off x="251520" y="260648"/>
          <a:ext cx="871296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296144"/>
                <a:gridCol w="1448063"/>
                <a:gridCol w="1363614"/>
                <a:gridCol w="1292778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2017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000" y="1844824"/>
            <a:ext cx="827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FF5050"/>
                </a:solidFill>
              </a:rPr>
              <a:t>«Развитие образования в Первомайском муниципальном районе на </a:t>
            </a:r>
            <a:r>
              <a:rPr lang="ru-RU" b="1" dirty="0" smtClean="0">
                <a:solidFill>
                  <a:srgbClr val="FF5050"/>
                </a:solidFill>
              </a:rPr>
              <a:t>2017-2019 </a:t>
            </a:r>
            <a:r>
              <a:rPr lang="ru-RU" b="1" dirty="0">
                <a:solidFill>
                  <a:srgbClr val="FF5050"/>
                </a:solidFill>
              </a:rPr>
              <a:t>годы»</a:t>
            </a:r>
            <a:r>
              <a:rPr lang="ru-RU" b="1" dirty="0">
                <a:solidFill>
                  <a:srgbClr val="1F8377"/>
                </a:solidFill>
              </a:rPr>
              <a:t> </a:t>
            </a:r>
            <a:r>
              <a:rPr lang="ru-RU" b="1" dirty="0" smtClean="0"/>
              <a:t>(42,4%).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01449"/>
            <a:ext cx="894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Процентное соотношение муниципальных программ в общем объеме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расходов бюджета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Первомайского района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за 2017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В </a:t>
            </a:r>
            <a:r>
              <a:rPr lang="ru-RU" b="1" u="sng" dirty="0" smtClean="0"/>
              <a:t>2017</a:t>
            </a:r>
            <a:r>
              <a:rPr lang="ru-RU" dirty="0" smtClean="0"/>
              <a:t> </a:t>
            </a:r>
            <a:r>
              <a:rPr lang="ru-RU" dirty="0"/>
              <a:t>году </a:t>
            </a:r>
            <a:r>
              <a:rPr lang="ru-RU" b="1" dirty="0"/>
              <a:t>расходы</a:t>
            </a:r>
            <a:r>
              <a:rPr lang="ru-RU" dirty="0"/>
              <a:t> бюджета </a:t>
            </a:r>
            <a:r>
              <a:rPr lang="ru-RU" dirty="0" smtClean="0"/>
              <a:t>Первомайского муниципального </a:t>
            </a:r>
            <a:r>
              <a:rPr lang="ru-RU" dirty="0"/>
              <a:t>района составили </a:t>
            </a:r>
            <a:r>
              <a:rPr lang="ru-RU" b="1" u="sng" dirty="0"/>
              <a:t>493 753,9 тыс. руб</a:t>
            </a:r>
            <a:r>
              <a:rPr lang="ru-RU" b="1" u="sng" dirty="0" smtClean="0"/>
              <a:t>.</a:t>
            </a:r>
            <a:r>
              <a:rPr lang="ru-RU" u="sng" dirty="0" smtClean="0"/>
              <a:t>, </a:t>
            </a:r>
            <a:r>
              <a:rPr lang="ru-RU" dirty="0"/>
              <a:t>в том числе на реализацию муниципальных программ </a:t>
            </a:r>
            <a:r>
              <a:rPr lang="ru-RU" b="1" u="sng" dirty="0" smtClean="0"/>
              <a:t>433 289,8 тыс</a:t>
            </a:r>
            <a:r>
              <a:rPr lang="ru-RU" b="1" u="sng" dirty="0"/>
              <a:t>. руб</a:t>
            </a:r>
            <a:r>
              <a:rPr lang="ru-RU" dirty="0"/>
              <a:t>. Таким образом доля программных расходов составила </a:t>
            </a:r>
            <a:r>
              <a:rPr lang="ru-RU" b="1" u="sng" dirty="0" smtClean="0"/>
              <a:t>85,7 </a:t>
            </a:r>
            <a:r>
              <a:rPr lang="ru-RU" b="1" u="sng" dirty="0"/>
              <a:t>%</a:t>
            </a:r>
            <a:r>
              <a:rPr lang="ru-RU" dirty="0"/>
              <a:t>. Всего в </a:t>
            </a:r>
            <a:r>
              <a:rPr lang="ru-RU" dirty="0" smtClean="0"/>
              <a:t>2017 </a:t>
            </a:r>
            <a:r>
              <a:rPr lang="ru-RU" dirty="0"/>
              <a:t>году расходы осуществлялись  по </a:t>
            </a:r>
            <a:r>
              <a:rPr lang="ru-RU" b="1" dirty="0" smtClean="0"/>
              <a:t>18</a:t>
            </a:r>
            <a:r>
              <a:rPr lang="ru-RU" dirty="0" smtClean="0"/>
              <a:t> </a:t>
            </a:r>
            <a:r>
              <a:rPr lang="ru-RU" b="1" dirty="0"/>
              <a:t>муниципальным программам.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572952"/>
              </p:ext>
            </p:extLst>
          </p:nvPr>
        </p:nvGraphicFramePr>
        <p:xfrm>
          <a:off x="611560" y="3509335"/>
          <a:ext cx="8136904" cy="3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Развитие образования в Первомайском муниципальном районе на </a:t>
            </a: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2017-2019 </a:t>
            </a:r>
            <a:r>
              <a:rPr lang="ru-RU" sz="1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131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dirty="0" smtClean="0"/>
              <a:t>214619,8</a:t>
            </a:r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692696"/>
            <a:ext cx="5852045" cy="115212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доступности.</a:t>
            </a:r>
          </a:p>
        </p:txBody>
      </p:sp>
      <p:pic>
        <p:nvPicPr>
          <p:cNvPr id="1026" name="Picture 2" descr="C:\Доронина\бюджет для граждан\shkola_prechist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2204864"/>
            <a:ext cx="2713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106" y="2034568"/>
            <a:ext cx="606807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    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2017 году</a:t>
            </a:r>
          </a:p>
          <a:p>
            <a:pPr algn="just"/>
            <a:r>
              <a:rPr lang="ru-RU" sz="1200" dirty="0" smtClean="0"/>
              <a:t>      В </a:t>
            </a:r>
            <a:r>
              <a:rPr lang="ru-RU" sz="1200" dirty="0"/>
              <a:t>системе образования Первомайского муниципального района 14 учреждений: 4 детских сада, 8 школ, Дом детского творчества,  детский дом.             </a:t>
            </a:r>
          </a:p>
          <a:p>
            <a:pPr algn="just"/>
            <a:r>
              <a:rPr lang="ru-RU" sz="1200" dirty="0" smtClean="0"/>
              <a:t>     </a:t>
            </a:r>
            <a:r>
              <a:rPr lang="ru-RU" sz="1200" dirty="0"/>
              <a:t>Дошкольные образовательные услуги получают </a:t>
            </a:r>
            <a:r>
              <a:rPr lang="ru-RU" sz="1200" b="1" dirty="0"/>
              <a:t>468 </a:t>
            </a:r>
            <a:r>
              <a:rPr lang="ru-RU" sz="1200" dirty="0"/>
              <a:t>воспитанников. </a:t>
            </a:r>
            <a:r>
              <a:rPr lang="ru-RU" sz="1200" b="1" dirty="0"/>
              <a:t>Охват</a:t>
            </a:r>
            <a:r>
              <a:rPr lang="ru-RU" sz="1200" dirty="0"/>
              <a:t> детей дошкольным образованием на сегодняшний день составляет </a:t>
            </a:r>
            <a:r>
              <a:rPr lang="ru-RU" sz="1200" b="1" dirty="0"/>
              <a:t>100%.</a:t>
            </a:r>
            <a:endParaRPr lang="ru-RU" sz="1200" dirty="0"/>
          </a:p>
          <a:p>
            <a:pPr algn="just"/>
            <a:r>
              <a:rPr lang="ru-RU" sz="1200" dirty="0" smtClean="0"/>
              <a:t>     Количество </a:t>
            </a:r>
            <a:r>
              <a:rPr lang="ru-RU" sz="1200" dirty="0"/>
              <a:t>обучающихся в школах  составляет </a:t>
            </a:r>
            <a:r>
              <a:rPr lang="ru-RU" sz="1200" b="1" dirty="0"/>
              <a:t>967 </a:t>
            </a:r>
            <a:r>
              <a:rPr lang="ru-RU" sz="1200" dirty="0"/>
              <a:t>человек, из них 99 первоклассников и 39 выпускников 11 классов.</a:t>
            </a:r>
          </a:p>
          <a:p>
            <a:pPr algn="just"/>
            <a:r>
              <a:rPr lang="ru-RU" sz="1200" dirty="0" smtClean="0"/>
              <a:t>     В </a:t>
            </a:r>
            <a:r>
              <a:rPr lang="ru-RU" sz="1200" dirty="0"/>
              <a:t>связи с оптимизацией сети образовательных учреждений функционируют школьные маршруты. Организован подвоз школьными автобусами более трехсот</a:t>
            </a:r>
            <a:r>
              <a:rPr lang="ru-RU" sz="1200" b="1" dirty="0"/>
              <a:t> </a:t>
            </a:r>
            <a:r>
              <a:rPr lang="ru-RU" sz="1200" dirty="0"/>
              <a:t>обучающихся по </a:t>
            </a:r>
            <a:r>
              <a:rPr lang="ru-RU" sz="1200" b="1" dirty="0"/>
              <a:t>22-м </a:t>
            </a:r>
            <a:r>
              <a:rPr lang="ru-RU" sz="1200" dirty="0"/>
              <a:t>маршрутам. </a:t>
            </a:r>
          </a:p>
          <a:p>
            <a:pPr algn="just"/>
            <a:r>
              <a:rPr lang="ru-RU" sz="1200" dirty="0" smtClean="0"/>
              <a:t>      В </a:t>
            </a:r>
            <a:r>
              <a:rPr lang="ru-RU" sz="1200" dirty="0"/>
              <a:t>рамках реализации направления по сохранению и укреплению здоровья школьников проводятся спортивные мероприятия. </a:t>
            </a:r>
            <a:r>
              <a:rPr lang="ru-RU" sz="1200" dirty="0" smtClean="0"/>
              <a:t> </a:t>
            </a:r>
            <a:r>
              <a:rPr lang="ru-RU" sz="1200" b="1" dirty="0" smtClean="0"/>
              <a:t>500 </a:t>
            </a:r>
            <a:r>
              <a:rPr lang="ru-RU" sz="1200" dirty="0"/>
              <a:t>обучающихся  приступили к  сдаче  норм ГТО, 185 из них  успешно прошли испытания, сдали нормативы и получили значки ГТО.</a:t>
            </a:r>
          </a:p>
          <a:p>
            <a:pPr algn="just"/>
            <a:r>
              <a:rPr lang="ru-RU" sz="1200" dirty="0" smtClean="0"/>
              <a:t>      В </a:t>
            </a:r>
            <a:r>
              <a:rPr lang="ru-RU" sz="1200" dirty="0"/>
              <a:t>2017 г. к ЕГЭ были допущены 42 выпускника образовательных учреждений района. Все они успешно сдали экзамены  и получили аттестаты. </a:t>
            </a:r>
          </a:p>
          <a:p>
            <a:pPr algn="just"/>
            <a:r>
              <a:rPr lang="ru-RU" sz="1200" dirty="0"/>
              <a:t>      </a:t>
            </a:r>
            <a:r>
              <a:rPr lang="ru-RU" sz="1200" dirty="0" smtClean="0"/>
              <a:t>В </a:t>
            </a:r>
            <a:r>
              <a:rPr lang="ru-RU" sz="1200" dirty="0"/>
              <a:t>рамках реализации муниципальной </a:t>
            </a:r>
            <a:r>
              <a:rPr lang="ru-RU" sz="1200" dirty="0" smtClean="0"/>
              <a:t>введена </a:t>
            </a:r>
            <a:r>
              <a:rPr lang="ru-RU" sz="1200" dirty="0"/>
              <a:t>ежемесячная стипендия Главы района, которую   сейчас получают </a:t>
            </a:r>
            <a:r>
              <a:rPr lang="ru-RU" sz="1200" b="1" dirty="0"/>
              <a:t>32 </a:t>
            </a:r>
            <a:r>
              <a:rPr lang="ru-RU" sz="1200" dirty="0"/>
              <a:t>школьника.</a:t>
            </a:r>
          </a:p>
          <a:p>
            <a:pPr algn="just"/>
            <a:r>
              <a:rPr lang="ru-RU" sz="1200" dirty="0" smtClean="0"/>
              <a:t>     В </a:t>
            </a:r>
            <a:r>
              <a:rPr lang="ru-RU" sz="1200" dirty="0"/>
              <a:t>сфере образования работают квалифицированные педагогические кадры. Из </a:t>
            </a:r>
            <a:r>
              <a:rPr lang="ru-RU" sz="1200" b="1" dirty="0"/>
              <a:t>131</a:t>
            </a:r>
            <a:r>
              <a:rPr lang="ru-RU" sz="1200" dirty="0"/>
              <a:t> </a:t>
            </a:r>
            <a:r>
              <a:rPr lang="ru-RU" sz="1200" dirty="0" smtClean="0"/>
              <a:t>педагогического работника </a:t>
            </a:r>
            <a:r>
              <a:rPr lang="ru-RU" sz="1200" dirty="0"/>
              <a:t>-  </a:t>
            </a:r>
            <a:r>
              <a:rPr lang="ru-RU" sz="1200" b="1" dirty="0"/>
              <a:t>38</a:t>
            </a:r>
            <a:r>
              <a:rPr lang="ru-RU" sz="1200" dirty="0"/>
              <a:t>  имеют высшую квалификационную категорию. Укомплектованность педагогами с высшим профессиональным образованием составляет </a:t>
            </a:r>
            <a:r>
              <a:rPr lang="ru-RU" sz="1200" b="1" dirty="0"/>
              <a:t>79%.</a:t>
            </a:r>
            <a:r>
              <a:rPr lang="ru-RU" sz="1200" b="1" dirty="0" smtClean="0"/>
              <a:t>        </a:t>
            </a:r>
          </a:p>
          <a:p>
            <a:pPr algn="just"/>
            <a:r>
              <a:rPr lang="ru-RU" sz="1200" b="1" dirty="0"/>
              <a:t> </a:t>
            </a:r>
            <a:r>
              <a:rPr lang="ru-RU" sz="1200" b="1" dirty="0" smtClean="0"/>
              <a:t>    </a:t>
            </a:r>
            <a:r>
              <a:rPr lang="ru-RU" sz="1200" b="1" dirty="0"/>
              <a:t>Исполнен Указ Президента РФ по организации работы учебного процесса в школах </a:t>
            </a:r>
            <a:r>
              <a:rPr lang="ru-RU" sz="1200" b="1" dirty="0" smtClean="0"/>
              <a:t>района: с </a:t>
            </a:r>
            <a:r>
              <a:rPr lang="ru-RU" sz="1200" b="1" dirty="0"/>
              <a:t>1 сентября 2017 для 100% обучающихся школ района организовано обучение в одну смену.</a:t>
            </a:r>
          </a:p>
          <a:p>
            <a:pPr algn="just"/>
            <a:r>
              <a:rPr lang="ru-RU" sz="1200" dirty="0"/>
              <a:t>         </a:t>
            </a:r>
          </a:p>
        </p:txBody>
      </p:sp>
      <p:pic>
        <p:nvPicPr>
          <p:cNvPr id="5" name="Picture 2" descr="C:\Доронина\бюджет для граждан\фото\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404447"/>
            <a:ext cx="27131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Краткая характеристика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Первомайского муниципального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района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Picture 17" descr="C:\Users\Бредников\Desktop\karta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7715"/>
            <a:ext cx="388843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1340768"/>
            <a:ext cx="45365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Общая </a:t>
            </a:r>
            <a:r>
              <a:rPr lang="ru-RU" sz="1600" dirty="0"/>
              <a:t>площадь – </a:t>
            </a:r>
            <a:r>
              <a:rPr lang="ru-RU" sz="1600" b="1" dirty="0"/>
              <a:t>2226,9 </a:t>
            </a:r>
            <a:r>
              <a:rPr lang="ru-RU" sz="1600" b="1" dirty="0" err="1"/>
              <a:t>кв.км</a:t>
            </a:r>
            <a:r>
              <a:rPr lang="ru-RU" sz="1600" dirty="0"/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В </a:t>
            </a:r>
            <a:r>
              <a:rPr lang="ru-RU" sz="1600" dirty="0"/>
              <a:t>Первомайском муниципальном районе проживает </a:t>
            </a:r>
            <a:r>
              <a:rPr lang="ru-RU" sz="1600" b="1" dirty="0"/>
              <a:t>10 </a:t>
            </a:r>
            <a:r>
              <a:rPr lang="ru-RU" sz="1600" b="1" dirty="0" smtClean="0"/>
              <a:t>231</a:t>
            </a:r>
            <a:r>
              <a:rPr lang="ru-RU" sz="1600" dirty="0" smtClean="0"/>
              <a:t> человек, </a:t>
            </a:r>
            <a:r>
              <a:rPr lang="ru-RU" sz="1600" dirty="0"/>
              <a:t>в том числе в сельской местности – </a:t>
            </a:r>
            <a:r>
              <a:rPr lang="ru-RU" sz="1600" b="1" dirty="0"/>
              <a:t>около 6 тыс</a:t>
            </a:r>
            <a:r>
              <a:rPr lang="ru-RU" sz="1600" dirty="0"/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В </a:t>
            </a:r>
            <a:r>
              <a:rPr lang="ru-RU" sz="1600" dirty="0"/>
              <a:t>состав  района  входят </a:t>
            </a:r>
            <a:r>
              <a:rPr lang="ru-RU" sz="1600" b="1" dirty="0"/>
              <a:t>3</a:t>
            </a:r>
            <a:r>
              <a:rPr lang="ru-RU" sz="1600" dirty="0"/>
              <a:t> поселения: 1- городское и 2 – сельских. 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 На </a:t>
            </a:r>
            <a:r>
              <a:rPr lang="ru-RU" sz="1600" dirty="0"/>
              <a:t>территории района насчитывается </a:t>
            </a:r>
            <a:r>
              <a:rPr lang="ru-RU" sz="1600" b="1" dirty="0" smtClean="0"/>
              <a:t>193</a:t>
            </a:r>
            <a:r>
              <a:rPr lang="ru-RU" sz="1600" dirty="0" smtClean="0"/>
              <a:t> предприятия и организации.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 Общее </a:t>
            </a:r>
            <a:r>
              <a:rPr lang="ru-RU" sz="1600" dirty="0"/>
              <a:t>количество субъектов малого предпринимательства в районе – </a:t>
            </a:r>
            <a:r>
              <a:rPr lang="ru-RU" sz="1600" b="1" dirty="0"/>
              <a:t>277</a:t>
            </a:r>
            <a:r>
              <a:rPr lang="ru-RU" sz="1600" dirty="0"/>
              <a:t> единиц, в том числе : </a:t>
            </a:r>
            <a:r>
              <a:rPr lang="ru-RU" sz="1600" b="1" dirty="0"/>
              <a:t>21</a:t>
            </a:r>
            <a:r>
              <a:rPr lang="ru-RU" sz="1600" dirty="0"/>
              <a:t> – малое предприятие, </a:t>
            </a:r>
            <a:r>
              <a:rPr lang="ru-RU" sz="1600" b="1" dirty="0"/>
              <a:t>39</a:t>
            </a:r>
            <a:r>
              <a:rPr lang="ru-RU" sz="1600" dirty="0"/>
              <a:t> – </a:t>
            </a:r>
            <a:r>
              <a:rPr lang="ru-RU" sz="1600" dirty="0" err="1"/>
              <a:t>микропредприятий</a:t>
            </a:r>
            <a:r>
              <a:rPr lang="ru-RU" sz="1600" dirty="0"/>
              <a:t>, </a:t>
            </a:r>
            <a:r>
              <a:rPr lang="ru-RU" sz="1600" b="1" dirty="0"/>
              <a:t>217</a:t>
            </a:r>
            <a:r>
              <a:rPr lang="ru-RU" sz="1600" dirty="0"/>
              <a:t> – индивидуальных предпринимателей. В малом бизнесе трудятся </a:t>
            </a:r>
            <a:r>
              <a:rPr lang="ru-RU" sz="1600" b="1" dirty="0"/>
              <a:t>27 %</a:t>
            </a:r>
            <a:r>
              <a:rPr lang="ru-RU" sz="1600" dirty="0"/>
              <a:t> </a:t>
            </a:r>
            <a:r>
              <a:rPr lang="ru-RU" sz="1600" dirty="0" smtClean="0"/>
              <a:t>занятых </a:t>
            </a:r>
            <a:r>
              <a:rPr lang="ru-RU" sz="1600" dirty="0"/>
              <a:t>в экономике района.</a:t>
            </a:r>
          </a:p>
          <a:p>
            <a:pPr algn="just"/>
            <a:r>
              <a:rPr lang="ru-RU" sz="1600" dirty="0" smtClean="0"/>
              <a:t>       Среднесписочная </a:t>
            </a:r>
            <a:r>
              <a:rPr lang="ru-RU" sz="1600" dirty="0"/>
              <a:t>численность </a:t>
            </a:r>
            <a:r>
              <a:rPr lang="ru-RU" sz="1600" dirty="0" smtClean="0"/>
              <a:t>работающих (без субъектов малого предпринимательства) </a:t>
            </a:r>
            <a:r>
              <a:rPr lang="ru-RU" sz="1600" dirty="0"/>
              <a:t>– </a:t>
            </a:r>
            <a:r>
              <a:rPr lang="ru-RU" sz="1600" b="1" dirty="0" smtClean="0"/>
              <a:t>1612</a:t>
            </a:r>
            <a:r>
              <a:rPr lang="ru-RU" sz="1600" dirty="0" smtClean="0"/>
              <a:t> </a:t>
            </a:r>
            <a:r>
              <a:rPr lang="ru-RU" sz="1600" dirty="0"/>
              <a:t>чел, </a:t>
            </a:r>
            <a:r>
              <a:rPr lang="ru-RU" sz="1600" dirty="0" smtClean="0"/>
              <a:t>среднемесячная заработная плата по району – </a:t>
            </a:r>
            <a:r>
              <a:rPr lang="ru-RU" sz="1600" b="1" dirty="0" smtClean="0"/>
              <a:t>21 594 </a:t>
            </a:r>
            <a:r>
              <a:rPr lang="ru-RU" sz="1600" dirty="0" smtClean="0"/>
              <a:t>рублей, что составляет 66% к </a:t>
            </a:r>
            <a:r>
              <a:rPr lang="ru-RU" sz="1600" dirty="0" err="1" smtClean="0"/>
              <a:t>среднеобластному</a:t>
            </a:r>
            <a:r>
              <a:rPr lang="ru-RU" sz="1600" dirty="0" smtClean="0"/>
              <a:t> уровню.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64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Социальная поддержка населения Первомайского муниципального района 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2017-2019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годы»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112040" y="764704"/>
            <a:ext cx="5841760" cy="152022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содействие в обеспечении устойчивого роста уровня и качества жизни населения </a:t>
            </a:r>
            <a:r>
              <a:rPr lang="ru-RU" sz="1400" b="1" dirty="0" smtClean="0"/>
              <a:t>района;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внимание </a:t>
            </a:r>
            <a:r>
              <a:rPr lang="ru-RU" sz="1400" b="1" dirty="0"/>
              <a:t>и забота о пожилых гражданах, людях с ограниченными </a:t>
            </a:r>
            <a:r>
              <a:rPr lang="ru-RU" sz="1400" b="1" dirty="0" smtClean="0"/>
              <a:t>возможностями;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защита </a:t>
            </a:r>
            <a:r>
              <a:rPr lang="ru-RU" sz="1400" b="1" dirty="0"/>
              <a:t>прав и интересов работающего населения.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4714" y="886912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u="sng" dirty="0" smtClean="0"/>
              <a:t>105466,9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C:\Доронина\бюджет для граждан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6" y="2564904"/>
            <a:ext cx="3318072" cy="27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2322196"/>
            <a:ext cx="52771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 В </a:t>
            </a:r>
            <a:r>
              <a:rPr lang="ru-RU" sz="1300" dirty="0"/>
              <a:t>районе проживает более</a:t>
            </a:r>
            <a:r>
              <a:rPr lang="ru-RU" sz="1300" b="1" dirty="0"/>
              <a:t> 60%</a:t>
            </a:r>
            <a:r>
              <a:rPr lang="ru-RU" sz="1300" dirty="0"/>
              <a:t> граждан, нуждающихся в социальной защите, а доля людей пенсионного возраста составляет </a:t>
            </a:r>
            <a:r>
              <a:rPr lang="ru-RU" sz="1300" b="1" dirty="0"/>
              <a:t>29%</a:t>
            </a:r>
            <a:r>
              <a:rPr lang="ru-RU" sz="1300" dirty="0"/>
              <a:t> от общей численности населения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300" dirty="0" smtClean="0"/>
              <a:t>      В </a:t>
            </a:r>
            <a:r>
              <a:rPr lang="ru-RU" sz="1300" dirty="0"/>
              <a:t>соответствии с муниципальной  </a:t>
            </a:r>
            <a:r>
              <a:rPr lang="ru-RU" sz="1300" dirty="0" smtClean="0"/>
              <a:t>программой в 2017 году </a:t>
            </a:r>
            <a:r>
              <a:rPr lang="ru-RU" sz="1300" dirty="0"/>
              <a:t>материальную помощь получили:</a:t>
            </a:r>
          </a:p>
          <a:p>
            <a:pPr algn="just"/>
            <a:r>
              <a:rPr lang="ru-RU" sz="1300" dirty="0"/>
              <a:t>- 162 человека (малообеспеченные пенсионеры и инвалиды</a:t>
            </a:r>
            <a:r>
              <a:rPr lang="ru-RU" sz="1300" dirty="0" smtClean="0"/>
              <a:t>);</a:t>
            </a:r>
            <a:endParaRPr lang="ru-RU" sz="1300" dirty="0"/>
          </a:p>
          <a:p>
            <a:pPr algn="just"/>
            <a:r>
              <a:rPr lang="ru-RU" sz="1300" dirty="0" smtClean="0"/>
              <a:t>- 66 </a:t>
            </a:r>
            <a:r>
              <a:rPr lang="ru-RU" sz="1300" dirty="0"/>
              <a:t>человек (малообеспеченные семьи с детьми</a:t>
            </a:r>
            <a:r>
              <a:rPr lang="ru-RU" sz="1300" dirty="0" smtClean="0"/>
              <a:t>);</a:t>
            </a:r>
            <a:endParaRPr lang="ru-RU" sz="1300" dirty="0"/>
          </a:p>
          <a:p>
            <a:pPr algn="just"/>
            <a:r>
              <a:rPr lang="ru-RU" sz="1300" dirty="0" smtClean="0"/>
              <a:t>- 139 </a:t>
            </a:r>
            <a:r>
              <a:rPr lang="ru-RU" sz="1300" dirty="0"/>
              <a:t>семей с детьми на 190 детей материальную помощь к </a:t>
            </a:r>
            <a:r>
              <a:rPr lang="ru-RU" sz="1300" dirty="0" smtClean="0"/>
              <a:t>школе. </a:t>
            </a:r>
          </a:p>
          <a:p>
            <a:pPr algn="just"/>
            <a:r>
              <a:rPr lang="ru-RU" sz="1300" dirty="0" smtClean="0"/>
              <a:t>    Получателями </a:t>
            </a:r>
            <a:r>
              <a:rPr lang="ru-RU" sz="1300" dirty="0"/>
              <a:t>пособий и выплат компенсационного характера явились:</a:t>
            </a:r>
          </a:p>
          <a:p>
            <a:pPr algn="just"/>
            <a:r>
              <a:rPr lang="ru-RU" sz="1300" dirty="0"/>
              <a:t>-  1011 получателей пособий на </a:t>
            </a:r>
            <a:r>
              <a:rPr lang="ru-RU" sz="1300" dirty="0" smtClean="0"/>
              <a:t>детей; </a:t>
            </a:r>
            <a:endParaRPr lang="ru-RU" sz="1300" dirty="0"/>
          </a:p>
          <a:p>
            <a:pPr algn="just"/>
            <a:r>
              <a:rPr lang="ru-RU" sz="1300" dirty="0"/>
              <a:t>- 1539 получателей </a:t>
            </a:r>
            <a:r>
              <a:rPr lang="ru-RU" sz="1300" dirty="0" smtClean="0"/>
              <a:t>ЕДВ;</a:t>
            </a:r>
            <a:endParaRPr lang="ru-RU" sz="1300" dirty="0"/>
          </a:p>
          <a:p>
            <a:pPr algn="just"/>
            <a:r>
              <a:rPr lang="ru-RU" sz="1300" dirty="0"/>
              <a:t>- 3046 получателей компенсации расходов на оплату жилого помещения и коммунальных </a:t>
            </a:r>
            <a:r>
              <a:rPr lang="ru-RU" sz="1300" dirty="0" smtClean="0"/>
              <a:t>услуг;</a:t>
            </a:r>
          </a:p>
          <a:p>
            <a:pPr algn="just"/>
            <a:r>
              <a:rPr lang="ru-RU" sz="1300" dirty="0" smtClean="0"/>
              <a:t>- </a:t>
            </a:r>
            <a:r>
              <a:rPr lang="ru-RU" sz="1300" dirty="0"/>
              <a:t>404 семьи получателей жилищных </a:t>
            </a:r>
            <a:r>
              <a:rPr lang="ru-RU" sz="1300" dirty="0" smtClean="0"/>
              <a:t>субсидий.</a:t>
            </a:r>
          </a:p>
          <a:p>
            <a:pPr algn="just"/>
            <a:r>
              <a:rPr lang="ru-RU" sz="1300" dirty="0" smtClean="0"/>
              <a:t>     Высоко </a:t>
            </a:r>
            <a:r>
              <a:rPr lang="ru-RU" sz="1300" dirty="0"/>
              <a:t>востребованной является </a:t>
            </a:r>
            <a:r>
              <a:rPr lang="ru-RU" sz="1300" b="1" dirty="0"/>
              <a:t> </a:t>
            </a:r>
            <a:r>
              <a:rPr lang="ru-RU" sz="1300" dirty="0"/>
              <a:t>«мобильная социальная  </a:t>
            </a:r>
            <a:r>
              <a:rPr lang="ru-RU" sz="1300" dirty="0" smtClean="0"/>
              <a:t>бригада». За </a:t>
            </a:r>
            <a:r>
              <a:rPr lang="ru-RU" sz="1300" dirty="0"/>
              <a:t>2017 год обслужено </a:t>
            </a:r>
            <a:r>
              <a:rPr lang="ru-RU" sz="1300" b="1" dirty="0"/>
              <a:t>680 </a:t>
            </a:r>
            <a:r>
              <a:rPr lang="ru-RU" sz="1300" dirty="0"/>
              <a:t>человек.</a:t>
            </a:r>
          </a:p>
          <a:p>
            <a:pPr algn="just"/>
            <a:r>
              <a:rPr lang="ru-RU" sz="1300" b="1" dirty="0" smtClean="0"/>
              <a:t>    </a:t>
            </a:r>
            <a:r>
              <a:rPr lang="ru-RU" sz="1300" dirty="0" smtClean="0"/>
              <a:t>Ежегодно </a:t>
            </a:r>
            <a:r>
              <a:rPr lang="ru-RU" sz="1300" b="1" dirty="0" smtClean="0"/>
              <a:t>392 человека</a:t>
            </a:r>
            <a:r>
              <a:rPr lang="ru-RU" sz="1300" dirty="0" smtClean="0"/>
              <a:t>, </a:t>
            </a:r>
            <a:r>
              <a:rPr lang="ru-RU" sz="1300" dirty="0"/>
              <a:t>не имеющие возможности самостоятельно себя </a:t>
            </a:r>
            <a:r>
              <a:rPr lang="ru-RU" sz="1300" dirty="0" smtClean="0"/>
              <a:t>обслуживать, получают помощь от социальных работников.</a:t>
            </a:r>
          </a:p>
          <a:p>
            <a:pPr algn="just"/>
            <a:r>
              <a:rPr lang="ru-RU" sz="1300" dirty="0"/>
              <a:t> </a:t>
            </a:r>
            <a:r>
              <a:rPr lang="ru-RU" sz="1300" dirty="0" smtClean="0"/>
              <a:t>    В </a:t>
            </a:r>
            <a:r>
              <a:rPr lang="ru-RU" sz="1300" dirty="0"/>
              <a:t>селе Кукобой </a:t>
            </a:r>
            <a:r>
              <a:rPr lang="ru-RU" sz="1300" b="1" dirty="0" smtClean="0"/>
              <a:t> </a:t>
            </a:r>
            <a:r>
              <a:rPr lang="ru-RU" sz="1300" dirty="0" smtClean="0"/>
              <a:t>действует </a:t>
            </a:r>
            <a:r>
              <a:rPr lang="ru-RU" sz="1300" dirty="0"/>
              <a:t>отделение временного проживания граждан пожилого возраста и инвалидов </a:t>
            </a:r>
            <a:r>
              <a:rPr lang="ru-RU" sz="1300" b="1" dirty="0"/>
              <a:t>на 19 </a:t>
            </a:r>
            <a:r>
              <a:rPr lang="ru-RU" sz="1300" b="1" dirty="0" smtClean="0"/>
              <a:t>мест.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Развитие культуры и молодежной политики в Первомайском муниципальном районе на 2017-2029 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</a:t>
            </a:r>
            <a:r>
              <a:rPr lang="ru-RU" sz="1600" b="1" u="sng" dirty="0" smtClean="0">
                <a:solidFill>
                  <a:schemeClr val="tx1"/>
                </a:solidFill>
              </a:rPr>
              <a:t>-  </a:t>
            </a:r>
            <a:r>
              <a:rPr lang="ru-RU" sz="1600" b="1" u="sng" dirty="0" smtClean="0"/>
              <a:t>45378,2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68042" y="764704"/>
            <a:ext cx="5916126" cy="187220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pPr algn="just"/>
            <a:r>
              <a:rPr lang="ru-RU" sz="1300" dirty="0" smtClean="0"/>
              <a:t>обеспечение </a:t>
            </a:r>
            <a:r>
              <a:rPr lang="ru-RU" sz="1300" dirty="0"/>
              <a:t>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района, комплексный подход к созданию благоприятных условий для самореализации молодёжи, к решению проблем молодых людей и молодых семей с детьми, улучшение социального положения молодёжи.</a:t>
            </a:r>
            <a:endParaRPr lang="ru-RU" sz="13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Доронина\бюджет для граждан\_prechistoe-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8860"/>
            <a:ext cx="2376264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042" y="2708920"/>
            <a:ext cx="627616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    </a:t>
            </a:r>
            <a:r>
              <a:rPr lang="ru-RU" sz="1200" dirty="0" smtClean="0"/>
              <a:t>На </a:t>
            </a:r>
            <a:r>
              <a:rPr lang="ru-RU" sz="1200" dirty="0"/>
              <a:t>сегодняшний день на территории района функционируют </a:t>
            </a:r>
            <a:r>
              <a:rPr lang="ru-RU" sz="1200" b="1" dirty="0"/>
              <a:t>7 </a:t>
            </a:r>
            <a:r>
              <a:rPr lang="ru-RU" sz="1200" dirty="0"/>
              <a:t>муниципальных учреждений культуры. </a:t>
            </a:r>
            <a:endParaRPr lang="ru-RU" sz="1200" dirty="0" smtClean="0"/>
          </a:p>
          <a:p>
            <a:pPr algn="just"/>
            <a:r>
              <a:rPr lang="ru-RU" sz="1200" dirty="0" smtClean="0"/>
              <a:t>    На </a:t>
            </a:r>
            <a:r>
              <a:rPr lang="ru-RU" sz="1200" dirty="0"/>
              <a:t>базе учреждений культуры работают четыре коллектива, имеющие звание «Народный». </a:t>
            </a:r>
          </a:p>
          <a:p>
            <a:pPr algn="just"/>
            <a:r>
              <a:rPr lang="ru-RU" sz="1200" dirty="0" smtClean="0"/>
              <a:t>    Активно </a:t>
            </a:r>
            <a:r>
              <a:rPr lang="ru-RU" sz="1200" dirty="0"/>
              <a:t>позиционирует себя  </a:t>
            </a:r>
            <a:r>
              <a:rPr lang="ru-RU" sz="1200" b="1" dirty="0" smtClean="0"/>
              <a:t>библиотечная система</a:t>
            </a:r>
            <a:r>
              <a:rPr lang="ru-RU" sz="1200" dirty="0"/>
              <a:t>.</a:t>
            </a:r>
            <a:r>
              <a:rPr lang="ru-RU" sz="1200" b="1" dirty="0" smtClean="0"/>
              <a:t> </a:t>
            </a:r>
            <a:r>
              <a:rPr lang="ru-RU" sz="1200" dirty="0"/>
              <a:t>Всего в районе действует 18 библиотек, 14 из которых подключены к сети Интернет</a:t>
            </a:r>
            <a:r>
              <a:rPr lang="ru-RU" sz="1200" dirty="0" smtClean="0"/>
              <a:t>.</a:t>
            </a:r>
            <a:r>
              <a:rPr lang="ru-RU" sz="1200" dirty="0"/>
              <a:t> По инициативе Центральной библиотеки с 2017 года проводится межмуниципальный поэтический фестиваль «Весна в Пречистом крае</a:t>
            </a:r>
            <a:r>
              <a:rPr lang="ru-RU" sz="1200" dirty="0" smtClean="0"/>
              <a:t>».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</a:t>
            </a:r>
            <a:r>
              <a:rPr lang="ru-RU" sz="1200" dirty="0"/>
              <a:t>На базе Агентства по делам молодежи работает волонтерский отряд «Эфир</a:t>
            </a:r>
            <a:r>
              <a:rPr lang="ru-RU" sz="1200" dirty="0" smtClean="0"/>
              <a:t>», организован </a:t>
            </a:r>
            <a:r>
              <a:rPr lang="ru-RU" sz="1200" dirty="0"/>
              <a:t>волонтерский корпус «Волонтеры победы», </a:t>
            </a:r>
            <a:r>
              <a:rPr lang="ru-RU" sz="1200" dirty="0" smtClean="0"/>
              <a:t>и  военно- </a:t>
            </a:r>
            <a:r>
              <a:rPr lang="ru-RU" sz="1200" dirty="0"/>
              <a:t>патриотический клуб «Десантник</a:t>
            </a:r>
            <a:r>
              <a:rPr lang="ru-RU" sz="1200" dirty="0" smtClean="0"/>
              <a:t>». </a:t>
            </a:r>
            <a:r>
              <a:rPr lang="ru-RU" sz="1200" dirty="0"/>
              <a:t>Клуб молодых семей </a:t>
            </a:r>
            <a:r>
              <a:rPr lang="ru-RU" sz="1200" b="1" dirty="0"/>
              <a:t>«Счастливы вместе</a:t>
            </a:r>
            <a:r>
              <a:rPr lang="ru-RU" sz="1200" b="1" dirty="0" smtClean="0"/>
              <a:t>»</a:t>
            </a:r>
            <a:r>
              <a:rPr lang="ru-RU" sz="1200" dirty="0" smtClean="0"/>
              <a:t>, </a:t>
            </a:r>
            <a:r>
              <a:rPr lang="ru-RU" sz="1200" dirty="0"/>
              <a:t>принимает участие в областных и межмуниципальных фестивалях и мероприятиях.</a:t>
            </a:r>
          </a:p>
          <a:p>
            <a:pPr algn="just"/>
            <a:r>
              <a:rPr lang="ru-RU" sz="1200" dirty="0" smtClean="0"/>
              <a:t>    На </a:t>
            </a:r>
            <a:r>
              <a:rPr lang="ru-RU" sz="1200" dirty="0"/>
              <a:t>территории района зарегистрировано 7 детских и молодежных общественных организаций, в состав которых входит </a:t>
            </a:r>
            <a:r>
              <a:rPr lang="ru-RU" sz="1200" b="1" dirty="0"/>
              <a:t>408</a:t>
            </a:r>
            <a:r>
              <a:rPr lang="ru-RU" sz="1200" dirty="0"/>
              <a:t> </a:t>
            </a:r>
            <a:r>
              <a:rPr lang="ru-RU" sz="1200" dirty="0" smtClean="0"/>
              <a:t>человек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С 19 ноября 2016 года в Первомайском районе начало свою работу представительство Ярославской областной общественной организации Российского Союза </a:t>
            </a:r>
            <a:r>
              <a:rPr lang="ru-RU" sz="1200" dirty="0" smtClean="0"/>
              <a:t>молодежи. В </a:t>
            </a:r>
            <a:r>
              <a:rPr lang="ru-RU" sz="1200" dirty="0"/>
              <a:t>2017 году агентством по делам молодежи </a:t>
            </a:r>
            <a:r>
              <a:rPr lang="ru-RU" sz="1200" dirty="0" smtClean="0"/>
              <a:t>были </a:t>
            </a:r>
            <a:r>
              <a:rPr lang="ru-RU" sz="1200" dirty="0"/>
              <a:t>трудоустроены </a:t>
            </a:r>
            <a:r>
              <a:rPr lang="ru-RU" sz="1200" b="1" dirty="0"/>
              <a:t>64</a:t>
            </a:r>
            <a:r>
              <a:rPr lang="ru-RU" sz="1200" dirty="0"/>
              <a:t> человека</a:t>
            </a:r>
            <a:r>
              <a:rPr lang="ru-RU" sz="1200" dirty="0" smtClean="0"/>
              <a:t>.</a:t>
            </a:r>
            <a:endParaRPr lang="ru-RU" sz="1200" dirty="0"/>
          </a:p>
          <a:p>
            <a:pPr lvl="0" algn="just"/>
            <a:r>
              <a:rPr lang="ru-RU" sz="1200" dirty="0"/>
              <a:t> </a:t>
            </a:r>
            <a:r>
              <a:rPr lang="ru-RU" sz="1200" dirty="0" smtClean="0"/>
              <a:t>    За </a:t>
            </a:r>
            <a:r>
              <a:rPr lang="ru-RU" sz="1200" dirty="0"/>
              <a:t>2017 год туристические объекты нашего края посетило более </a:t>
            </a:r>
            <a:r>
              <a:rPr lang="ru-RU" sz="1200" b="1" dirty="0"/>
              <a:t>25 тыс. </a:t>
            </a:r>
            <a:r>
              <a:rPr lang="ru-RU" sz="1200" dirty="0"/>
              <a:t>человек, </a:t>
            </a:r>
            <a:r>
              <a:rPr lang="ru-RU" sz="1200" b="1" dirty="0"/>
              <a:t>7 </a:t>
            </a:r>
            <a:r>
              <a:rPr lang="ru-RU" sz="1200" dirty="0"/>
              <a:t>тыс. из которых  принято в резиденции Бабы- Яги. </a:t>
            </a:r>
            <a:endParaRPr lang="ru-RU" sz="1200" dirty="0" smtClean="0"/>
          </a:p>
          <a:p>
            <a:pPr lvl="0" algn="just"/>
            <a:r>
              <a:rPr lang="ru-RU" sz="1200" dirty="0" smtClean="0"/>
              <a:t>   В </a:t>
            </a:r>
            <a:r>
              <a:rPr lang="ru-RU" sz="1200" dirty="0"/>
              <a:t>2017 </a:t>
            </a:r>
            <a:r>
              <a:rPr lang="ru-RU" sz="1200" dirty="0" smtClean="0"/>
              <a:t>году проведен </a:t>
            </a:r>
            <a:r>
              <a:rPr lang="ru-RU" sz="1200" dirty="0"/>
              <a:t>капитальный ремонт крыши и части </a:t>
            </a:r>
            <a:r>
              <a:rPr lang="ru-RU" sz="1200" dirty="0" smtClean="0"/>
              <a:t>помещений</a:t>
            </a:r>
            <a:r>
              <a:rPr lang="ru-RU" sz="1200" b="1" dirty="0"/>
              <a:t> «</a:t>
            </a:r>
            <a:r>
              <a:rPr lang="ru-RU" sz="1200" b="1" dirty="0" smtClean="0"/>
              <a:t>Музея </a:t>
            </a:r>
            <a:r>
              <a:rPr lang="ru-RU" sz="1200" b="1" dirty="0"/>
              <a:t>Леса и </a:t>
            </a:r>
            <a:r>
              <a:rPr lang="ru-RU" sz="1200" b="1" dirty="0" smtClean="0"/>
              <a:t>краеведения». </a:t>
            </a:r>
            <a:r>
              <a:rPr lang="ru-RU" sz="1200" dirty="0" smtClean="0"/>
              <a:t>Учреждение </a:t>
            </a:r>
            <a:r>
              <a:rPr lang="ru-RU" sz="1200" dirty="0"/>
              <a:t>посетило около </a:t>
            </a:r>
            <a:r>
              <a:rPr lang="ru-RU" sz="1200" b="1" dirty="0"/>
              <a:t>6 тыс.</a:t>
            </a:r>
            <a:r>
              <a:rPr lang="ru-RU" sz="1200" dirty="0"/>
              <a:t> </a:t>
            </a:r>
            <a:r>
              <a:rPr lang="ru-RU" sz="1200" dirty="0" smtClean="0"/>
              <a:t>человек</a:t>
            </a:r>
            <a:r>
              <a:rPr lang="ru-RU" sz="1200" dirty="0"/>
              <a:t>.</a:t>
            </a:r>
            <a:endParaRPr lang="ru-RU" sz="1200" dirty="0" smtClean="0"/>
          </a:p>
        </p:txBody>
      </p:sp>
      <p:pic>
        <p:nvPicPr>
          <p:cNvPr id="2050" name="Picture 2" descr="C:\Доронина\бюджет для граждан\фото\portfolio_9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376264" cy="1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Развитие физической культуры и спорта в Первомайском муниципальном районе 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2017-2019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годы»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29752" y="2420888"/>
            <a:ext cx="4644008" cy="194421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/>
            <a:r>
              <a:rPr lang="ru-RU" sz="1600" b="1" dirty="0"/>
              <a:t>обеспечение прав и возможностей населения Первомайского муниципального района на удовлетворение своих потребностей в физической культуре и участие в массовом спортивном </a:t>
            </a:r>
            <a:r>
              <a:rPr lang="ru-RU" sz="1600" b="1" dirty="0" smtClean="0"/>
              <a:t>движении.</a:t>
            </a:r>
            <a:endParaRPr lang="ru-RU" sz="16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6059,9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060848"/>
            <a:ext cx="4218720" cy="45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Район располагает </a:t>
            </a:r>
            <a:r>
              <a:rPr lang="ru-RU" sz="1400" dirty="0">
                <a:solidFill>
                  <a:schemeClr val="tx1"/>
                </a:solidFill>
              </a:rPr>
              <a:t>отличной </a:t>
            </a:r>
            <a:r>
              <a:rPr lang="ru-RU" sz="1400" b="1" dirty="0">
                <a:solidFill>
                  <a:schemeClr val="tx1"/>
                </a:solidFill>
              </a:rPr>
              <a:t>спортивной инфраструктурой</a:t>
            </a:r>
            <a:r>
              <a:rPr lang="ru-RU" sz="1400" dirty="0">
                <a:solidFill>
                  <a:schemeClr val="tx1"/>
                </a:solidFill>
              </a:rPr>
              <a:t>: спортивный комплекс «Надежда», девять спортивных залов, современные универсальные </a:t>
            </a:r>
            <a:r>
              <a:rPr lang="ru-RU" sz="1400" dirty="0" smtClean="0">
                <a:solidFill>
                  <a:schemeClr val="tx1"/>
                </a:solidFill>
              </a:rPr>
              <a:t>спортплощадки. В </a:t>
            </a:r>
            <a:r>
              <a:rPr lang="ru-RU" sz="1400" dirty="0">
                <a:solidFill>
                  <a:schemeClr val="tx1"/>
                </a:solidFill>
              </a:rPr>
              <a:t>сельской местности для всех желающих в вечернее время открыты спортивные залы школ.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В </a:t>
            </a:r>
            <a:r>
              <a:rPr lang="ru-RU" sz="1400" dirty="0">
                <a:solidFill>
                  <a:schemeClr val="tx1"/>
                </a:solidFill>
              </a:rPr>
              <a:t>2017 году в д. </a:t>
            </a:r>
            <a:r>
              <a:rPr lang="ru-RU" sz="1400" dirty="0" err="1">
                <a:solidFill>
                  <a:schemeClr val="tx1"/>
                </a:solidFill>
              </a:rPr>
              <a:t>Шильпухово</a:t>
            </a:r>
            <a:r>
              <a:rPr lang="ru-RU" sz="1400" dirty="0">
                <a:solidFill>
                  <a:schemeClr val="tx1"/>
                </a:solidFill>
              </a:rPr>
              <a:t> по программе «Газпром – детям» сдан в эксплуатацию современный стадион, в д. </a:t>
            </a:r>
            <a:r>
              <a:rPr lang="ru-RU" sz="1400" dirty="0" err="1">
                <a:solidFill>
                  <a:schemeClr val="tx1"/>
                </a:solidFill>
              </a:rPr>
              <a:t>Игнатцево</a:t>
            </a:r>
            <a:r>
              <a:rPr lang="ru-RU" sz="1400" dirty="0">
                <a:solidFill>
                  <a:schemeClr val="tx1"/>
                </a:solidFill>
              </a:rPr>
              <a:t> построена универсальная спортивная площадка, в </a:t>
            </a:r>
            <a:r>
              <a:rPr lang="ru-RU" sz="1400" dirty="0" err="1">
                <a:solidFill>
                  <a:schemeClr val="tx1"/>
                </a:solidFill>
              </a:rPr>
              <a:t>Скалино</a:t>
            </a:r>
            <a:r>
              <a:rPr lang="ru-RU" sz="1400" dirty="0">
                <a:solidFill>
                  <a:schemeClr val="tx1"/>
                </a:solidFill>
              </a:rPr>
              <a:t> и на станции Пречистое открыты площадки для занятий </a:t>
            </a:r>
            <a:r>
              <a:rPr lang="ru-RU" sz="1400" dirty="0" err="1">
                <a:solidFill>
                  <a:schemeClr val="tx1"/>
                </a:solidFill>
              </a:rPr>
              <a:t>воркаутом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В 2017 году </a:t>
            </a:r>
            <a:r>
              <a:rPr lang="ru-RU" sz="1400" dirty="0">
                <a:solidFill>
                  <a:schemeClr val="tx1"/>
                </a:solidFill>
              </a:rPr>
              <a:t>разработана проектно-сметная документация и </a:t>
            </a:r>
            <a:r>
              <a:rPr lang="ru-RU" sz="1400" dirty="0" smtClean="0">
                <a:solidFill>
                  <a:schemeClr val="tx1"/>
                </a:solidFill>
              </a:rPr>
              <a:t>начато </a:t>
            </a:r>
            <a:r>
              <a:rPr lang="ru-RU" sz="1400" dirty="0">
                <a:solidFill>
                  <a:schemeClr val="tx1"/>
                </a:solidFill>
              </a:rPr>
              <a:t>строительство бассейна, заложена памятная капсула – послание потомкам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Сдача объекта в эксплуатацию </a:t>
            </a:r>
            <a:r>
              <a:rPr lang="ru-RU" sz="1400" dirty="0" smtClean="0">
                <a:solidFill>
                  <a:schemeClr val="tx1"/>
                </a:solidFill>
              </a:rPr>
              <a:t>запланирована </a:t>
            </a:r>
            <a:r>
              <a:rPr lang="ru-RU" sz="1400" dirty="0">
                <a:solidFill>
                  <a:schemeClr val="tx1"/>
                </a:solidFill>
              </a:rPr>
              <a:t>на апрель 2019 года.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Команда </a:t>
            </a:r>
            <a:r>
              <a:rPr lang="ru-RU" sz="1400" dirty="0">
                <a:solidFill>
                  <a:schemeClr val="tx1"/>
                </a:solidFill>
              </a:rPr>
              <a:t>муниципального района </a:t>
            </a:r>
            <a:r>
              <a:rPr lang="ru-RU" sz="1400" b="1" dirty="0">
                <a:solidFill>
                  <a:schemeClr val="tx1"/>
                </a:solidFill>
              </a:rPr>
              <a:t>в девятый раз подряд </a:t>
            </a:r>
            <a:r>
              <a:rPr lang="ru-RU" sz="1400" dirty="0">
                <a:solidFill>
                  <a:schemeClr val="tx1"/>
                </a:solidFill>
              </a:rPr>
              <a:t>стала чемпионом Ярославской области в Спартакиаде сельских районов. Такого результата не добивался ни один из районов области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Доронина\бюджет для граждан\DSC_0239-1024x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4" y="4642792"/>
            <a:ext cx="2700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ото\TSwqdLng3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92" y="794488"/>
            <a:ext cx="2683272" cy="1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спорт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5" y="812894"/>
            <a:ext cx="1559078" cy="1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Развитие дорожного хозяйства и транспорта в Первомайском муниципальном районе 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2017-2019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786428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2017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35962,7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33067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b="1" dirty="0"/>
              <a:t>повышение эффективности дорожной деятельности в отношении автомобильных дорог общего пользования местного значения, дворовых территорий многоквартирных домов, проездов к дворовым территориям многоквартирных домов, обеспечение безопасности дорожного движения и повышение качества транспортного обслуживания населения.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Доронина\бюджет для граждан\5-yamochnyy-remont-dorog_-frezerovanie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0" y="4281194"/>
            <a:ext cx="3596640" cy="22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9902" y="177281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ru-RU" sz="1600" dirty="0" smtClean="0"/>
              <a:t>Протяженность </a:t>
            </a:r>
            <a:r>
              <a:rPr lang="ru-RU" sz="1600" dirty="0"/>
              <a:t>автомобильных дорог общего пользования местного значения на территории района, не отвечающих нормативным требованиям, составляет </a:t>
            </a:r>
            <a:r>
              <a:rPr lang="ru-RU" sz="1600" b="1" dirty="0"/>
              <a:t>399 км</a:t>
            </a:r>
            <a:r>
              <a:rPr lang="ru-RU" sz="1600" dirty="0"/>
              <a:t> или </a:t>
            </a:r>
            <a:r>
              <a:rPr lang="ru-RU" sz="1600" b="1" dirty="0"/>
              <a:t>78 %</a:t>
            </a:r>
            <a:r>
              <a:rPr lang="ru-RU" sz="1600" dirty="0"/>
              <a:t> от общей протяженности автомобильных дорог.</a:t>
            </a:r>
          </a:p>
          <a:p>
            <a:pPr algn="just"/>
            <a:r>
              <a:rPr lang="ru-RU" sz="1600" dirty="0" smtClean="0"/>
              <a:t>     В 2017 году выполнены </a:t>
            </a:r>
            <a:r>
              <a:rPr lang="ru-RU" sz="1600" dirty="0"/>
              <a:t>следующие мероприятия:</a:t>
            </a:r>
          </a:p>
          <a:p>
            <a:pPr algn="just"/>
            <a:r>
              <a:rPr lang="ru-RU" sz="1600" dirty="0"/>
              <a:t>- отремонтирована автодорога до д. Долгоруково протяженностью </a:t>
            </a:r>
            <a:r>
              <a:rPr lang="ru-RU" sz="1600" b="1" dirty="0"/>
              <a:t>1,25 км;</a:t>
            </a:r>
            <a:endParaRPr lang="ru-RU" sz="1600" dirty="0"/>
          </a:p>
          <a:p>
            <a:pPr algn="just"/>
            <a:r>
              <a:rPr lang="ru-RU" sz="1600" dirty="0"/>
              <a:t>- выполнены ремонты улично-дорожной сети городского и сельских поселений общей протяженностью </a:t>
            </a:r>
            <a:r>
              <a:rPr lang="ru-RU" sz="1600" b="1" dirty="0"/>
              <a:t>3,6 км;</a:t>
            </a:r>
            <a:endParaRPr lang="ru-RU" sz="1600" dirty="0"/>
          </a:p>
          <a:p>
            <a:pPr algn="just"/>
            <a:r>
              <a:rPr lang="ru-RU" sz="1600" dirty="0"/>
              <a:t>- отремонтированы дворовые территории многоквартирных домов и проезды к дворовым территориям населенных пунктов муниципального района общей площадью </a:t>
            </a:r>
            <a:r>
              <a:rPr lang="ru-RU" sz="1600" b="1" dirty="0"/>
              <a:t>1781 </a:t>
            </a:r>
            <a:r>
              <a:rPr lang="ru-RU" sz="1600" b="1" dirty="0" err="1"/>
              <a:t>кв.м</a:t>
            </a:r>
            <a:r>
              <a:rPr lang="ru-RU" sz="1600" b="1" dirty="0"/>
              <a:t>;</a:t>
            </a:r>
            <a:endParaRPr lang="ru-RU" sz="1600" dirty="0"/>
          </a:p>
          <a:p>
            <a:pPr algn="just"/>
            <a:r>
              <a:rPr lang="ru-RU" sz="1600" dirty="0"/>
              <a:t>- на зимнее и летнее содержание автомобильных дорог общего пользования местного значения израсходовано </a:t>
            </a:r>
            <a:r>
              <a:rPr lang="ru-RU" sz="1600" b="1" dirty="0"/>
              <a:t>12,2 млн. 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" y="1114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«Эффективная власть в Первомайском муниципальном районе на 2017-2019 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в 2017 г. 9089,1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5512" y="1196790"/>
            <a:ext cx="41764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услугами.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4" y="82727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2808" y="802308"/>
            <a:ext cx="7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25192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Создание условий для эффективного управления  муниципальными финансами в Первомайском муниципальном районе 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2017-2019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годы»</a:t>
            </a:r>
          </a:p>
          <a:p>
            <a:pPr algn="ctr"/>
            <a:r>
              <a:rPr lang="ru-RU" sz="1400" b="1" dirty="0" smtClean="0"/>
              <a:t>(объем финансирования в 2017 г. 5556,3 тыс.руб)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5812112" y="1452593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1756" y="1916832"/>
            <a:ext cx="424847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Обеспечение равных условий для устойчивого исполнения расходных обязательств муниципальных образований района, повышения качества управления муниципальными финансами.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840" y="2518350"/>
            <a:ext cx="4302144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Сформирован полный пакет  муниципальных правовых актов, соответствующих действующему законодательству и эффективно организующих деятельность органов местного самоуправления Первомайского муниципального </a:t>
            </a:r>
            <a:r>
              <a:rPr lang="ru-RU" sz="1200" dirty="0" smtClean="0"/>
              <a:t>района, по </a:t>
            </a:r>
            <a:r>
              <a:rPr lang="ru-RU" sz="1200" dirty="0"/>
              <a:t>решению вопросов местного </a:t>
            </a:r>
            <a:r>
              <a:rPr lang="ru-RU" sz="1200" dirty="0" smtClean="0"/>
              <a:t>значения;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Повышена профессиональная компетентность муниципальных </a:t>
            </a:r>
            <a:r>
              <a:rPr lang="ru-RU" sz="1200" dirty="0" smtClean="0"/>
              <a:t>служащих;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Сформирован управленческий кадровый резерв и кадровый резерв муниципальной </a:t>
            </a:r>
            <a:r>
              <a:rPr lang="ru-RU" sz="1200" dirty="0" smtClean="0"/>
              <a:t>службы;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Обеспечена открытость и прозрачность деятельности органов местного </a:t>
            </a:r>
            <a:r>
              <a:rPr lang="ru-RU" sz="1200" dirty="0" smtClean="0"/>
              <a:t>самоуправления;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Созданы условия,  не позволяющие проявлению коррупционных действий на всех уровнях органов местного </a:t>
            </a:r>
            <a:r>
              <a:rPr lang="ru-RU" sz="1200" dirty="0" smtClean="0"/>
              <a:t>самоуправления;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Проведена полная инвентаризация объектов муниципальной </a:t>
            </a:r>
            <a:r>
              <a:rPr lang="ru-RU" sz="1200" dirty="0" smtClean="0"/>
              <a:t>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Наблюдается рост поступления доходов в бюджет муниципального района от использования муниципального </a:t>
            </a:r>
            <a:r>
              <a:rPr lang="ru-RU" sz="1200" dirty="0" smtClean="0"/>
              <a:t>имущества;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Решены запланированные мероприятия по решению вопросов местного значения с участием депутатов Ярославской областной </a:t>
            </a:r>
            <a:r>
              <a:rPr lang="ru-RU" sz="1200" dirty="0" smtClean="0"/>
              <a:t>Думы.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413708" y="2081800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2264" y="3789040"/>
            <a:ext cx="4233648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Первомайский </a:t>
            </a:r>
            <a:r>
              <a:rPr lang="ru-RU" sz="1600" dirty="0"/>
              <a:t>район по результатам оценки качества управления муниципальными финансами и платежеспособности муниципальных образований, проводимой Департаментом финансов Ярославской области, стабильно входит в группу районов с высоким уровнем управления муниципальными финансами, в 2017 году по результатам 2016 года занял первое место и получил максимальную оценку.</a:t>
            </a:r>
          </a:p>
        </p:txBody>
      </p:sp>
      <p:sp>
        <p:nvSpPr>
          <p:cNvPr id="17" name="Овал 16"/>
          <p:cNvSpPr/>
          <p:nvPr/>
        </p:nvSpPr>
        <p:spPr>
          <a:xfrm>
            <a:off x="4912012" y="3284984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8" y="4462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«Комплексные меры по организации отдыха и оздоровления детей Первомайского района" на 2017-2019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2605,6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5868144" y="84786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09" y="1490640"/>
            <a:ext cx="41764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</a:t>
            </a:r>
            <a:r>
              <a:rPr lang="ru-RU" sz="1600" dirty="0"/>
              <a:t>отдыха и оздоровления  детей, проживающих на территории Первомайского   </a:t>
            </a:r>
            <a:r>
              <a:rPr lang="ru-RU" sz="1600" dirty="0" smtClean="0"/>
              <a:t>района.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7639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«Информационное общество в Первомайском муниципальном районе" на 2017-2019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1647,5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313808" y="107184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6567" y="1231541"/>
            <a:ext cx="43863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обеспечение конституционного права жителей </a:t>
            </a:r>
            <a:r>
              <a:rPr lang="ru-RU" sz="1200" dirty="0" smtClean="0"/>
              <a:t>Первомайского района </a:t>
            </a:r>
            <a:r>
              <a:rPr lang="ru-RU" sz="1200" dirty="0"/>
              <a:t>на получение оперативной и достоверной информации о важнейших общественно-политических, социально-культурных событиях района, о деятельности органов исполнительной и представительной властей Первомайского муниципального района.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0261" y="2780928"/>
            <a:ext cx="4176464" cy="3893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</a:t>
            </a:r>
            <a:r>
              <a:rPr lang="ru-RU" sz="1300" dirty="0" smtClean="0"/>
              <a:t>Отдых и оздоровление детей Первомайского МР в 2017 году организованы в соответствии с федеральными, региональными и муниципальными нормативными документами на основе изучения интересов и потребностей детей. </a:t>
            </a:r>
          </a:p>
          <a:p>
            <a:pPr algn="just"/>
            <a:r>
              <a:rPr lang="ru-RU" sz="1300" dirty="0" smtClean="0"/>
              <a:t>    В 2017году    отдых и оздоровление получили  599  детей муниципального района, что составляет 61% от числа детей школьного возраста:</a:t>
            </a:r>
          </a:p>
          <a:p>
            <a:pPr algn="just"/>
            <a:r>
              <a:rPr lang="ru-RU" sz="1300" dirty="0" smtClean="0"/>
              <a:t>-476 чел. в 10  лагерях с дневной формой пребывания детей, которые были организованы на базе всех образовательных учреждений; </a:t>
            </a:r>
          </a:p>
          <a:p>
            <a:pPr algn="just"/>
            <a:r>
              <a:rPr lang="ru-RU" sz="1300" dirty="0" smtClean="0"/>
              <a:t>-72 чел. в  санаторном оздоровительном лагере «Искра»;</a:t>
            </a:r>
          </a:p>
          <a:p>
            <a:pPr algn="just"/>
            <a:r>
              <a:rPr lang="ru-RU" sz="1300" dirty="0" smtClean="0"/>
              <a:t>- 51 чел. в   загородных оздоровительных лагерях.</a:t>
            </a:r>
          </a:p>
          <a:p>
            <a:pPr algn="just"/>
            <a:r>
              <a:rPr lang="ru-RU" sz="1300" dirty="0" smtClean="0"/>
              <a:t>    В приоритетном порядке   обеспечен отдых и оздоровления  находящихся в трудной жизненной ситуации ,86%.</a:t>
            </a:r>
          </a:p>
          <a:p>
            <a:pPr algn="just"/>
            <a:r>
              <a:rPr lang="ru-RU" sz="1300" dirty="0" smtClean="0"/>
              <a:t>    Положительный оздоровительный эффект достигнут у 98,3% обучающихся.</a:t>
            </a:r>
            <a:endParaRPr lang="ru-RU" sz="1300" dirty="0"/>
          </a:p>
        </p:txBody>
      </p:sp>
      <p:sp>
        <p:nvSpPr>
          <p:cNvPr id="15" name="Овал 14"/>
          <p:cNvSpPr/>
          <p:nvPr/>
        </p:nvSpPr>
        <p:spPr>
          <a:xfrm>
            <a:off x="413708" y="238017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68044" y="2479509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774065"/>
              </p:ext>
            </p:extLst>
          </p:nvPr>
        </p:nvGraphicFramePr>
        <p:xfrm>
          <a:off x="4499993" y="2996952"/>
          <a:ext cx="4498395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589"/>
                <a:gridCol w="605987"/>
                <a:gridCol w="550897"/>
                <a:gridCol w="6319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целевого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Плановое значение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Фактическое значение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Тираж газеты «Призыв»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930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населения района оформившего подписку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Количество районных мероприятий, в которых приняла участие Редакция газеты «Призыв»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Степень удовлетворенности сотрудников газеты взаимодействием с органами местного самоуправления Первомайского Муниципального района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Количество работников газеты «Призыв», повысивших свой профессиональный уровень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99992" y="5877272"/>
            <a:ext cx="4462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результате реализации муниципальной программы в отчетном периоде были выполнены все запланированные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96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8" y="4462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Разработка и актуализация градостроительной документации Первомайского района Ярославской области" 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143,5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104" y="1420834"/>
            <a:ext cx="4331880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обеспечение Первомайского </a:t>
            </a:r>
            <a:r>
              <a:rPr lang="ru-RU" sz="1400" dirty="0" smtClean="0"/>
              <a:t>МР качественной градостроительной документацией </a:t>
            </a:r>
            <a:r>
              <a:rPr lang="ru-RU" sz="1400" dirty="0"/>
              <a:t>для обеспечения устойчивого развития территорий на основе территориального планирования и градостроительного зонирования, обеспечения сбалансированного учета </a:t>
            </a:r>
            <a:r>
              <a:rPr lang="ru-RU" sz="1400" dirty="0" smtClean="0"/>
              <a:t>различных </a:t>
            </a:r>
            <a:r>
              <a:rPr lang="ru-RU" sz="1400" dirty="0"/>
              <a:t>факторов при осуществлении градостроительной деятельности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1295636" y="102747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8560" y="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«Обеспечение общественного порядка и противодействие преступности на территории Первомайского муниципального района" на 2017-2019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436,5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9504" y="1607909"/>
            <a:ext cx="432048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Создание условий для развития системы профилактики правонарушений и повышение уровня безопасности граждан на территории Первомайского  муниципального района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85284" y="126113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16" y="3451744"/>
            <a:ext cx="4353568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В </a:t>
            </a:r>
            <a:r>
              <a:rPr lang="ru-RU" sz="1600" dirty="0"/>
              <a:t>2017 году внесены изменения в Генеральные планы и Правила землепользования и застройки Пречистенского и </a:t>
            </a:r>
            <a:r>
              <a:rPr lang="ru-RU" sz="1600" dirty="0" err="1"/>
              <a:t>Кукобойского</a:t>
            </a:r>
            <a:r>
              <a:rPr lang="ru-RU" sz="1600" dirty="0"/>
              <a:t> сельских поселений Ярославской области. Утверждены Решением Собрания Представителей Первомайского муниципального района № 205 от 29.06.2017 года.</a:t>
            </a:r>
          </a:p>
          <a:p>
            <a:pPr algn="just"/>
            <a:r>
              <a:rPr lang="ru-RU" sz="1600" dirty="0" smtClean="0"/>
              <a:t>      Разработаны </a:t>
            </a:r>
            <a:r>
              <a:rPr lang="ru-RU" sz="1600" dirty="0"/>
              <a:t>и утверждены программы комплексного развития социальной инфраструктуры Пречистенского и </a:t>
            </a:r>
            <a:r>
              <a:rPr lang="ru-RU" sz="1600" dirty="0" err="1"/>
              <a:t>Кукобойского</a:t>
            </a:r>
            <a:r>
              <a:rPr lang="ru-RU" sz="1600" dirty="0"/>
              <a:t> сельских поселений Ярославской области.</a:t>
            </a:r>
          </a:p>
        </p:txBody>
      </p:sp>
      <p:sp>
        <p:nvSpPr>
          <p:cNvPr id="14" name="Овал 13"/>
          <p:cNvSpPr/>
          <p:nvPr/>
        </p:nvSpPr>
        <p:spPr>
          <a:xfrm>
            <a:off x="492148" y="3089528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24080" y="263655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1112" y="2990079"/>
            <a:ext cx="4423416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</a:t>
            </a:r>
            <a:r>
              <a:rPr lang="ru-RU" sz="1400" dirty="0"/>
              <a:t>Принимаемыми мерами по стабилизации криминогенной обстановки на территории Первомайского муниципального района удалось достигнуть определенных положительных результатов:</a:t>
            </a:r>
          </a:p>
          <a:p>
            <a:pPr algn="just"/>
            <a:r>
              <a:rPr lang="ru-RU" sz="1400" dirty="0"/>
              <a:t>- наблюдается снижение регистрируемой преступности на 12,4%, в том числе тяжких и особо тяжких преступных деяний; </a:t>
            </a:r>
          </a:p>
          <a:p>
            <a:pPr algn="just"/>
            <a:r>
              <a:rPr lang="ru-RU" sz="1400" dirty="0"/>
              <a:t>- снизилось количество зарегистрированных краж;</a:t>
            </a:r>
          </a:p>
          <a:p>
            <a:pPr algn="just"/>
            <a:r>
              <a:rPr lang="ru-RU" sz="1400" dirty="0" smtClean="0"/>
              <a:t>      В </a:t>
            </a:r>
            <a:r>
              <a:rPr lang="ru-RU" sz="1400" dirty="0"/>
              <a:t>2017 году не зарегистрировано ни одного преступления, совершенного несовершеннолетними.     Количество  подростков, состоящих  на  учете в  территориальной  комиссии   также   снизилось   с  8 в 2016 г.  до  4-х  в  2017 году. По  итогам  деятельности  за 2016-2017г.г.  территориальная  комиссия по делам несовершеннолетних и защите их прав Первомайского МР    признана  победителем  в Областном  смотре- конкурсе  комиссий.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9300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8" y="446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«Семья и дети" на 2016-2018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г</a:t>
            </a:r>
            <a:r>
              <a:rPr lang="ru-RU" sz="1400" b="1" dirty="0"/>
              <a:t>. </a:t>
            </a:r>
            <a:r>
              <a:rPr lang="ru-RU" sz="1400" b="1" dirty="0" smtClean="0"/>
              <a:t>111,0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1299883" y="57964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332" y="997174"/>
            <a:ext cx="42484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улучшение качества жизни семей с  несовершеннолетними </a:t>
            </a:r>
            <a:r>
              <a:rPr lang="ru-RU" sz="1200" dirty="0" smtClean="0"/>
              <a:t>детьми;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создание </a:t>
            </a:r>
            <a:r>
              <a:rPr lang="ru-RU" sz="1200" dirty="0"/>
              <a:t>благоприятных условий для комплексного развития и жизнедеятельности детей, детей- </a:t>
            </a:r>
            <a:r>
              <a:rPr lang="ru-RU" sz="1200" dirty="0" smtClean="0"/>
              <a:t>инвалидов;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развитие </a:t>
            </a:r>
            <a:r>
              <a:rPr lang="ru-RU" sz="1200" dirty="0"/>
              <a:t>семейных форм устройства детей – сирот и детей, оставшихся без попечения родителей.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52649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«Защита населения и территории Первомайского муниципального района от чрезвычайных ситуаций" на 2017-2019 годы»</a:t>
            </a:r>
          </a:p>
          <a:p>
            <a:pPr algn="ctr"/>
            <a:r>
              <a:rPr lang="ru-RU" sz="1400" b="1" dirty="0"/>
              <a:t>(объем 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187,3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5967028" y="109908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2197" y="1428534"/>
            <a:ext cx="428759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повышение уровня обеспечения безопасности жизнедеятельности населения Первомайского муниципального района</a:t>
            </a:r>
            <a:r>
              <a:rPr lang="ru-RU" sz="1600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08175"/>
              </p:ext>
            </p:extLst>
          </p:nvPr>
        </p:nvGraphicFramePr>
        <p:xfrm>
          <a:off x="301906" y="2780928"/>
          <a:ext cx="3982063" cy="3681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034"/>
                <a:gridCol w="688003"/>
                <a:gridCol w="834013"/>
                <a:gridCol w="834013"/>
              </a:tblGrid>
              <a:tr h="361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Наименование целевого показателя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Единица измерения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Плановое значение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Фактическое значение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Количество семей с несовершеннолетними детьми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семей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1018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1011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2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 Удельный вес семей, находящихся в социально опасном положении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%  от общего числа семей  с несовершеннолетними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детьми</a:t>
                      </a: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1,20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0,5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7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граждан, в общем числе детей, оставшихся без попечения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родителей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31,5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Количество семей, взявших на воспитание детей-сирот и детей, оставшихся без попечения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родителей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семей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99783" y="232194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95440" y="2215628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8725" y="2624195"/>
            <a:ext cx="4494534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В </a:t>
            </a:r>
            <a:r>
              <a:rPr lang="ru-RU" sz="1600" dirty="0"/>
              <a:t>2017 году продолжена работа по развитию единой дежурно-диспетчерской службы муниципального района и техническому оснащению пункта управления. </a:t>
            </a:r>
          </a:p>
          <a:p>
            <a:pPr algn="just"/>
            <a:r>
              <a:rPr lang="ru-RU" sz="1600" dirty="0" smtClean="0"/>
              <a:t>      На </a:t>
            </a:r>
            <a:r>
              <a:rPr lang="ru-RU" sz="1600" dirty="0"/>
              <a:t>базе </a:t>
            </a:r>
            <a:r>
              <a:rPr lang="ru-RU" sz="1600" dirty="0" smtClean="0"/>
              <a:t>МУ </a:t>
            </a:r>
            <a:r>
              <a:rPr lang="ru-RU" sz="1600" dirty="0"/>
              <a:t>«Центр обеспечения функционирования органов местного самоуправления Первомайского муниципального района» сформированы комплекты штатного имущества подвижного пункта управления, </a:t>
            </a:r>
            <a:r>
              <a:rPr lang="ru-RU" sz="1600" dirty="0" smtClean="0"/>
              <a:t>мобильного </a:t>
            </a:r>
            <a:r>
              <a:rPr lang="ru-RU" sz="1600" dirty="0"/>
              <a:t>пункта обогрева, подвижного пункта </a:t>
            </a:r>
            <a:r>
              <a:rPr lang="ru-RU" sz="1600" dirty="0" smtClean="0"/>
              <a:t>питания</a:t>
            </a:r>
            <a:r>
              <a:rPr lang="ru-RU" sz="1600" b="1" dirty="0" smtClean="0"/>
              <a:t>. </a:t>
            </a:r>
            <a:r>
              <a:rPr lang="ru-RU" sz="1600" dirty="0"/>
              <a:t>Оборудуется рабочее место диспетчера службы 112, на ЕДДС выведены 4 камеры видеонаблюдения с мест массового пребывания людей, установлена система оповещения населения о различных рисках природного и техногенного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7209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335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«Энергосбережение и повышение энергоэффективности в Первомайском муниципальном районе на 2017 год»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63,0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0087"/>
            <a:ext cx="402330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Повышение эффективности использования энергетических ресурсов в </a:t>
            </a:r>
            <a:r>
              <a:rPr lang="ru-RU" sz="1600" dirty="0" smtClean="0"/>
              <a:t>Первомайском районе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1259632" y="1192831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6528" y="34335"/>
            <a:ext cx="4642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«Развитие субъектов малого предпринимательства Первомайского муниципального района" на 2016-2018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30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50811"/>
            <a:ext cx="43479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формирование благоприятных условий для развития субъектов малого и среднего предпринимательства, способствующих увеличению их вклада в экономику Первомайского муниципального района.</a:t>
            </a:r>
          </a:p>
        </p:txBody>
      </p:sp>
      <p:sp>
        <p:nvSpPr>
          <p:cNvPr id="9" name="Овал 8"/>
          <p:cNvSpPr/>
          <p:nvPr/>
        </p:nvSpPr>
        <p:spPr>
          <a:xfrm>
            <a:off x="5790360" y="103313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708920"/>
            <a:ext cx="434797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Начиная с 2009 года в районе реализуются муниципальные программы поддержки субъектов малого и среднего предпринимательства, основными направлениями которых является: оплата обучения начинающих предпринимателей основам предпринимательской деятельности, оказание консультационной помощи, проведение обучающих семинаров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   В 2017 году зарегистрировано </a:t>
            </a:r>
            <a:r>
              <a:rPr lang="ru-RU" sz="1400" dirty="0"/>
              <a:t>малых предприятий и индивидуальных предпринимателей </a:t>
            </a:r>
            <a:r>
              <a:rPr lang="ru-RU" sz="1400" dirty="0" smtClean="0"/>
              <a:t>9 </a:t>
            </a:r>
            <a:r>
              <a:rPr lang="ru-RU" sz="1400" dirty="0"/>
              <a:t>единиц: ИП </a:t>
            </a:r>
            <a:r>
              <a:rPr lang="ru-RU" sz="1400" dirty="0" err="1"/>
              <a:t>Есиев</a:t>
            </a:r>
            <a:r>
              <a:rPr lang="ru-RU" sz="1400" dirty="0"/>
              <a:t> Хаджи Мурат , ИП Лисицына И.Ю., ИП Гринько </a:t>
            </a:r>
            <a:r>
              <a:rPr lang="ru-RU" sz="1400" dirty="0" smtClean="0"/>
              <a:t>О.А., </a:t>
            </a:r>
            <a:r>
              <a:rPr lang="ru-RU" sz="1400" dirty="0"/>
              <a:t>ИП Якубов </a:t>
            </a:r>
            <a:r>
              <a:rPr lang="ru-RU" sz="1400" dirty="0" err="1"/>
              <a:t>Якуб</a:t>
            </a:r>
            <a:r>
              <a:rPr lang="ru-RU" sz="1400" dirty="0"/>
              <a:t>, ИП Корешков </a:t>
            </a:r>
            <a:r>
              <a:rPr lang="ru-RU" sz="1400" dirty="0" smtClean="0"/>
              <a:t>Н.П., </a:t>
            </a:r>
            <a:r>
              <a:rPr lang="ru-RU" sz="1400" dirty="0"/>
              <a:t>ООО «ЗЕФУРС» (Марфино-4), ООО «Путник» (с. Кукобой, ул. Школьная, 3), ООО «</a:t>
            </a:r>
            <a:r>
              <a:rPr lang="ru-RU" sz="1400" dirty="0" err="1"/>
              <a:t>Артранс</a:t>
            </a:r>
            <a:r>
              <a:rPr lang="ru-RU" sz="1400" dirty="0" smtClean="0"/>
              <a:t>», </a:t>
            </a:r>
            <a:r>
              <a:rPr lang="ru-RU" sz="1400" dirty="0"/>
              <a:t>ООО «ЯРС</a:t>
            </a:r>
            <a:r>
              <a:rPr lang="ru-RU" sz="1400" dirty="0" smtClean="0"/>
              <a:t>». </a:t>
            </a:r>
            <a:r>
              <a:rPr lang="ru-RU" sz="1400" dirty="0"/>
              <a:t>В 2017 году зарегистрировано автономное некоммерческое объединение «Легенда русской усадьбы» по содействию сохранению памятников культуры  (</a:t>
            </a:r>
            <a:r>
              <a:rPr lang="ru-RU" sz="1400" dirty="0" err="1"/>
              <a:t>Менчаково</a:t>
            </a:r>
            <a:r>
              <a:rPr lang="ru-RU" sz="1400" dirty="0"/>
              <a:t>, ул. Юбилейная-1).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07526" y="229865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140968"/>
            <a:ext cx="416732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сокращение </a:t>
            </a:r>
            <a:r>
              <a:rPr lang="ru-RU" dirty="0"/>
              <a:t>бюджетных расходов на теплоснабжение муниципальных учреждений;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обеспечение </a:t>
            </a:r>
            <a:r>
              <a:rPr lang="ru-RU" dirty="0"/>
              <a:t>нормальных климатических условий во всех муниципальных зданиях;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повышение </a:t>
            </a:r>
            <a:r>
              <a:rPr lang="ru-RU" dirty="0"/>
              <a:t>заинтересованности в энергосбережении.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443252" y="261218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80" y="3657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«Развитие сельского хозяйства в Первомайском муниципальном районе" на 2017-2019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2017 </a:t>
            </a:r>
            <a:r>
              <a:rPr lang="ru-RU" sz="1400" b="1" dirty="0"/>
              <a:t>г. </a:t>
            </a:r>
            <a:r>
              <a:rPr lang="ru-RU" sz="1400" b="1" dirty="0" smtClean="0"/>
              <a:t>1556,2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264" y="1186125"/>
            <a:ext cx="43707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создания условий для эффективного и устойчивого развития сельского хозяйства муниципального района, повышение конкурентоспособности продукции, производимой в муниципальном районе, прогноз развития сельского хозяйства</a:t>
            </a:r>
          </a:p>
        </p:txBody>
      </p:sp>
      <p:sp>
        <p:nvSpPr>
          <p:cNvPr id="4" name="Овал 3"/>
          <p:cNvSpPr/>
          <p:nvPr/>
        </p:nvSpPr>
        <p:spPr>
          <a:xfrm>
            <a:off x="1546584" y="836795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0032" y="139684"/>
            <a:ext cx="4419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«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Поддержка потребительского рынка на селе" на 2016-2018 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в 2017 </a:t>
            </a:r>
            <a:r>
              <a:rPr lang="ru-RU" sz="1400" b="1" dirty="0"/>
              <a:t>г. </a:t>
            </a:r>
            <a:r>
              <a:rPr lang="ru-RU" sz="1400" b="1" dirty="0" smtClean="0"/>
              <a:t>191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5873856" y="949370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340768"/>
            <a:ext cx="421196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Цель  муниципальной программы - обеспечение сельского  населения социально значимыми потребительскими товарами и бытовыми услугами, сохранение действующей сети комплексных приемных пунктов на селе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869654"/>
            <a:ext cx="421196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400" dirty="0" smtClean="0"/>
              <a:t>В </a:t>
            </a:r>
            <a:r>
              <a:rPr lang="ru-RU" sz="1400" dirty="0"/>
              <a:t>настоящее время в данной отрасли работает </a:t>
            </a:r>
            <a:r>
              <a:rPr lang="ru-RU" sz="1400" b="1" dirty="0"/>
              <a:t>119</a:t>
            </a:r>
            <a:r>
              <a:rPr lang="ru-RU" sz="1400" dirty="0"/>
              <a:t> магазинов розничной торговли, торговый дом и три торговых центра. Действует свыше </a:t>
            </a:r>
            <a:r>
              <a:rPr lang="ru-RU" sz="1400" b="1" dirty="0"/>
              <a:t>30</a:t>
            </a:r>
            <a:r>
              <a:rPr lang="ru-RU" sz="1400" dirty="0"/>
              <a:t> объектов нестационарной торговли, среди которых </a:t>
            </a:r>
            <a:r>
              <a:rPr lang="ru-RU" sz="1400" b="1" dirty="0"/>
              <a:t>10</a:t>
            </a:r>
            <a:r>
              <a:rPr lang="ru-RU" sz="1400" dirty="0"/>
              <a:t> автолавок.	</a:t>
            </a:r>
            <a:endParaRPr lang="ru-RU" sz="1400" dirty="0" smtClean="0"/>
          </a:p>
          <a:p>
            <a:pPr algn="just"/>
            <a:r>
              <a:rPr lang="ru-RU" sz="1400" dirty="0" smtClean="0"/>
              <a:t>      Самым </a:t>
            </a:r>
            <a:r>
              <a:rPr lang="ru-RU" sz="1400" dirty="0"/>
              <a:t>крупным предприятием  на потребительском рынке является Первомайское </a:t>
            </a:r>
            <a:r>
              <a:rPr lang="ru-RU" sz="1400" dirty="0" err="1"/>
              <a:t>райпо</a:t>
            </a:r>
            <a:r>
              <a:rPr lang="ru-RU" sz="1400" dirty="0"/>
              <a:t>, его доля в общем товарообороте составляет более </a:t>
            </a:r>
            <a:r>
              <a:rPr lang="ru-RU" sz="1400" b="1" dirty="0"/>
              <a:t>30</a:t>
            </a:r>
            <a:r>
              <a:rPr lang="ru-RU" sz="1400" b="1" dirty="0" smtClean="0"/>
              <a:t>%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 Всего </a:t>
            </a:r>
            <a:r>
              <a:rPr lang="ru-RU" sz="1400" dirty="0"/>
              <a:t>в районе 147 труднодоступных сельских населенных пунктов, не имеющих стационарной </a:t>
            </a:r>
            <a:r>
              <a:rPr lang="ru-RU" sz="1400" dirty="0" smtClean="0"/>
              <a:t>торговли</a:t>
            </a:r>
            <a:r>
              <a:rPr lang="ru-RU" sz="1400" dirty="0"/>
              <a:t>.</a:t>
            </a:r>
            <a:r>
              <a:rPr lang="ru-RU" sz="1400" dirty="0" smtClean="0"/>
              <a:t> В </a:t>
            </a:r>
            <a:r>
              <a:rPr lang="ru-RU" sz="1400" dirty="0"/>
              <a:t>рамках реализации </a:t>
            </a:r>
            <a:r>
              <a:rPr lang="ru-RU" sz="1400" dirty="0" smtClean="0"/>
              <a:t>программы, предоставляются </a:t>
            </a:r>
            <a:r>
              <a:rPr lang="ru-RU" sz="1400" dirty="0"/>
              <a:t>субсидии на возмещение части затрат предприятиям и </a:t>
            </a:r>
            <a:r>
              <a:rPr lang="ru-RU" sz="1400" dirty="0" smtClean="0"/>
              <a:t>ИП </a:t>
            </a:r>
            <a:r>
              <a:rPr lang="ru-RU" sz="1400" dirty="0"/>
              <a:t>на организацию обеспечения товарами первой необходимости и социально значимыми бытовыми услугами жителей </a:t>
            </a:r>
            <a:r>
              <a:rPr lang="ru-RU" sz="1400" b="1" dirty="0"/>
              <a:t>24-х</a:t>
            </a:r>
            <a:r>
              <a:rPr lang="ru-RU" sz="1400" dirty="0"/>
              <a:t> отдаленных населенных пунктов. </a:t>
            </a:r>
          </a:p>
        </p:txBody>
      </p:sp>
      <p:sp>
        <p:nvSpPr>
          <p:cNvPr id="18" name="Овал 17"/>
          <p:cNvSpPr/>
          <p:nvPr/>
        </p:nvSpPr>
        <p:spPr>
          <a:xfrm>
            <a:off x="5025812" y="2538832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104" y="2458553"/>
            <a:ext cx="4472528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</a:t>
            </a:r>
            <a:r>
              <a:rPr lang="ru-RU" sz="1200" dirty="0"/>
              <a:t>В сфере</a:t>
            </a:r>
            <a:r>
              <a:rPr lang="ru-RU" sz="1200" b="1" dirty="0"/>
              <a:t> сельского хозяйства </a:t>
            </a:r>
            <a:r>
              <a:rPr lang="ru-RU" sz="1200" dirty="0"/>
              <a:t>работает </a:t>
            </a:r>
            <a:r>
              <a:rPr lang="ru-RU" sz="1200" b="1" dirty="0"/>
              <a:t>13</a:t>
            </a:r>
            <a:r>
              <a:rPr lang="ru-RU" sz="1200" dirty="0"/>
              <a:t> сельхозпредприятий, </a:t>
            </a:r>
            <a:r>
              <a:rPr lang="ru-RU" sz="1200" b="1" dirty="0"/>
              <a:t>1</a:t>
            </a:r>
            <a:r>
              <a:rPr lang="ru-RU" sz="1200" dirty="0"/>
              <a:t> сбытовой сельскохозяйственный потребительский кооператив   и 2 крестьянско-фермерских хозяйства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     В </a:t>
            </a:r>
            <a:r>
              <a:rPr lang="ru-RU" sz="1200" dirty="0"/>
              <a:t>целях поддержки </a:t>
            </a:r>
            <a:r>
              <a:rPr lang="ru-RU" sz="1200" dirty="0" err="1"/>
              <a:t>сельхозтоваропроизводителей</a:t>
            </a:r>
            <a:r>
              <a:rPr lang="ru-RU" sz="1200" dirty="0"/>
              <a:t> в 2017 году из бюджетов всех уровней произведено финансирование в объеме </a:t>
            </a:r>
            <a:r>
              <a:rPr lang="ru-RU" sz="1200" b="1" dirty="0"/>
              <a:t>3,6 млн.</a:t>
            </a:r>
            <a:r>
              <a:rPr lang="ru-RU" sz="1200" dirty="0"/>
              <a:t> рублей, в том числе из бюджета муниципального района – </a:t>
            </a:r>
            <a:r>
              <a:rPr lang="ru-RU" sz="1200" b="1" dirty="0"/>
              <a:t>1,5 млн</a:t>
            </a:r>
            <a:r>
              <a:rPr lang="ru-RU" sz="1200" dirty="0"/>
              <a:t>. рублей.</a:t>
            </a:r>
          </a:p>
          <a:p>
            <a:pPr algn="just"/>
            <a:r>
              <a:rPr lang="ru-RU" sz="1200" dirty="0" smtClean="0"/>
              <a:t>      Поголовье </a:t>
            </a:r>
            <a:r>
              <a:rPr lang="ru-RU" sz="1200" dirty="0"/>
              <a:t>крупного рогатого скота на </a:t>
            </a:r>
            <a:r>
              <a:rPr lang="ru-RU" sz="1200" b="1" dirty="0"/>
              <a:t>1</a:t>
            </a:r>
            <a:r>
              <a:rPr lang="ru-RU" sz="1200" dirty="0"/>
              <a:t> </a:t>
            </a:r>
            <a:r>
              <a:rPr lang="ru-RU" sz="1200" b="1" dirty="0"/>
              <a:t>января 2018 года</a:t>
            </a:r>
            <a:r>
              <a:rPr lang="ru-RU" sz="1200" dirty="0"/>
              <a:t>  составило </a:t>
            </a:r>
            <a:r>
              <a:rPr lang="ru-RU" sz="1200" b="1" dirty="0"/>
              <a:t>1412</a:t>
            </a:r>
            <a:r>
              <a:rPr lang="ru-RU" sz="1200" dirty="0"/>
              <a:t> голов или </a:t>
            </a:r>
            <a:r>
              <a:rPr lang="ru-RU" sz="1200" b="1" dirty="0"/>
              <a:t>96 %</a:t>
            </a:r>
            <a:r>
              <a:rPr lang="ru-RU" sz="1200" dirty="0"/>
              <a:t> к уровню прошлого года. Средний надой молока  на корову </a:t>
            </a:r>
            <a:r>
              <a:rPr lang="ru-RU" sz="1200" b="1" dirty="0"/>
              <a:t>в 2017 году</a:t>
            </a:r>
            <a:r>
              <a:rPr lang="ru-RU" sz="1200" dirty="0"/>
              <a:t>  - </a:t>
            </a:r>
            <a:r>
              <a:rPr lang="ru-RU" sz="1200" b="1" dirty="0"/>
              <a:t>2612  кг</a:t>
            </a:r>
            <a:r>
              <a:rPr lang="ru-RU" sz="1200" dirty="0"/>
              <a:t> , снижение к уровню 2016 года на </a:t>
            </a:r>
            <a:r>
              <a:rPr lang="ru-RU" sz="1200" b="1" dirty="0"/>
              <a:t>6,5 </a:t>
            </a:r>
            <a:r>
              <a:rPr lang="ru-RU" sz="1200" b="1" dirty="0" smtClean="0"/>
              <a:t>%.</a:t>
            </a:r>
          </a:p>
          <a:p>
            <a:pPr algn="just"/>
            <a:r>
              <a:rPr lang="ru-RU" sz="1200" dirty="0" smtClean="0"/>
              <a:t>      По </a:t>
            </a:r>
            <a:r>
              <a:rPr lang="ru-RU" sz="1200" dirty="0"/>
              <a:t>итогам работы за 2017 год количество прибыльных </a:t>
            </a:r>
            <a:r>
              <a:rPr lang="ru-RU" sz="1200" dirty="0" smtClean="0"/>
              <a:t>хозяйств </a:t>
            </a:r>
            <a:r>
              <a:rPr lang="ru-RU" sz="1200" dirty="0"/>
              <a:t>составило </a:t>
            </a:r>
            <a:r>
              <a:rPr lang="ru-RU" sz="1200" b="1" dirty="0"/>
              <a:t>5 </a:t>
            </a:r>
            <a:r>
              <a:rPr lang="ru-RU" sz="1200" dirty="0"/>
              <a:t>предприятий или </a:t>
            </a:r>
            <a:r>
              <a:rPr lang="ru-RU" sz="1200" b="1" dirty="0"/>
              <a:t>42 %</a:t>
            </a:r>
            <a:r>
              <a:rPr lang="ru-RU" sz="1200" dirty="0"/>
              <a:t> к их общему количеству.</a:t>
            </a:r>
          </a:p>
          <a:p>
            <a:pPr algn="just"/>
            <a:r>
              <a:rPr lang="ru-RU" sz="1200" dirty="0" smtClean="0"/>
              <a:t>      На </a:t>
            </a:r>
            <a:r>
              <a:rPr lang="ru-RU" sz="1200" dirty="0"/>
              <a:t>территории района создано </a:t>
            </a:r>
            <a:r>
              <a:rPr lang="ru-RU" sz="1200" dirty="0" smtClean="0"/>
              <a:t>овцеводческое </a:t>
            </a:r>
            <a:r>
              <a:rPr lang="ru-RU" sz="1200" dirty="0"/>
              <a:t>хозяйство </a:t>
            </a:r>
            <a:r>
              <a:rPr lang="ru-RU" sz="1200" b="1" dirty="0"/>
              <a:t>ООО «Юрьевское»,</a:t>
            </a:r>
            <a:r>
              <a:rPr lang="ru-RU" sz="1200" dirty="0"/>
              <a:t> специализирующееся на разведении овец романовской породы. Поголовье овец доведено до </a:t>
            </a:r>
            <a:r>
              <a:rPr lang="ru-RU" sz="1200" b="1" dirty="0"/>
              <a:t>659</a:t>
            </a:r>
            <a:r>
              <a:rPr lang="ru-RU" sz="1200" dirty="0"/>
              <a:t> голов. В 2017 году сельхозпредприятие получило статус племенного репродуктора по разведению чистопородной романовской овцы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/>
              <a:t>За последние два года активизировалась работа с фермерскими хозяйствами. Два хозяйства получили гранты по программе «Начинающий фермер» для развития птицеводства и молочного животноводства.</a:t>
            </a:r>
          </a:p>
        </p:txBody>
      </p:sp>
      <p:sp>
        <p:nvSpPr>
          <p:cNvPr id="20" name="Овал 19"/>
          <p:cNvSpPr/>
          <p:nvPr/>
        </p:nvSpPr>
        <p:spPr>
          <a:xfrm>
            <a:off x="687612" y="2040614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2017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Определение основных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понятий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24736" cy="922114"/>
          </a:xfrm>
        </p:spPr>
        <p:txBody>
          <a:bodyPr>
            <a:noAutofit/>
          </a:bodyPr>
          <a:lstStyle/>
          <a:p>
            <a:r>
              <a:rPr lang="ru-RU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Губернаторский проект «Решаем вместе!»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72810" cy="1368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     Губернаторский </a:t>
            </a:r>
            <a:r>
              <a:rPr lang="ru-RU" sz="1600" dirty="0"/>
              <a:t>проект «Решаем вместе!» реализуется в 2017 году с целью повышения уровня комфортности проживания жителей Ярославской области, их вовлечения в решение первоочередных проблем местного значения. В рамках губернаторского проекта муниципальным образованиям на конкурсной основе предоставляется финансовая помощь из федерального и областного бюджетов на выполнение проектов, поддержанных населением.</a:t>
            </a:r>
          </a:p>
        </p:txBody>
      </p:sp>
      <p:pic>
        <p:nvPicPr>
          <p:cNvPr id="6146" name="Picture 2" descr="C:\Доронина\бюджет для граждан\фото\iKFG5EEJ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8320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18464" y="3068960"/>
            <a:ext cx="2592288" cy="12961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Формирование современной городской среды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12160" y="5517232"/>
            <a:ext cx="2520280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Поддержка местных инициатив</a:t>
            </a:r>
          </a:p>
        </p:txBody>
      </p:sp>
      <p:sp>
        <p:nvSpPr>
          <p:cNvPr id="7" name="Овал 6"/>
          <p:cNvSpPr/>
          <p:nvPr/>
        </p:nvSpPr>
        <p:spPr>
          <a:xfrm>
            <a:off x="441288" y="5524064"/>
            <a:ext cx="2736304" cy="9361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Обустройство мест массового отдыха</a:t>
            </a:r>
          </a:p>
        </p:txBody>
      </p:sp>
      <p:sp>
        <p:nvSpPr>
          <p:cNvPr id="8" name="Овал 7"/>
          <p:cNvSpPr/>
          <p:nvPr/>
        </p:nvSpPr>
        <p:spPr>
          <a:xfrm>
            <a:off x="6012160" y="3053344"/>
            <a:ext cx="2912170" cy="18878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dirty="0">
                <a:solidFill>
                  <a:schemeClr val="tx1"/>
                </a:solidFill>
              </a:rPr>
              <a:t>Капитальный ремонт и укрепление материально-технической базы муниципальных учреждений культуры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004048" y="3717032"/>
            <a:ext cx="1008112" cy="64807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059832" y="3717032"/>
            <a:ext cx="1224136" cy="64807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347864" y="4365104"/>
            <a:ext cx="244827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Направления реализации проекта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555776" y="5229200"/>
            <a:ext cx="720080" cy="28803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5229200"/>
            <a:ext cx="720080" cy="21602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2104"/>
            <a:ext cx="7236296" cy="922114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Реализация проекта в 2017 году</a:t>
            </a:r>
          </a:p>
        </p:txBody>
      </p:sp>
      <p:pic>
        <p:nvPicPr>
          <p:cNvPr id="4" name="Picture 2" descr="C:\Доронина\бюджет для граждан\фото\iKFG5EEJ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30" y="116632"/>
            <a:ext cx="151216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56567"/>
              </p:ext>
            </p:extLst>
          </p:nvPr>
        </p:nvGraphicFramePr>
        <p:xfrm>
          <a:off x="251520" y="1319299"/>
          <a:ext cx="8672810" cy="4151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3344218"/>
              </a:tblGrid>
              <a:tr h="1029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Обустройство дворовой территории по ул. Советская в районе домов №15б, 15а, 17, 17а в </a:t>
                      </a:r>
                      <a:r>
                        <a:rPr lang="ru-RU" sz="1200" b="1" i="1" dirty="0" err="1" smtClean="0">
                          <a:solidFill>
                            <a:schemeClr val="tx1"/>
                          </a:solidFill>
                        </a:rPr>
                        <a:t>р.п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. Пречистое.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7556"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дворовой территории по ул. Советская в районе домов 9, 11А в с. Кукобой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и приобретение оборудования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Кукобойского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дома культуры МУК "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Кукобойская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ЦКС«.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3180"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помещений спортивного зала и кабинета лаборантской в здании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Всехсвятской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основной школы по адресу: Ярославская обл., Первомайский р-н, с.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Всехсвятское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ул. Школьный переулок, 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254"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универсальной спортивной площадки, расположенной по адресу Ярославская область, Первомайский район, д.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Игнатцево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7" y="1412776"/>
            <a:ext cx="19018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5661248"/>
            <a:ext cx="604292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30 </a:t>
            </a:r>
            <a:r>
              <a:rPr lang="ru-RU" sz="1400" dirty="0" smtClean="0"/>
              <a:t>августа 2017 года </a:t>
            </a:r>
            <a:r>
              <a:rPr lang="ru-RU" sz="1400" dirty="0"/>
              <a:t>в центральном парке поселка Пречистое был открыт фонтан. Он обустроен на средства, полученные Первомайским районом как лидером подготовительного этапа губернаторской программы «Решаем вместе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pic>
        <p:nvPicPr>
          <p:cNvPr id="7171" name="Picture 3" descr="C:\Users\казначейство\Desktop\0-02-05-4bbd026be89747e0d8d38f247c26677869f82f30389d62db99db4ede565b8824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38" y="5661248"/>
            <a:ext cx="2051310" cy="10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Фото объекта до начала реализации проекта">
            <a:hlinkClick r:id="rId5" tooltip="&quot;Фото объекта до начала реализации проекта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9" y="2955808"/>
            <a:ext cx="1396729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Фото объекта до начала реализации проекта">
            <a:hlinkClick r:id="rId7" tooltip="&quot;Фото объекта до начала реализации проекта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3336"/>
            <a:ext cx="1681201" cy="90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5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Пречистое 2018</a:t>
            </a:r>
          </a:p>
        </p:txBody>
      </p:sp>
    </p:spTree>
    <p:extLst>
      <p:ext uri="{BB962C8B-B14F-4D97-AF65-F5344CB8AC3E}">
        <p14:creationId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pic>
        <p:nvPicPr>
          <p:cNvPr id="10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91" y="1395883"/>
            <a:ext cx="2808312" cy="19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stCxn id="10" idx="2"/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8" y="116632"/>
            <a:ext cx="8947640" cy="1008112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 в Первомайском муниципальном районе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pic>
        <p:nvPicPr>
          <p:cNvPr id="5" name="Picture 3" descr="C:\Users\User\Desktop\фото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24327"/>
            <a:ext cx="2939602" cy="1936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процесс: исполнение </a:t>
            </a:r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- ЭТО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ЭТАП БЮДЖЕТНОГО ПРОЦЕССА, КОТОРЫЙ НАЧИНАЕТСЯ С МОМЕНТА УТВЕРЖДЕНИЯ РЕШЕНИЯ </a:t>
            </a:r>
            <a:r>
              <a:rPr lang="ru-RU" sz="1600" b="1" dirty="0"/>
              <a:t>О БЮДЖЕТЕ НА </a:t>
            </a:r>
            <a:r>
              <a:rPr lang="ru-RU" sz="1600" b="1" dirty="0" smtClean="0"/>
              <a:t>ОЧЕРЕДНОЙ ФИНАНСОВЫЙ </a:t>
            </a:r>
            <a:r>
              <a:rPr lang="ru-RU" sz="1600" b="1" dirty="0"/>
              <a:t>ГОД И ПЛАНОВЫЙ ПЕРИОД  И  ПРОДОЛЖАЕТСЯ В ТЕЧЕНИЕ </a:t>
            </a:r>
            <a:r>
              <a:rPr lang="ru-RU" sz="1600" b="1" dirty="0" smtClean="0"/>
              <a:t>ФИНАНСОВОГО ГОДА.</a:t>
            </a:r>
            <a:endParaRPr lang="ru-RU" sz="1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500" dirty="0" smtClean="0"/>
              <a:t>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прогноз поступлений в бюджет и кассовых выплат из бюджета в текущем финансовом году</a:t>
            </a:r>
            <a:endParaRPr lang="ru-RU" sz="16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1"/>
            <a:ext cx="3130076" cy="494706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ИСПОЛНЕНИЕ БЮДЖЕТА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594510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4941168"/>
            <a:ext cx="422972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</a:rPr>
              <a:t>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509120"/>
            <a:ext cx="216024" cy="38277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54512" y="116632"/>
            <a:ext cx="843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98072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764704"/>
            <a:ext cx="416059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 финансов администрации Первомайского муниципального района не позднее 1 апреля текущего финансового года представляет в контрольно-счетную палату  Первомайского муниципального района  отчет об исполнении бюджета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7680" y="2860499"/>
            <a:ext cx="417093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3399"/>
                </a:solidFill>
              </a:rPr>
              <a:t>Годовой отчет об исполнении бюджета муниципального района представляется администрацией Первомайского муниципального района  в Собрание Представителей Первомайского муниципального района не позднее 1 мая текущего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298" y="2865956"/>
            <a:ext cx="3993552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50EC2"/>
                </a:solidFill>
              </a:rPr>
              <a:t>Контрольно-счетная палата  Первомайского муниципального района  готовит заключение на годовой отчет об исполнении бюджета муниципального района и направляет его в администрацию Первомайского муниципального района  не позднее 1 мая текущего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000" y="5287560"/>
            <a:ext cx="37444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Отчет об исполнении бюджета муниципального района утверждается решением Собрания представителей об исполнении бюджета муниципального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5287560"/>
            <a:ext cx="3430216" cy="135421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3399"/>
                </a:solidFill>
              </a:rPr>
              <a:t>Проект решения Собрания представителей об исполнении бюджета муниципального района подлежит обсуждению на </a:t>
            </a:r>
            <a:r>
              <a:rPr lang="ru-RU" b="1" dirty="0">
                <a:solidFill>
                  <a:srgbClr val="3C0DB3"/>
                </a:solidFill>
              </a:rPr>
              <a:t>публичных слушаниях</a:t>
            </a:r>
          </a:p>
        </p:txBody>
      </p:sp>
      <p:sp>
        <p:nvSpPr>
          <p:cNvPr id="17" name="Стрелка углом 16"/>
          <p:cNvSpPr/>
          <p:nvPr/>
        </p:nvSpPr>
        <p:spPr>
          <a:xfrm rot="5400000" flipV="1">
            <a:off x="3611403" y="1625132"/>
            <a:ext cx="1129103" cy="1224135"/>
          </a:xfrm>
          <a:prstGeom prst="bentArrow">
            <a:avLst>
              <a:gd name="adj1" fmla="val 15243"/>
              <a:gd name="adj2" fmla="val 26068"/>
              <a:gd name="adj3" fmla="val 23046"/>
              <a:gd name="adj4" fmla="val 30067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249672" y="3624466"/>
            <a:ext cx="514304" cy="380598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804248" y="4712742"/>
            <a:ext cx="432048" cy="54508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4019968" y="5733256"/>
            <a:ext cx="1272112" cy="432049"/>
          </a:xfrm>
          <a:prstGeom prst="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Доронина\бюджет для граждан\фото\4081548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2" y="836762"/>
            <a:ext cx="3024336" cy="16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1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Возможности 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83952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41987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A62AA9"/>
                </a:solidFill>
              </a:rPr>
              <a:t>Проект решения Собрания представителей об исполнении бюджета муниципального района за </a:t>
            </a:r>
            <a:r>
              <a:rPr lang="ru-RU" sz="2000" b="1" dirty="0" smtClean="0">
                <a:solidFill>
                  <a:srgbClr val="A62AA9"/>
                </a:solidFill>
              </a:rPr>
              <a:t>2017 </a:t>
            </a:r>
            <a:r>
              <a:rPr lang="ru-RU" sz="2000" b="1" dirty="0">
                <a:solidFill>
                  <a:srgbClr val="A62AA9"/>
                </a:solidFill>
              </a:rPr>
              <a:t>год подлежит обсуждению на публичных слушаниях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797152"/>
            <a:ext cx="3816424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времени и проведении публичных слушаний размещается в районной газете «Призыв» и на сайте администрации Первомайского МР по адресу 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</a:t>
            </a:r>
            <a:r>
              <a:rPr lang="en-US" b="1" dirty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://pervomayadm.ru/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153284" y="692696"/>
            <a:ext cx="2523172" cy="1952685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939464"/>
            <a:ext cx="3907517" cy="12423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ПУБЛИЧНЫЕ СЛУШАНИЯ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4690</TotalTime>
  <Words>5997</Words>
  <Application>Microsoft Office PowerPoint</Application>
  <PresentationFormat>Экран (4:3)</PresentationFormat>
  <Paragraphs>739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БЮДЖЕТ ДЛЯ ГРАЖДАН</vt:lpstr>
      <vt:lpstr>Что такое бюджет для граждан?</vt:lpstr>
      <vt:lpstr>Краткая характеристика Первомайского муниципального района</vt:lpstr>
      <vt:lpstr>Определение основных понятий</vt:lpstr>
      <vt:lpstr>Какие бывают бюджеты?</vt:lpstr>
      <vt:lpstr>Бюджетный процесс в Первомайском муниципальном районе</vt:lpstr>
      <vt:lpstr>Бюджетный процесс: исполнение бюджета</vt:lpstr>
      <vt:lpstr>Формирование отчета об исполнении бюджета</vt:lpstr>
      <vt:lpstr>Возможности влияния гражданина на состав бюджета </vt:lpstr>
      <vt:lpstr>Показатели социально-экономического развития Первомайского муниципального района за 2017 год</vt:lpstr>
      <vt:lpstr>Показатели социально-экономического развития Первомайского муниципального района за 2017 год</vt:lpstr>
      <vt:lpstr>Основные направления бюджетной и налоговой политики Первомайского муниципального района на 2018-2020 годы</vt:lpstr>
      <vt:lpstr>Исполнение бюджета Первомайского муниципального района за 2017 год</vt:lpstr>
      <vt:lpstr>Доходы бюджета Первомайского муниципального района</vt:lpstr>
      <vt:lpstr>Презентация PowerPoint</vt:lpstr>
      <vt:lpstr>Структура налоговых доходов в 2016-2017 гг, %</vt:lpstr>
      <vt:lpstr>Наиболее крупные налогоплательщики Первомайского района</vt:lpstr>
      <vt:lpstr>Структура неналоговых доходов в 2016-2017 гг, %</vt:lpstr>
      <vt:lpstr>Структура безвозмездных поступлений в бюджет района в 2016-2017 гг, %</vt:lpstr>
      <vt:lpstr>Расходы бюджета Первомайского муниципального района</vt:lpstr>
      <vt:lpstr>Распределение расходов бюджета района по разделам бюджетной классификации за 2017 год, тыс.руб. (ОТРАСЛЕВАЯ СТРУКТУРА)</vt:lpstr>
      <vt:lpstr>Структура расходов бюджета района  по отраслям за 2017 год, %</vt:lpstr>
      <vt:lpstr>Распределение расходов бюджета района по главным распорядителям бюджетных средств, тыс.руб</vt:lpstr>
      <vt:lpstr>Распределение расходов бюджета района по главным распорядителям бюджетных средств за 2017 год ,%</vt:lpstr>
      <vt:lpstr>                С 2014 года бюджет Первомайского муниципального района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района по муниципальным программам в 2016-2017 годах, тыс.руб</vt:lpstr>
      <vt:lpstr>Презентация PowerPoint</vt:lpstr>
      <vt:lpstr>Презентация PowerPoint</vt:lpstr>
      <vt:lpstr>«Развитие образования в Первомайском муниципальном районе на 2017-2019 годы»</vt:lpstr>
      <vt:lpstr>«Социальная поддержка населения Первомайского муниципального района на 2017-2019 годы»</vt:lpstr>
      <vt:lpstr>«Развитие культуры и молодежной политики в Первомайском муниципальном районе на 2017-2029 годы»</vt:lpstr>
      <vt:lpstr>«Развитие физической культуры и спорта в Первомайском муниципальном районе на 2017-2019 годы»</vt:lpstr>
      <vt:lpstr>«Развитие дорожного хозяйства и транспорта в Первомайском муниципальном районе на 2017-2019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Губернаторский проект «Решаем вместе!»</vt:lpstr>
      <vt:lpstr>Реализация проекта в 2017 году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казначейство</cp:lastModifiedBy>
  <cp:revision>396</cp:revision>
  <dcterms:created xsi:type="dcterms:W3CDTF">2017-11-08T13:00:37Z</dcterms:created>
  <dcterms:modified xsi:type="dcterms:W3CDTF">2018-04-12T05:16:04Z</dcterms:modified>
</cp:coreProperties>
</file>