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64" r:id="rId10"/>
    <p:sldId id="296" r:id="rId11"/>
    <p:sldId id="297" r:id="rId12"/>
    <p:sldId id="265" r:id="rId13"/>
    <p:sldId id="298" r:id="rId14"/>
    <p:sldId id="269" r:id="rId15"/>
    <p:sldId id="266" r:id="rId16"/>
    <p:sldId id="270" r:id="rId17"/>
    <p:sldId id="273" r:id="rId18"/>
    <p:sldId id="272" r:id="rId19"/>
    <p:sldId id="274" r:id="rId20"/>
    <p:sldId id="275" r:id="rId21"/>
    <p:sldId id="267" r:id="rId22"/>
    <p:sldId id="277" r:id="rId23"/>
    <p:sldId id="278" r:id="rId24"/>
    <p:sldId id="281" r:id="rId25"/>
    <p:sldId id="279" r:id="rId26"/>
    <p:sldId id="280" r:id="rId27"/>
    <p:sldId id="282" r:id="rId28"/>
    <p:sldId id="276" r:id="rId29"/>
    <p:sldId id="283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92" r:id="rId38"/>
    <p:sldId id="300" r:id="rId39"/>
    <p:sldId id="299" r:id="rId40"/>
    <p:sldId id="301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6C2"/>
    <a:srgbClr val="7E0000"/>
    <a:srgbClr val="B4DE86"/>
    <a:srgbClr val="F0B744"/>
    <a:srgbClr val="CC3399"/>
    <a:srgbClr val="33CC33"/>
    <a:srgbClr val="A62AA9"/>
    <a:srgbClr val="3148EF"/>
    <a:srgbClr val="1F837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%20&#1076;&#1077;&#1082;&#1072;&#1073;&#1088;&#110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%20&#1076;&#1077;&#1082;&#1072;&#1073;&#1088;&#110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%20&#1076;&#1077;&#1082;&#1072;&#1073;&#1088;&#1100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%20&#1076;&#1077;&#1082;&#1072;&#1073;&#1088;&#1100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%20&#1076;&#1077;&#1082;&#1072;&#1073;&#1088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%20&#1076;&#1077;&#1082;&#1072;&#1073;&#1088;&#110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53;&#1086;&#1074;&#1072;&#1103;%20&#1087;&#1072;&#1087;&#1082;&#1072;\&#1090;&#1072;&#1073;&#1083;&#1080;&#1094;&#1099;%20&#1082;%20&#1089;&#1086;&#1073;&#1088;&#1072;&#1085;&#1080;&#1102;+&#1076;&#1080;&#1072;&#1075;&#1088;&#1072;&#1084;&#1084;&#1099;%20&#1076;&#1077;&#1082;&#1072;&#1073;&#1088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Лист2!$B$7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3"/>
              <c:layout>
                <c:manualLayout>
                  <c:x val="3.3069242306410396E-2"/>
                  <c:y val="-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4483549446886857E-3"/>
                  <c:y val="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Лист2!$C$6:$G$6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Лист2!$C$7:$G$7</c:f>
              <c:numCache>
                <c:formatCode>0.0</c:formatCode>
                <c:ptCount val="5"/>
                <c:pt idx="0">
                  <c:v>511995.5</c:v>
                </c:pt>
                <c:pt idx="1">
                  <c:v>542403.30000000005</c:v>
                </c:pt>
                <c:pt idx="2">
                  <c:v>474846.1</c:v>
                </c:pt>
                <c:pt idx="3">
                  <c:v>437663.7</c:v>
                </c:pt>
                <c:pt idx="4">
                  <c:v>341676</c:v>
                </c:pt>
              </c:numCache>
            </c:numRef>
          </c:val>
        </c:ser>
        <c:ser>
          <c:idx val="1"/>
          <c:order val="1"/>
          <c:tx>
            <c:strRef>
              <c:f>Лист2!$B$8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5747258241147692E-2"/>
                  <c:y val="-3.798723218787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47258241146655E-3"/>
                  <c:y val="-3.256048473246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47855975024086E-16"/>
                  <c:y val="-2.442036354934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41774723443429E-3"/>
                  <c:y val="-3.256048473246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23080768803466E-2"/>
                  <c:y val="-2.984711100476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A96C2"/>
              </a:solidFill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Лист2!$C$6:$G$6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Лист2!$C$8:$G$8</c:f>
              <c:numCache>
                <c:formatCode>0.0</c:formatCode>
                <c:ptCount val="5"/>
                <c:pt idx="0">
                  <c:v>476819.1</c:v>
                </c:pt>
                <c:pt idx="1">
                  <c:v>539345.1</c:v>
                </c:pt>
                <c:pt idx="2">
                  <c:v>474846.1</c:v>
                </c:pt>
                <c:pt idx="3">
                  <c:v>449237.7</c:v>
                </c:pt>
                <c:pt idx="4">
                  <c:v>429784.4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0616832"/>
        <c:axId val="100635008"/>
        <c:axId val="0"/>
      </c:bar3DChart>
      <c:catAx>
        <c:axId val="1006168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CC3399"/>
                </a:solidFill>
              </a:defRPr>
            </a:pPr>
            <a:endParaRPr lang="ru-RU"/>
          </a:p>
        </c:txPr>
        <c:crossAx val="100635008"/>
        <c:crosses val="autoZero"/>
        <c:auto val="1"/>
        <c:lblAlgn val="ctr"/>
        <c:lblOffset val="100"/>
        <c:noMultiLvlLbl val="0"/>
      </c:catAx>
      <c:valAx>
        <c:axId val="1006350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616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615350774517124"/>
          <c:y val="0.93716438711793082"/>
          <c:w val="0.41524577626295484"/>
          <c:h val="5.2019228531064846E-2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722411910900545E-2"/>
          <c:y val="0.11540843533172214"/>
          <c:w val="0.40572270266958915"/>
          <c:h val="0.5146559386121848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78688191733486"/>
          <c:y val="7.1613664547783332E-4"/>
          <c:w val="0.27136355190114508"/>
          <c:h val="0.9363914659182454"/>
        </c:manualLayout>
      </c:layout>
      <c:overlay val="0"/>
      <c:txPr>
        <a:bodyPr/>
        <a:lstStyle/>
        <a:p>
          <a:pPr rtl="0">
            <a:defRPr sz="1100" b="1" i="1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374067711484767"/>
          <c:y val="1.6888664180595796E-2"/>
        </c:manualLayout>
      </c:layout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24910179860636E-2"/>
          <c:y val="0.19611973342880298"/>
          <c:w val="0.51455210210803026"/>
          <c:h val="0.65203293137695895"/>
        </c:manualLayout>
      </c:layout>
      <c:pie3DChart>
        <c:varyColors val="1"/>
        <c:ser>
          <c:idx val="0"/>
          <c:order val="0"/>
          <c:tx>
            <c:strRef>
              <c:f>'3.исп.расх.части по КФСР'!$E$3</c:f>
              <c:strCache>
                <c:ptCount val="1"/>
                <c:pt idx="0">
                  <c:v>Ожидаемое 2016г</c:v>
                </c:pt>
              </c:strCache>
            </c:strRef>
          </c:tx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FF505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4.952883655029848E-2"/>
                  <c:y val="-4.434811985135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2478218673590906E-2"/>
                  <c:y val="-0.11232605801004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8046317429980228E-2"/>
                  <c:y val="-5.7912216418492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1.528000371634962E-3"/>
                  <c:y val="-2.249401003092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2217531385401623E-2"/>
                  <c:y val="-4.96783431027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7.0082548220078394E-2"/>
                  <c:y val="-7.8484706615627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4.787105840397899E-2"/>
                  <c:y val="0.10303353841888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1.041436167331266E-3"/>
                  <c:y val="-0.15125676978847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1.7778900425057489E-2"/>
                  <c:y val="-7.256131597411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4.4990128446333599E-2"/>
                  <c:y val="-7.751732023596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('3.исп.расх.части по КФСР'!$B$5:$B$12,'3.исп.расх.части по КФСР'!$B$14:$B$16,'3.исп.расх.части по КФСР'!$B$18)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бюджетам муниципальных образований </c:v>
                </c:pt>
              </c:strCache>
            </c:strRef>
          </c:cat>
          <c:val>
            <c:numRef>
              <c:f>('3.исп.расх.части по КФСР'!$E$5:$E$12,'3.исп.расх.части по КФСР'!$E$14:$E$16,'3.исп.расх.части по КФСР'!$E$18)</c:f>
              <c:numCache>
                <c:formatCode>0.0</c:formatCode>
                <c:ptCount val="11"/>
                <c:pt idx="0">
                  <c:v>36782.6</c:v>
                </c:pt>
                <c:pt idx="1">
                  <c:v>539.1</c:v>
                </c:pt>
                <c:pt idx="2">
                  <c:v>115</c:v>
                </c:pt>
                <c:pt idx="3">
                  <c:v>43028.6</c:v>
                </c:pt>
                <c:pt idx="4">
                  <c:v>20533.900000000001</c:v>
                </c:pt>
                <c:pt idx="5">
                  <c:v>213127.9</c:v>
                </c:pt>
                <c:pt idx="6">
                  <c:v>47872.7</c:v>
                </c:pt>
                <c:pt idx="7">
                  <c:v>124259.3</c:v>
                </c:pt>
                <c:pt idx="8">
                  <c:v>20984.6</c:v>
                </c:pt>
                <c:pt idx="9">
                  <c:v>1637.4</c:v>
                </c:pt>
                <c:pt idx="10">
                  <c:v>30464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78689057673095"/>
          <c:y val="5.5533691951872383E-2"/>
          <c:w val="0.27136355190114508"/>
          <c:h val="0.94446637390251698"/>
        </c:manualLayout>
      </c:layout>
      <c:overlay val="0"/>
      <c:txPr>
        <a:bodyPr/>
        <a:lstStyle/>
        <a:p>
          <a:pPr rtl="0">
            <a:defRPr sz="1000" b="1">
              <a:solidFill>
                <a:srgbClr val="1F8377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>
                <a:solidFill>
                  <a:srgbClr val="FF0000"/>
                </a:solidFill>
              </a:rPr>
              <a:t>Отчет 2015 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Отчет 2014 г</c:v>
          </c:tx>
          <c:explosion val="25"/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FF505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5.2905121014650988E-2"/>
                  <c:y val="-2.4319509389425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132914989011445E-2"/>
                  <c:y val="-5.4790325231187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772878364728307E-2"/>
                  <c:y val="1.40748016791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131106122308249"/>
                  <c:y val="-0.15527068985264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890698606923619E-2"/>
                  <c:y val="5.3073848046172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076894393598669E-2"/>
                  <c:y val="-1.9563793816075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1704239120302086"/>
                  <c:y val="-3.2414496715817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03815348741583E-2"/>
                  <c:y val="-2.4319509389425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A62AA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'3.исп.расх.части по КФСР'!$B$5:$B$18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'3.исп.расх.части по КФСР'!$C$5:$C$18</c:f>
              <c:numCache>
                <c:formatCode>0.0</c:formatCode>
                <c:ptCount val="10"/>
                <c:pt idx="0">
                  <c:v>35585.599999999999</c:v>
                </c:pt>
                <c:pt idx="1">
                  <c:v>525.1</c:v>
                </c:pt>
                <c:pt idx="2">
                  <c:v>182</c:v>
                </c:pt>
                <c:pt idx="3">
                  <c:v>47192.6</c:v>
                </c:pt>
                <c:pt idx="4">
                  <c:v>879.5</c:v>
                </c:pt>
                <c:pt idx="5">
                  <c:v>199638.7</c:v>
                </c:pt>
                <c:pt idx="6">
                  <c:v>34556.300000000003</c:v>
                </c:pt>
                <c:pt idx="7">
                  <c:v>113319.8</c:v>
                </c:pt>
                <c:pt idx="8">
                  <c:v>8698.2000000000007</c:v>
                </c:pt>
                <c:pt idx="9">
                  <c:v>1626.3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2017 г</a:t>
            </a:r>
          </a:p>
        </c:rich>
      </c:tx>
      <c:layout>
        <c:manualLayout>
          <c:xMode val="edge"/>
          <c:yMode val="edge"/>
          <c:x val="0.41677473397744397"/>
          <c:y val="1.244959710358979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План 2016 г</c:v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C3399"/>
              </a:solidFill>
            </c:spPr>
          </c:dPt>
          <c:dPt>
            <c:idx val="2"/>
            <c:bubble3D val="0"/>
            <c:spPr>
              <a:solidFill>
                <a:schemeClr val="bg2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A62AA9"/>
              </a:solidFill>
            </c:spPr>
          </c:dPt>
          <c:dPt>
            <c:idx val="6"/>
            <c:bubble3D val="0"/>
            <c:spPr>
              <a:solidFill>
                <a:srgbClr val="F0B744"/>
              </a:solidFill>
            </c:spPr>
          </c:dPt>
          <c:dPt>
            <c:idx val="7"/>
            <c:bubble3D val="0"/>
            <c:spPr>
              <a:solidFill>
                <a:srgbClr val="1F8377"/>
              </a:solidFill>
            </c:spPr>
          </c:dPt>
          <c:dPt>
            <c:idx val="8"/>
            <c:bubble3D val="0"/>
            <c:spPr>
              <a:solidFill>
                <a:srgbClr val="00B0F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5.6836605175629454E-2"/>
                  <c:y val="-6.8262349934974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955890840054157E-2"/>
                  <c:y val="-8.907016867406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271246164388821E-2"/>
                  <c:y val="-2.5757758941816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270247258662509E-2"/>
                  <c:y val="-2.6353281007992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185292096355075E-2"/>
                  <c:y val="8.868736807021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147802161608396E-2"/>
                  <c:y val="5.137059934517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1891972671669713E-3"/>
                  <c:y val="-8.9563087761490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5338354735412878E-3"/>
                  <c:y val="-7.90430148284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3148EF"/>
                  </a:solidFill>
                </a:ln>
              </c:spPr>
            </c:leaderLines>
          </c:dLbls>
          <c:cat>
            <c:strRef>
              <c:f>'3.исп.расх.части по КФСР'!$B$6:$B$19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бюджетам муниципальных образований </c:v>
                </c:pt>
              </c:strCache>
            </c:strRef>
          </c:cat>
          <c:val>
            <c:numRef>
              <c:f>'3.исп.расх.части по КФСР'!$F$6:$F$19</c:f>
              <c:numCache>
                <c:formatCode>0.0</c:formatCode>
                <c:ptCount val="11"/>
                <c:pt idx="0">
                  <c:v>33183.800000000003</c:v>
                </c:pt>
                <c:pt idx="1">
                  <c:v>541.6</c:v>
                </c:pt>
                <c:pt idx="2">
                  <c:v>120</c:v>
                </c:pt>
                <c:pt idx="3">
                  <c:v>38296.199999999997</c:v>
                </c:pt>
                <c:pt idx="4">
                  <c:v>1140</c:v>
                </c:pt>
                <c:pt idx="5">
                  <c:v>205749.5</c:v>
                </c:pt>
                <c:pt idx="6">
                  <c:v>37180.300000000003</c:v>
                </c:pt>
                <c:pt idx="7">
                  <c:v>111326</c:v>
                </c:pt>
                <c:pt idx="8">
                  <c:v>18291.2</c:v>
                </c:pt>
                <c:pt idx="9">
                  <c:v>1647.5</c:v>
                </c:pt>
                <c:pt idx="10">
                  <c:v>27370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36242344706908"/>
          <c:y val="5.3252405949256343E-2"/>
          <c:w val="0.3269709098862642"/>
          <c:h val="0.82405074365704289"/>
        </c:manualLayout>
      </c:layout>
      <c:overlay val="0"/>
      <c:txPr>
        <a:bodyPr/>
        <a:lstStyle/>
        <a:p>
          <a:pPr rtl="0">
            <a:defRPr sz="1200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41386504257566E-2"/>
          <c:y val="1.000226665538852E-2"/>
          <c:w val="0.64145897346272873"/>
          <c:h val="0.95599002671629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'расх по гл распорядит'!$A$2</c:f>
              <c:strCache>
                <c:ptCount val="1"/>
                <c:pt idx="0">
                  <c:v>Отдел  культуры, туризма и молодежной  политики администрации Первомайского муниципального района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'расх по гл распорядит'!$B$1:$F$1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 г</c:v>
                </c:pt>
                <c:pt idx="3">
                  <c:v>План 2018 г</c:v>
                </c:pt>
                <c:pt idx="4">
                  <c:v>План 2019 г</c:v>
                </c:pt>
              </c:strCache>
            </c:strRef>
          </c:cat>
          <c:val>
            <c:numRef>
              <c:f>'расх по гл распорядит'!$B$2:$F$2</c:f>
              <c:numCache>
                <c:formatCode>0.0</c:formatCode>
                <c:ptCount val="5"/>
                <c:pt idx="0" formatCode="#,##0.0">
                  <c:v>40030.699999999997</c:v>
                </c:pt>
                <c:pt idx="1">
                  <c:v>54313.7</c:v>
                </c:pt>
                <c:pt idx="2">
                  <c:v>42110.7</c:v>
                </c:pt>
                <c:pt idx="3">
                  <c:v>38250.199999999997</c:v>
                </c:pt>
                <c:pt idx="4">
                  <c:v>38227.199999999997</c:v>
                </c:pt>
              </c:numCache>
            </c:numRef>
          </c:val>
        </c:ser>
        <c:ser>
          <c:idx val="1"/>
          <c:order val="1"/>
          <c:tx>
            <c:strRef>
              <c:f>'расх по гл распорядит'!$A$3</c:f>
              <c:strCache>
                <c:ptCount val="1"/>
                <c:pt idx="0">
                  <c:v>Отдел  образования  Администрации Первомайского муниципального района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'расх по гл распорядит'!$B$1:$F$1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 г</c:v>
                </c:pt>
                <c:pt idx="3">
                  <c:v>План 2018 г</c:v>
                </c:pt>
                <c:pt idx="4">
                  <c:v>План 2019 г</c:v>
                </c:pt>
              </c:strCache>
            </c:strRef>
          </c:cat>
          <c:val>
            <c:numRef>
              <c:f>'расх по гл распорядит'!$B$3:$F$3</c:f>
              <c:numCache>
                <c:formatCode>0.0</c:formatCode>
                <c:ptCount val="5"/>
                <c:pt idx="0" formatCode="#,##0.0">
                  <c:v>205962.8</c:v>
                </c:pt>
                <c:pt idx="1">
                  <c:v>219805.2</c:v>
                </c:pt>
                <c:pt idx="2">
                  <c:v>214227.7</c:v>
                </c:pt>
                <c:pt idx="3">
                  <c:v>204986.7</c:v>
                </c:pt>
                <c:pt idx="4">
                  <c:v>204604.3</c:v>
                </c:pt>
              </c:numCache>
            </c:numRef>
          </c:val>
        </c:ser>
        <c:ser>
          <c:idx val="2"/>
          <c:order val="2"/>
          <c:tx>
            <c:strRef>
              <c:f>'расх по гл распорядит'!$A$4</c:f>
              <c:strCache>
                <c:ptCount val="1"/>
                <c:pt idx="0">
                  <c:v>Отдел финансов Администрации Первомайского муниципального района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'расх по гл распорядит'!$B$1:$F$1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 г</c:v>
                </c:pt>
                <c:pt idx="3">
                  <c:v>План 2018 г</c:v>
                </c:pt>
                <c:pt idx="4">
                  <c:v>План 2019 г</c:v>
                </c:pt>
              </c:strCache>
            </c:strRef>
          </c:cat>
          <c:val>
            <c:numRef>
              <c:f>'расх по гл распорядит'!$B$4:$F$4</c:f>
              <c:numCache>
                <c:formatCode>0.0</c:formatCode>
                <c:ptCount val="5"/>
                <c:pt idx="0" formatCode="#,##0.0">
                  <c:v>67518.100000000006</c:v>
                </c:pt>
                <c:pt idx="1">
                  <c:v>75936.5</c:v>
                </c:pt>
                <c:pt idx="2">
                  <c:v>35402.400000000001</c:v>
                </c:pt>
                <c:pt idx="3">
                  <c:v>28008.3</c:v>
                </c:pt>
                <c:pt idx="4">
                  <c:v>12064.3</c:v>
                </c:pt>
              </c:numCache>
            </c:numRef>
          </c:val>
        </c:ser>
        <c:ser>
          <c:idx val="3"/>
          <c:order val="3"/>
          <c:tx>
            <c:strRef>
              <c:f>'расх по гл распорядит'!$A$5</c:f>
              <c:strCache>
                <c:ptCount val="1"/>
                <c:pt idx="0">
                  <c:v>Отдел труда и социальной поддержки населения Администрации Первомайского муниципального района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'расх по гл распорядит'!$B$1:$F$1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 г</c:v>
                </c:pt>
                <c:pt idx="3">
                  <c:v>План 2018 г</c:v>
                </c:pt>
                <c:pt idx="4">
                  <c:v>План 2019 г</c:v>
                </c:pt>
              </c:strCache>
            </c:strRef>
          </c:cat>
          <c:val>
            <c:numRef>
              <c:f>'расх по гл распорядит'!$B$5:$F$5</c:f>
              <c:numCache>
                <c:formatCode>0.0</c:formatCode>
                <c:ptCount val="5"/>
                <c:pt idx="0" formatCode="#,##0.0">
                  <c:v>98181.9</c:v>
                </c:pt>
                <c:pt idx="1">
                  <c:v>104350.39999999999</c:v>
                </c:pt>
                <c:pt idx="2">
                  <c:v>97599.4</c:v>
                </c:pt>
                <c:pt idx="3">
                  <c:v>97572.3</c:v>
                </c:pt>
                <c:pt idx="4">
                  <c:v>97534.5</c:v>
                </c:pt>
              </c:numCache>
            </c:numRef>
          </c:val>
        </c:ser>
        <c:ser>
          <c:idx val="4"/>
          <c:order val="4"/>
          <c:tx>
            <c:strRef>
              <c:f>'расх по гл распорядит'!$A$6</c:f>
              <c:strCache>
                <c:ptCount val="1"/>
                <c:pt idx="0">
                  <c:v>Администрация  Первомайского  муниципального района   Ярославской  области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'расх по гл распорядит'!$B$1:$F$1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 г</c:v>
                </c:pt>
                <c:pt idx="3">
                  <c:v>План 2018 г</c:v>
                </c:pt>
                <c:pt idx="4">
                  <c:v>План 2019 г</c:v>
                </c:pt>
              </c:strCache>
            </c:strRef>
          </c:cat>
          <c:val>
            <c:numRef>
              <c:f>'расх по гл распорядит'!$B$6:$F$6</c:f>
              <c:numCache>
                <c:formatCode>0.0</c:formatCode>
                <c:ptCount val="5"/>
                <c:pt idx="0" formatCode="#,##0.0">
                  <c:v>64092.2</c:v>
                </c:pt>
                <c:pt idx="1">
                  <c:v>83774.7</c:v>
                </c:pt>
                <c:pt idx="2">
                  <c:v>84445.2</c:v>
                </c:pt>
                <c:pt idx="3">
                  <c:v>74745.899999999994</c:v>
                </c:pt>
                <c:pt idx="4">
                  <c:v>67728.2</c:v>
                </c:pt>
              </c:numCache>
            </c:numRef>
          </c:val>
        </c:ser>
        <c:ser>
          <c:idx val="5"/>
          <c:order val="5"/>
          <c:tx>
            <c:strRef>
              <c:f>'расх по гл распорядит'!$A$7</c:f>
              <c:strCache>
                <c:ptCount val="1"/>
                <c:pt idx="0">
                  <c:v>Собрание Представителей Первомайского муниципального района</c:v>
                </c:pt>
              </c:strCache>
            </c:strRef>
          </c:tx>
          <c:spPr>
            <a:solidFill>
              <a:srgbClr val="A62AA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'расх по гл распорядит'!$B$1:$F$1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 г</c:v>
                </c:pt>
                <c:pt idx="3">
                  <c:v>План 2018 г</c:v>
                </c:pt>
                <c:pt idx="4">
                  <c:v>План 2019 г</c:v>
                </c:pt>
              </c:strCache>
            </c:strRef>
          </c:cat>
          <c:val>
            <c:numRef>
              <c:f>'расх по гл распорядит'!$B$7:$F$7</c:f>
              <c:numCache>
                <c:formatCode>0.0</c:formatCode>
                <c:ptCount val="5"/>
                <c:pt idx="0" formatCode="#,##0.0">
                  <c:v>35.112699999999997</c:v>
                </c:pt>
                <c:pt idx="1">
                  <c:v>130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</c:ser>
        <c:ser>
          <c:idx val="6"/>
          <c:order val="6"/>
          <c:tx>
            <c:strRef>
              <c:f>'расх по гл распорядит'!$A$8</c:f>
              <c:strCache>
                <c:ptCount val="1"/>
                <c:pt idx="0">
                  <c:v>Контрольно-счетная палата Первомайского муниципального района</c:v>
                </c:pt>
              </c:strCache>
            </c:strRef>
          </c:tx>
          <c:spPr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'расх по гл распорядит'!$B$1:$F$1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 г</c:v>
                </c:pt>
                <c:pt idx="3">
                  <c:v>План 2018 г</c:v>
                </c:pt>
                <c:pt idx="4">
                  <c:v>План 2019 г</c:v>
                </c:pt>
              </c:strCache>
            </c:strRef>
          </c:cat>
          <c:val>
            <c:numRef>
              <c:f>'расх по гл распорядит'!$B$8:$F$8</c:f>
              <c:numCache>
                <c:formatCode>0.0</c:formatCode>
                <c:ptCount val="5"/>
                <c:pt idx="0" formatCode="#,##0.0">
                  <c:v>998.3</c:v>
                </c:pt>
                <c:pt idx="1">
                  <c:v>1034.4000000000001</c:v>
                </c:pt>
                <c:pt idx="2">
                  <c:v>1035.7</c:v>
                </c:pt>
                <c:pt idx="3">
                  <c:v>1035.7</c:v>
                </c:pt>
                <c:pt idx="4">
                  <c:v>1035.7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82464"/>
        <c:axId val="117596544"/>
      </c:barChart>
      <c:catAx>
        <c:axId val="117582464"/>
        <c:scaling>
          <c:orientation val="minMax"/>
        </c:scaling>
        <c:delete val="1"/>
        <c:axPos val="b"/>
        <c:majorTickMark val="out"/>
        <c:minorTickMark val="none"/>
        <c:tickLblPos val="nextTo"/>
        <c:crossAx val="117596544"/>
        <c:crosses val="autoZero"/>
        <c:auto val="1"/>
        <c:lblAlgn val="ctr"/>
        <c:lblOffset val="100"/>
        <c:noMultiLvlLbl val="0"/>
      </c:catAx>
      <c:valAx>
        <c:axId val="1175965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75824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334864391951004E-2"/>
          <c:y val="4.0781929639792387E-2"/>
          <c:w val="0.69444444444444442"/>
          <c:h val="0.92173088094304778"/>
        </c:manualLayout>
      </c:layout>
      <c:doughnutChart>
        <c:varyColors val="1"/>
        <c:ser>
          <c:idx val="0"/>
          <c:order val="0"/>
          <c:spPr>
            <a:ln>
              <a:solidFill>
                <a:schemeClr val="accent4">
                  <a:lumMod val="50000"/>
                </a:schemeClr>
              </a:solidFill>
            </a:ln>
          </c:spPr>
          <c:explosion val="26"/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33CC33"/>
              </a:soli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val>
            <c:numRef>
              <c:f>программы!$K$4:$K$10</c:f>
              <c:numCache>
                <c:formatCode>General</c:formatCode>
                <c:ptCount val="7"/>
                <c:pt idx="0">
                  <c:v>49.9</c:v>
                </c:pt>
                <c:pt idx="1">
                  <c:v>22.1</c:v>
                </c:pt>
                <c:pt idx="2">
                  <c:v>9.8000000000000007</c:v>
                </c:pt>
                <c:pt idx="3">
                  <c:v>4.4000000000000004</c:v>
                </c:pt>
                <c:pt idx="4">
                  <c:v>1.8</c:v>
                </c:pt>
                <c:pt idx="5">
                  <c:v>9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77140740847585E-2"/>
          <c:y val="0"/>
          <c:w val="0.89956524747051014"/>
          <c:h val="0.886022257543753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'2.пост.фин.пом.-доходы'!$A$43</c:f>
              <c:strCache>
                <c:ptCount val="1"/>
                <c:pt idx="0">
                  <c:v>1.1. Налоги на прибыль, доходы</c:v>
                </c:pt>
              </c:strCache>
            </c:strRef>
          </c:tx>
          <c:spPr>
            <a:solidFill>
              <a:srgbClr val="CC3399">
                <a:alpha val="72000"/>
              </a:srgb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15626,0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'2.пост.фин.пом.-доходы'!$B$43:$I$43</c:f>
              <c:numCache>
                <c:formatCode>0.0</c:formatCode>
                <c:ptCount val="5"/>
                <c:pt idx="0" formatCode="General">
                  <c:v>15742.2</c:v>
                </c:pt>
                <c:pt idx="1">
                  <c:v>15873</c:v>
                </c:pt>
                <c:pt idx="2">
                  <c:v>16611</c:v>
                </c:pt>
                <c:pt idx="3">
                  <c:v>17897</c:v>
                </c:pt>
                <c:pt idx="4" formatCode="0.00">
                  <c:v>19312</c:v>
                </c:pt>
              </c:numCache>
            </c:numRef>
          </c:val>
        </c:ser>
        <c:ser>
          <c:idx val="1"/>
          <c:order val="1"/>
          <c:tx>
            <c:strRef>
              <c:f>'2.пост.фин.пом.-доходы'!$A$44</c:f>
              <c:strCache>
                <c:ptCount val="1"/>
                <c:pt idx="0">
                  <c:v>1.2. Акцизы по подакцизным товарам (продукции), производимым на территории РФ</c:v>
                </c:pt>
              </c:strCache>
            </c:strRef>
          </c:tx>
          <c:spPr>
            <a:solidFill>
              <a:srgbClr val="1A6C62">
                <a:alpha val="87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'2.пост.фин.пом.-доходы'!$B$44:$I$44</c:f>
              <c:numCache>
                <c:formatCode>0.0</c:formatCode>
                <c:ptCount val="5"/>
                <c:pt idx="0" formatCode="General">
                  <c:v>8727.7000000000007</c:v>
                </c:pt>
                <c:pt idx="1">
                  <c:v>10749</c:v>
                </c:pt>
                <c:pt idx="2">
                  <c:v>9425</c:v>
                </c:pt>
                <c:pt idx="3">
                  <c:v>10100</c:v>
                </c:pt>
                <c:pt idx="4" formatCode="0.00">
                  <c:v>10100</c:v>
                </c:pt>
              </c:numCache>
            </c:numRef>
          </c:val>
        </c:ser>
        <c:ser>
          <c:idx val="2"/>
          <c:order val="2"/>
          <c:tx>
            <c:strRef>
              <c:f>'2.пост.фин.пом.-доходы'!$A$45</c:f>
              <c:strCache>
                <c:ptCount val="1"/>
                <c:pt idx="0">
                  <c:v>1.3. Налоги на совокупный доход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3768,0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62000"/>
                </a:srgb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'2.пост.фин.пом.-доходы'!$B$45:$I$45</c:f>
              <c:numCache>
                <c:formatCode>0.0</c:formatCode>
                <c:ptCount val="5"/>
                <c:pt idx="0" formatCode="General">
                  <c:v>3970.1</c:v>
                </c:pt>
                <c:pt idx="1">
                  <c:v>3723</c:v>
                </c:pt>
                <c:pt idx="2">
                  <c:v>3639</c:v>
                </c:pt>
                <c:pt idx="3">
                  <c:v>3968</c:v>
                </c:pt>
                <c:pt idx="4" formatCode="0.00">
                  <c:v>4149</c:v>
                </c:pt>
              </c:numCache>
            </c:numRef>
          </c:val>
        </c:ser>
        <c:ser>
          <c:idx val="3"/>
          <c:order val="3"/>
          <c:tx>
            <c:strRef>
              <c:f>'2.пост.фин.пом.-доходы'!$A$46</c:f>
              <c:strCache>
                <c:ptCount val="1"/>
                <c:pt idx="0">
                  <c:v>1.4. Налоги, сборы и регулярные платежи за пользование природными ресурсами</c:v>
                </c:pt>
              </c:strCache>
            </c:strRef>
          </c:tx>
          <c:invertIfNegative val="0"/>
          <c:val>
            <c:numRef>
              <c:f>'2.пост.фин.пом.-доходы'!$B$46:$I$46</c:f>
              <c:numCache>
                <c:formatCode>0.0</c:formatCode>
                <c:ptCount val="5"/>
                <c:pt idx="0" formatCode="General">
                  <c:v>33.700000000000003</c:v>
                </c:pt>
                <c:pt idx="1">
                  <c:v>50</c:v>
                </c:pt>
                <c:pt idx="2">
                  <c:v>15</c:v>
                </c:pt>
                <c:pt idx="3">
                  <c:v>17</c:v>
                </c:pt>
                <c:pt idx="4" formatCode="0.00">
                  <c:v>15</c:v>
                </c:pt>
              </c:numCache>
            </c:numRef>
          </c:val>
        </c:ser>
        <c:ser>
          <c:idx val="4"/>
          <c:order val="4"/>
          <c:tx>
            <c:strRef>
              <c:f>'2.пост.фин.пом.-доходы'!$A$47</c:f>
              <c:strCache>
                <c:ptCount val="1"/>
                <c:pt idx="0">
                  <c:v>1.5. 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950810846263457E-2"/>
                  <c:y val="-3.557226175862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587814701189725E-2"/>
                  <c:y val="-4.89118599181138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269312773726598E-2"/>
                  <c:y val="-1.3339598159485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906316628652858E-2"/>
                  <c:y val="-1.778613087931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587814701189725E-2"/>
                  <c:y val="-4.4465327198285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50EC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'2.пост.фин.пом.-доходы'!$B$47:$I$47</c:f>
              <c:numCache>
                <c:formatCode>0.0</c:formatCode>
                <c:ptCount val="5"/>
                <c:pt idx="0" formatCode="General">
                  <c:v>1132</c:v>
                </c:pt>
                <c:pt idx="1">
                  <c:v>952</c:v>
                </c:pt>
                <c:pt idx="2">
                  <c:v>1018</c:v>
                </c:pt>
                <c:pt idx="3">
                  <c:v>1086</c:v>
                </c:pt>
                <c:pt idx="4" formatCode="0.00">
                  <c:v>1158</c:v>
                </c:pt>
              </c:numCache>
            </c:numRef>
          </c:val>
        </c:ser>
        <c:ser>
          <c:idx val="5"/>
          <c:order val="5"/>
          <c:tx>
            <c:strRef>
              <c:f>'2.пост.фин.пом.-доходы'!$A$48</c:f>
              <c:strCache>
                <c:ptCount val="1"/>
                <c:pt idx="0">
                  <c:v>1.6. Задолженность и перерасчеты по отмененным налогам, сборам и иным обязательным платежам</c:v>
                </c:pt>
              </c:strCache>
            </c:strRef>
          </c:tx>
          <c:invertIfNegative val="0"/>
          <c:val>
            <c:numRef>
              <c:f>'2.пост.фин.пом.-доходы'!$B$48:$I$48</c:f>
              <c:numCache>
                <c:formatCode>0.0</c:formatCode>
                <c:ptCount val="5"/>
                <c:pt idx="0" formatCode="General">
                  <c:v>5.7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 formatCode="0.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977280"/>
        <c:axId val="101003648"/>
      </c:barChart>
      <c:catAx>
        <c:axId val="100977280"/>
        <c:scaling>
          <c:orientation val="minMax"/>
        </c:scaling>
        <c:delete val="0"/>
        <c:axPos val="l"/>
        <c:majorTickMark val="out"/>
        <c:minorTickMark val="none"/>
        <c:tickLblPos val="nextTo"/>
        <c:crossAx val="101003648"/>
        <c:crosses val="autoZero"/>
        <c:auto val="0"/>
        <c:lblAlgn val="ctr"/>
        <c:lblOffset val="100"/>
        <c:noMultiLvlLbl val="0"/>
      </c:catAx>
      <c:valAx>
        <c:axId val="101003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77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3740025212993"/>
          <c:y val="0.1853890180027056"/>
          <c:w val="0.30602270087529299"/>
          <c:h val="0.61659347647623342"/>
        </c:manualLayout>
      </c:layout>
      <c:pieChart>
        <c:varyColors val="1"/>
        <c:ser>
          <c:idx val="0"/>
          <c:order val="0"/>
          <c:spPr>
            <a:ln>
              <a:solidFill>
                <a:schemeClr val="bg2">
                  <a:lumMod val="75000"/>
                </a:schemeClr>
              </a:solidFill>
            </a:ln>
          </c:spPr>
          <c:explosion val="22"/>
          <c:dPt>
            <c:idx val="0"/>
            <c:bubble3D val="0"/>
            <c:spPr>
              <a:solidFill>
                <a:srgbClr val="FF5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B4DE8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6.4172477397796846E-3"/>
                  <c:y val="0.17522980332304278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16611,0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7650683207929885E-3"/>
                  <c:y val="0.12376958386809578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9425,0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2670331914181841E-2"/>
                  <c:y val="6.1264004994970339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3639,0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524778307935064E-2"/>
                  <c:y val="-2.417357521939713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15</a:t>
                    </a:r>
                    <a:r>
                      <a:rPr lang="ru-RU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730715077670264E-2"/>
                  <c:y val="-1.7944893452195127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1018,0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'1.фин.рез.-доходы'!$A$6:$A$11</c:f>
              <c:strCache>
                <c:ptCount val="6"/>
                <c:pt idx="0">
                  <c:v>1.1. Налоги на прибыль, доходы</c:v>
                </c:pt>
                <c:pt idx="1">
                  <c:v>1.2. Акцизы по подакцизным товарам (продукции), производимым на территории РФ</c:v>
                </c:pt>
                <c:pt idx="2">
                  <c:v>1.3. Налоги на совокупный доход</c:v>
                </c:pt>
                <c:pt idx="3">
                  <c:v>1.4. Налоги, сборы и регулярные платежи за пользование природными ресурсами</c:v>
                </c:pt>
                <c:pt idx="4">
                  <c:v>1.5. Госпошлина</c:v>
                </c:pt>
                <c:pt idx="5">
                  <c:v>1.6. 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'1.фин.рез.-доходы'!$G$6:$G$11</c:f>
              <c:numCache>
                <c:formatCode>0.0</c:formatCode>
                <c:ptCount val="6"/>
                <c:pt idx="0">
                  <c:v>16611</c:v>
                </c:pt>
                <c:pt idx="1">
                  <c:v>9425</c:v>
                </c:pt>
                <c:pt idx="2">
                  <c:v>3639</c:v>
                </c:pt>
                <c:pt idx="3">
                  <c:v>15</c:v>
                </c:pt>
                <c:pt idx="4">
                  <c:v>1018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5"/>
        <c:delete val="1"/>
      </c:legendEntry>
      <c:layout/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163244268655604E-2"/>
          <c:y val="7.824945096699111E-2"/>
          <c:w val="0.44698182416732635"/>
          <c:h val="0.9217505910715015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42959789842487"/>
          <c:y val="6.0465452353839683E-2"/>
          <c:w val="0.44698182416732635"/>
          <c:h val="0.92175059107150159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95000"/>
                </a:schemeClr>
              </a:solidFill>
            </a:ln>
          </c:spPr>
          <c:explosion val="57"/>
          <c:dPt>
            <c:idx val="0"/>
            <c:bubble3D val="0"/>
            <c:explosion val="5"/>
            <c:spPr>
              <a:solidFill>
                <a:srgbClr val="00B0F0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</c:dPt>
          <c:dPt>
            <c:idx val="1"/>
            <c:bubble3D val="0"/>
            <c:explosion val="23"/>
            <c:spPr>
              <a:solidFill>
                <a:srgbClr val="FF0000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</c:dPt>
          <c:dPt>
            <c:idx val="4"/>
            <c:bubble3D val="0"/>
            <c:explosion val="24"/>
            <c:spPr>
              <a:solidFill>
                <a:srgbClr val="002060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2.076817009470968E-2"/>
                  <c:y val="-7.6591440063585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621206373988402E-2"/>
                  <c:y val="2.5434978774077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1.8612664888373175E-2"/>
                  <c:y val="-5.3671140755395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847675187509194E-3"/>
                  <c:y val="-5.296034261702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('2.пост.фин.пом.-доходы'!$A$50,'2.пост.фин.пом.-доходы'!$A$51,'2.пост.фин.пом.-доходы'!$A$52,'2.пост.фин.пом.-доходы'!$A$53,'2.пост.фин.пом.-доходы'!$A$54)</c:f>
              <c:strCache>
                <c:ptCount val="5"/>
                <c:pt idx="0">
                  <c:v>2.1. Доходы от использования имущества, находящегося в государственной и муниципальной собственности</c:v>
                </c:pt>
                <c:pt idx="1">
                  <c:v>2.2. Платежи при пользовании природными ресурсами</c:v>
                </c:pt>
                <c:pt idx="2">
                  <c:v>2.3. Доходы от оказания платных услуг (работ) и компенсации затрат государства</c:v>
                </c:pt>
                <c:pt idx="3">
                  <c:v>2.4. Доходы от продажи материальных и нематериальных активов</c:v>
                </c:pt>
                <c:pt idx="4">
                  <c:v>2.5. Штрафы, санкции, возмещение ущерба</c:v>
                </c:pt>
              </c:strCache>
            </c:strRef>
          </c:cat>
          <c:val>
            <c:numRef>
              <c:f>('2.пост.фин.пом.-доходы'!$G$50,'2.пост.фин.пом.-доходы'!$G$51,'2.пост.фин.пом.-доходы'!$G$52,'2.пост.фин.пом.-доходы'!$G$53,'2.пост.фин.пом.-доходы'!$G$54)</c:f>
              <c:numCache>
                <c:formatCode>0.0</c:formatCode>
                <c:ptCount val="5"/>
                <c:pt idx="0">
                  <c:v>1800</c:v>
                </c:pt>
                <c:pt idx="1">
                  <c:v>269</c:v>
                </c:pt>
                <c:pt idx="2">
                  <c:v>0</c:v>
                </c:pt>
                <c:pt idx="3">
                  <c:v>150</c:v>
                </c:pt>
                <c:pt idx="4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797336782176451"/>
          <c:y val="0.11350729310256946"/>
          <c:w val="0.33850768663084274"/>
          <c:h val="0.85092479374811303"/>
        </c:manualLayout>
      </c:layout>
      <c:overlay val="0"/>
      <c:txPr>
        <a:bodyPr/>
        <a:lstStyle/>
        <a:p>
          <a:pPr>
            <a:defRPr sz="1200"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F0B744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'2.пост.фин.пом.-доходы'!$B$50:$I$50</c:f>
              <c:numCache>
                <c:formatCode>0.0</c:formatCode>
                <c:ptCount val="5"/>
                <c:pt idx="0">
                  <c:v>2451.6</c:v>
                </c:pt>
                <c:pt idx="1">
                  <c:v>2513</c:v>
                </c:pt>
                <c:pt idx="2">
                  <c:v>1800</c:v>
                </c:pt>
                <c:pt idx="3">
                  <c:v>1800</c:v>
                </c:pt>
                <c:pt idx="4" formatCode="0.00">
                  <c:v>1800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'2.пост.фин.пом.-доходы'!$B$51:$I$51</c:f>
              <c:numCache>
                <c:formatCode>0.0</c:formatCode>
                <c:ptCount val="5"/>
                <c:pt idx="0">
                  <c:v>402.1</c:v>
                </c:pt>
                <c:pt idx="1">
                  <c:v>352</c:v>
                </c:pt>
                <c:pt idx="2">
                  <c:v>269</c:v>
                </c:pt>
                <c:pt idx="3">
                  <c:v>388</c:v>
                </c:pt>
                <c:pt idx="4" formatCode="0.00">
                  <c:v>408</c:v>
                </c:pt>
              </c:numCache>
            </c:numRef>
          </c:val>
        </c:ser>
        <c:ser>
          <c:idx val="2"/>
          <c:order val="2"/>
          <c:invertIfNegative val="0"/>
          <c:dLbls>
            <c:delete val="1"/>
          </c:dLbls>
          <c:val>
            <c:numRef>
              <c:f>'2.пост.фин.пом.-доходы'!$B$52:$I$52</c:f>
              <c:numCache>
                <c:formatCode>0.0</c:formatCode>
                <c:ptCount val="5"/>
                <c:pt idx="0">
                  <c:v>14.5</c:v>
                </c:pt>
                <c:pt idx="1">
                  <c:v>27</c:v>
                </c:pt>
              </c:numCache>
            </c:numRef>
          </c:val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329484733795554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823711834488885E-3"/>
                  <c:y val="-9.259259259259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35335162760002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'2.пост.фин.пом.-доходы'!$B$53:$I$53</c:f>
              <c:numCache>
                <c:formatCode>0.0</c:formatCode>
                <c:ptCount val="5"/>
                <c:pt idx="0">
                  <c:v>207.9</c:v>
                </c:pt>
                <c:pt idx="1">
                  <c:v>75</c:v>
                </c:pt>
                <c:pt idx="2">
                  <c:v>150</c:v>
                </c:pt>
              </c:numCache>
            </c:numRef>
          </c:val>
        </c:ser>
        <c:ser>
          <c:idx val="4"/>
          <c:order val="4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585400169224763E-2"/>
                  <c:y val="-9.846060335417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54944950128276E-2"/>
                  <c:y val="-0.10830666368959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446519750289127E-2"/>
                  <c:y val="-5.878291840329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651325414234338E-2"/>
                  <c:y val="-4.372038429095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306640958471645E-2"/>
                  <c:y val="-6.921586595713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'2.пост.фин.пом.-доходы'!$B$54:$I$54</c:f>
              <c:numCache>
                <c:formatCode>0.0</c:formatCode>
                <c:ptCount val="5"/>
                <c:pt idx="0">
                  <c:v>1479.9</c:v>
                </c:pt>
                <c:pt idx="1">
                  <c:v>990</c:v>
                </c:pt>
                <c:pt idx="2">
                  <c:v>253</c:v>
                </c:pt>
                <c:pt idx="3">
                  <c:v>278</c:v>
                </c:pt>
                <c:pt idx="4" formatCode="0.00">
                  <c:v>306</c:v>
                </c:pt>
              </c:numCache>
            </c:numRef>
          </c:val>
        </c:ser>
        <c:ser>
          <c:idx val="5"/>
          <c:order val="5"/>
          <c:invertIfNegative val="0"/>
          <c:val>
            <c:numRef>
              <c:f>'2.пост.фин.пом.-доходы'!$B$55:$I$55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invertIfNegative val="0"/>
          <c:val>
            <c:numRef>
              <c:f>'2.пост.фин.пом.-доходы'!$B$56:$I$56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invertIfNegative val="0"/>
          <c:dLbls>
            <c:delete val="1"/>
          </c:dLbls>
          <c:val>
            <c:numRef>
              <c:f>'2.пост.фин.пом.-доходы'!$B$57:$I$57</c:f>
              <c:numCache>
                <c:formatCode>General</c:formatCode>
                <c:ptCount val="5"/>
                <c:pt idx="0" formatCode="0.0">
                  <c:v>15.2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0908416"/>
        <c:axId val="117191808"/>
      </c:barChart>
      <c:catAx>
        <c:axId val="100908416"/>
        <c:scaling>
          <c:orientation val="minMax"/>
        </c:scaling>
        <c:delete val="1"/>
        <c:axPos val="l"/>
        <c:majorTickMark val="none"/>
        <c:minorTickMark val="none"/>
        <c:tickLblPos val="nextTo"/>
        <c:crossAx val="117191808"/>
        <c:crosses val="autoZero"/>
        <c:auto val="1"/>
        <c:lblAlgn val="ctr"/>
        <c:lblOffset val="100"/>
        <c:noMultiLvlLbl val="0"/>
      </c:catAx>
      <c:valAx>
        <c:axId val="11719180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0908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11588448741101"/>
          <c:y val="0"/>
          <c:w val="0.36944223711489682"/>
          <c:h val="0.9275358293522941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157916069589256"/>
          <c:y val="4.0941372944377337E-2"/>
          <c:w val="0.39690634656412943"/>
          <c:h val="0.92123008790985395"/>
        </c:manualLayout>
      </c:layout>
      <c:overlay val="0"/>
      <c:txPr>
        <a:bodyPr/>
        <a:lstStyle/>
        <a:p>
          <a:pPr>
            <a:defRPr sz="1400" b="1" i="1">
              <a:solidFill>
                <a:srgbClr val="3C0DB3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2665041016336"/>
          <c:y val="0"/>
          <c:w val="0.37864774284338776"/>
          <c:h val="1"/>
        </c:manualLayout>
      </c:layout>
      <c:pieChart>
        <c:varyColors val="1"/>
        <c:ser>
          <c:idx val="0"/>
          <c:order val="0"/>
          <c:explosion val="20"/>
          <c:dPt>
            <c:idx val="0"/>
            <c:bubble3D val="0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8.2216850181721906E-3"/>
                  <c:y val="-0.148219734320419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181781,0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51571952594062E-2"/>
                  <c:y val="-9.5948230798802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436635476058222E-3"/>
                  <c:y val="0.13607615129547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A62AA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'2.пост.фин.пом.-доходы'!$A$59:$A$63</c:f>
              <c:strCache>
                <c:ptCount val="5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'2.пост.фин.пом.-доходы'!$G$59:$G$63</c:f>
              <c:numCache>
                <c:formatCode>0.0</c:formatCode>
                <c:ptCount val="5"/>
                <c:pt idx="0">
                  <c:v>181781</c:v>
                </c:pt>
                <c:pt idx="1">
                  <c:v>23708.3</c:v>
                </c:pt>
                <c:pt idx="2">
                  <c:v>235755.8</c:v>
                </c:pt>
                <c:pt idx="3">
                  <c:v>421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6182800215902438"/>
          <c:y val="8.9724459828544545E-2"/>
          <c:w val="0.32665760424454998"/>
          <c:h val="0.76257099578135201"/>
        </c:manualLayout>
      </c:layout>
      <c:overlay val="0"/>
      <c:txPr>
        <a:bodyPr/>
        <a:lstStyle/>
        <a:p>
          <a:pPr>
            <a:defRPr sz="1200" b="1">
              <a:solidFill>
                <a:srgbClr val="FF505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601988845586837E-2"/>
          <c:y val="0.15277777777777779"/>
          <c:w val="0.95479602230882632"/>
          <c:h val="0.79629629629629628"/>
        </c:manualLayout>
      </c:layout>
      <c:barChart>
        <c:barDir val="bar"/>
        <c:grouping val="stacked"/>
        <c:varyColors val="0"/>
        <c:ser>
          <c:idx val="0"/>
          <c:order val="0"/>
          <c:spPr>
            <a:ln>
              <a:solidFill>
                <a:srgbClr val="FFFF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'2.пост.фин.пом.-доходы'!$B$59:$I$59</c:f>
              <c:numCache>
                <c:formatCode>0.0</c:formatCode>
                <c:ptCount val="5"/>
                <c:pt idx="0">
                  <c:v>205072</c:v>
                </c:pt>
                <c:pt idx="1">
                  <c:v>194704</c:v>
                </c:pt>
                <c:pt idx="2">
                  <c:v>181781</c:v>
                </c:pt>
                <c:pt idx="3">
                  <c:v>137437</c:v>
                </c:pt>
                <c:pt idx="4">
                  <c:v>46739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FFFF00"/>
              </a:solidFill>
            </a:ln>
          </c:spPr>
          <c:invertIfNegative val="0"/>
          <c:dLbls>
            <c:dLbl>
              <c:idx val="4"/>
              <c:layout>
                <c:manualLayout>
                  <c:x val="2.281745639620015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148E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'2.пост.фин.пом.-доходы'!$B$60:$I$60</c:f>
              <c:numCache>
                <c:formatCode>0.0</c:formatCode>
                <c:ptCount val="5"/>
                <c:pt idx="0">
                  <c:v>29386</c:v>
                </c:pt>
                <c:pt idx="1">
                  <c:v>64329.1</c:v>
                </c:pt>
                <c:pt idx="2">
                  <c:v>23708.3</c:v>
                </c:pt>
                <c:pt idx="3">
                  <c:v>28893.8</c:v>
                </c:pt>
                <c:pt idx="4">
                  <c:v>21840.7</c:v>
                </c:pt>
              </c:numCache>
            </c:numRef>
          </c:val>
        </c:ser>
        <c:ser>
          <c:idx val="2"/>
          <c:order val="2"/>
          <c:spPr>
            <a:ln>
              <a:solidFill>
                <a:srgbClr val="FFFF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'2.пост.фин.пом.-доходы'!$B$61:$I$61</c:f>
              <c:numCache>
                <c:formatCode>0.0</c:formatCode>
                <c:ptCount val="5"/>
                <c:pt idx="0">
                  <c:v>238433.9</c:v>
                </c:pt>
                <c:pt idx="1">
                  <c:v>243648.7</c:v>
                </c:pt>
                <c:pt idx="2">
                  <c:v>235755.8</c:v>
                </c:pt>
                <c:pt idx="3">
                  <c:v>235798.9</c:v>
                </c:pt>
                <c:pt idx="4">
                  <c:v>235848.3</c:v>
                </c:pt>
              </c:numCache>
            </c:numRef>
          </c:val>
        </c:ser>
        <c:ser>
          <c:idx val="3"/>
          <c:order val="3"/>
          <c:spPr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>
                <c:manualLayout>
                  <c:x val="3.650793023392025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53965116960126E-2"/>
                  <c:y val="-0.10185185185185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6269331506020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148E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'2.пост.фин.пом.-доходы'!$B$62:$I$62</c:f>
              <c:numCache>
                <c:formatCode>0.0</c:formatCode>
                <c:ptCount val="5"/>
                <c:pt idx="0">
                  <c:v>4934.8999999999996</c:v>
                </c:pt>
                <c:pt idx="1">
                  <c:v>4578.6000000000004</c:v>
                </c:pt>
                <c:pt idx="2">
                  <c:v>421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7004928"/>
        <c:axId val="117023104"/>
      </c:barChart>
      <c:catAx>
        <c:axId val="117004928"/>
        <c:scaling>
          <c:orientation val="minMax"/>
        </c:scaling>
        <c:delete val="1"/>
        <c:axPos val="l"/>
        <c:majorTickMark val="none"/>
        <c:minorTickMark val="none"/>
        <c:tickLblPos val="nextTo"/>
        <c:crossAx val="117023104"/>
        <c:crosses val="autoZero"/>
        <c:auto val="1"/>
        <c:lblAlgn val="ctr"/>
        <c:lblOffset val="100"/>
        <c:noMultiLvlLbl val="0"/>
      </c:catAx>
      <c:valAx>
        <c:axId val="11702310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17004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1112-EDBB-464E-AAEF-B14822E711F2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8F902-8B84-468E-8EEB-833E1A2D4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8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F902-8B84-468E-8EEB-833E1A2D47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2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F902-8B84-468E-8EEB-833E1A2D47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0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F902-8B84-468E-8EEB-833E1A2D47E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0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chart" Target="../charts/chart16.xml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rvomayadm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692280" cy="1152128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</a:t>
            </a:r>
            <a:endParaRPr lang="ru-RU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8208912" cy="468052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350EC2"/>
                </a:solidFill>
              </a:rPr>
              <a:t>К решению Собрания </a:t>
            </a:r>
            <a:r>
              <a:rPr lang="ru-RU" sz="2800" b="1" dirty="0" smtClean="0">
                <a:solidFill>
                  <a:srgbClr val="350EC2"/>
                </a:solidFill>
              </a:rPr>
              <a:t>Представителей Первомайского </a:t>
            </a:r>
            <a:r>
              <a:rPr lang="ru-RU" sz="2800" b="1" dirty="0">
                <a:solidFill>
                  <a:srgbClr val="350EC2"/>
                </a:solidFill>
              </a:rPr>
              <a:t>муниципального района </a:t>
            </a:r>
          </a:p>
          <a:p>
            <a:r>
              <a:rPr lang="ru-RU" sz="2800" b="1" dirty="0">
                <a:solidFill>
                  <a:srgbClr val="350EC2"/>
                </a:solidFill>
              </a:rPr>
              <a:t>«О бюджете </a:t>
            </a:r>
            <a:r>
              <a:rPr lang="ru-RU" sz="2800" b="1" dirty="0" smtClean="0">
                <a:solidFill>
                  <a:srgbClr val="350EC2"/>
                </a:solidFill>
              </a:rPr>
              <a:t>Первомайского </a:t>
            </a:r>
            <a:r>
              <a:rPr lang="ru-RU" sz="2800" b="1" dirty="0">
                <a:solidFill>
                  <a:srgbClr val="350EC2"/>
                </a:solidFill>
              </a:rPr>
              <a:t>муниципального </a:t>
            </a:r>
          </a:p>
          <a:p>
            <a:r>
              <a:rPr lang="ru-RU" sz="2800" b="1" dirty="0">
                <a:solidFill>
                  <a:srgbClr val="350EC2"/>
                </a:solidFill>
              </a:rPr>
              <a:t>района</a:t>
            </a:r>
          </a:p>
          <a:p>
            <a:r>
              <a:rPr lang="ru-RU" sz="2800" b="1" dirty="0">
                <a:solidFill>
                  <a:srgbClr val="350EC2"/>
                </a:solidFill>
              </a:rPr>
              <a:t>на </a:t>
            </a:r>
            <a:r>
              <a:rPr lang="ru-RU" sz="2800" b="1" dirty="0" smtClean="0">
                <a:solidFill>
                  <a:srgbClr val="350EC2"/>
                </a:solidFill>
              </a:rPr>
              <a:t>2017 </a:t>
            </a:r>
            <a:r>
              <a:rPr lang="ru-RU" sz="2800" b="1" dirty="0">
                <a:solidFill>
                  <a:srgbClr val="350EC2"/>
                </a:solidFill>
              </a:rPr>
              <a:t>год и плановый период </a:t>
            </a:r>
            <a:r>
              <a:rPr lang="ru-RU" sz="2800" b="1" dirty="0" smtClean="0">
                <a:solidFill>
                  <a:srgbClr val="350EC2"/>
                </a:solidFill>
              </a:rPr>
              <a:t>2018 </a:t>
            </a:r>
            <a:r>
              <a:rPr lang="ru-RU" sz="2800" b="1" dirty="0">
                <a:solidFill>
                  <a:srgbClr val="350EC2"/>
                </a:solidFill>
              </a:rPr>
              <a:t>и </a:t>
            </a:r>
            <a:r>
              <a:rPr lang="ru-RU" sz="2800" b="1" dirty="0" smtClean="0">
                <a:solidFill>
                  <a:srgbClr val="350EC2"/>
                </a:solidFill>
              </a:rPr>
              <a:t>2019 </a:t>
            </a:r>
            <a:r>
              <a:rPr lang="ru-RU" sz="2800" b="1" dirty="0">
                <a:solidFill>
                  <a:srgbClr val="350EC2"/>
                </a:solidFill>
              </a:rPr>
              <a:t>годов»</a:t>
            </a:r>
          </a:p>
          <a:p>
            <a:r>
              <a:rPr lang="ru-RU" sz="2800" b="1" dirty="0">
                <a:solidFill>
                  <a:srgbClr val="350EC2"/>
                </a:solidFill>
              </a:rPr>
              <a:t>от </a:t>
            </a:r>
          </a:p>
          <a:p>
            <a:r>
              <a:rPr lang="ru-RU" sz="2800" b="1" dirty="0" smtClean="0">
                <a:solidFill>
                  <a:srgbClr val="350EC2"/>
                </a:solidFill>
              </a:rPr>
              <a:t>22.12.2016 </a:t>
            </a:r>
            <a:r>
              <a:rPr lang="ru-RU" sz="2800" b="1" dirty="0" smtClean="0">
                <a:solidFill>
                  <a:srgbClr val="350EC2"/>
                </a:solidFill>
              </a:rPr>
              <a:t>N </a:t>
            </a:r>
            <a:r>
              <a:rPr lang="ru-RU" sz="2800" b="1" dirty="0" smtClean="0">
                <a:solidFill>
                  <a:srgbClr val="350EC2"/>
                </a:solidFill>
              </a:rPr>
              <a:t>165</a:t>
            </a:r>
            <a:endParaRPr lang="ru-RU" sz="2800" b="1" dirty="0">
              <a:solidFill>
                <a:srgbClr val="350EC2"/>
              </a:solidFill>
            </a:endParaRPr>
          </a:p>
          <a:p>
            <a:endParaRPr lang="ru-RU" dirty="0" smtClean="0"/>
          </a:p>
          <a:p>
            <a:r>
              <a:rPr lang="ru-RU" sz="2600" b="1" dirty="0" smtClean="0">
                <a:solidFill>
                  <a:srgbClr val="FFC000"/>
                </a:solidFill>
              </a:rPr>
              <a:t>Отдел финансов администрации Первомайского муниципального района Ярославской области</a:t>
            </a:r>
          </a:p>
          <a:p>
            <a:endParaRPr lang="ru-RU" sz="2300" dirty="0" smtClean="0"/>
          </a:p>
          <a:p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pervotfin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yandex.ru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тел.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48549)22803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152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430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Ярославская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п. Пречистое, ул. Ярославская, д.90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User\Documents\Фото ремонт учреждений и обелисков\ДК и Библиотеки\Рисунок26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73723" cy="10337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5670" y="116251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рогноз </a:t>
            </a:r>
            <a:r>
              <a:rPr lang="ru-RU" sz="2000" i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социально-экономического развития</a:t>
            </a:r>
            <a:br>
              <a:rPr lang="ru-RU" sz="2000" i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Первомайского муниципального района на </a:t>
            </a:r>
            <a:r>
              <a:rPr lang="ru-RU" sz="2000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2017-2019 годы </a:t>
            </a:r>
            <a:endParaRPr lang="ru-RU" sz="2000" i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776928"/>
            <a:ext cx="21219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350EC2"/>
                </a:solidFill>
              </a:rPr>
              <a:t>Разработан </a:t>
            </a:r>
            <a:r>
              <a:rPr lang="ru-RU" sz="1200" dirty="0">
                <a:solidFill>
                  <a:srgbClr val="350EC2"/>
                </a:solidFill>
              </a:rPr>
              <a:t>в соответствии с требованиями Бюджетного кодекса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8535" y="5842337"/>
            <a:ext cx="2952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</a:t>
            </a:r>
            <a:r>
              <a:rPr lang="ru-RU" sz="1200" dirty="0" smtClean="0">
                <a:solidFill>
                  <a:srgbClr val="002060"/>
                </a:solidFill>
              </a:rPr>
              <a:t>снован </a:t>
            </a:r>
            <a:r>
              <a:rPr lang="ru-RU" sz="1200" dirty="0">
                <a:solidFill>
                  <a:srgbClr val="002060"/>
                </a:solidFill>
              </a:rPr>
              <a:t>на оценке состояния и перспектив развития социально-экономической ситуации в Первомайском районе, Ярославской области 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978407"/>
            <a:ext cx="4210798" cy="56909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62AA9"/>
                </a:solidFill>
              </a:rPr>
              <a:t>Промышленное производство</a:t>
            </a:r>
          </a:p>
          <a:p>
            <a:pPr algn="just"/>
            <a:r>
              <a:rPr lang="ru-RU" sz="1200" dirty="0">
                <a:solidFill>
                  <a:srgbClr val="350EC2"/>
                </a:solidFill>
              </a:rPr>
              <a:t>В 2015 году рост промышленного производства стимулировался восстановлением экономической активности в стране, в области и на территории района. За 2015год показатель роста индекса промышленного производства составил 209,3 процента</a:t>
            </a:r>
            <a:r>
              <a:rPr lang="ru-RU" sz="1200" dirty="0" smtClean="0">
                <a:solidFill>
                  <a:srgbClr val="350EC2"/>
                </a:solidFill>
              </a:rPr>
              <a:t>. </a:t>
            </a:r>
            <a:r>
              <a:rPr lang="ru-RU" sz="1200" dirty="0">
                <a:solidFill>
                  <a:srgbClr val="350EC2"/>
                </a:solidFill>
              </a:rPr>
              <a:t>Согласно прогнозу до 2019 года промышленный рост, стимулируемый открытием новых производств, а также восстановлением производства на существующих предприятиях, будет продолжаться в течение всего периода 2017-2019 </a:t>
            </a:r>
            <a:r>
              <a:rPr lang="ru-RU" sz="1200" dirty="0" smtClean="0">
                <a:solidFill>
                  <a:srgbClr val="350EC2"/>
                </a:solidFill>
              </a:rPr>
              <a:t>годов</a:t>
            </a:r>
            <a:r>
              <a:rPr lang="ru-RU" sz="1200" dirty="0">
                <a:solidFill>
                  <a:srgbClr val="350EC2"/>
                </a:solidFill>
              </a:rPr>
              <a:t> </a:t>
            </a:r>
            <a:r>
              <a:rPr lang="ru-RU" sz="1200" dirty="0" smtClean="0">
                <a:solidFill>
                  <a:srgbClr val="350EC2"/>
                </a:solidFill>
              </a:rPr>
              <a:t>(</a:t>
            </a:r>
            <a:r>
              <a:rPr lang="ru-RU" sz="1200" dirty="0">
                <a:solidFill>
                  <a:srgbClr val="350EC2"/>
                </a:solidFill>
              </a:rPr>
              <a:t>ООО «Пречистенский молочный продукт</a:t>
            </a:r>
            <a:r>
              <a:rPr lang="ru-RU" sz="1200" dirty="0" smtClean="0">
                <a:solidFill>
                  <a:srgbClr val="350EC2"/>
                </a:solidFill>
              </a:rPr>
              <a:t>» - </a:t>
            </a:r>
            <a:r>
              <a:rPr lang="ru-RU" sz="1200" dirty="0">
                <a:solidFill>
                  <a:srgbClr val="350EC2"/>
                </a:solidFill>
              </a:rPr>
              <a:t>проведена реконструкция цехов</a:t>
            </a:r>
            <a:r>
              <a:rPr lang="ru-RU" sz="1200" dirty="0" smtClean="0">
                <a:solidFill>
                  <a:srgbClr val="350EC2"/>
                </a:solidFill>
              </a:rPr>
              <a:t>, установлено </a:t>
            </a:r>
            <a:r>
              <a:rPr lang="ru-RU" sz="1200" dirty="0">
                <a:solidFill>
                  <a:srgbClr val="350EC2"/>
                </a:solidFill>
              </a:rPr>
              <a:t>новое оборудование, запущено производство </a:t>
            </a:r>
            <a:r>
              <a:rPr lang="ru-RU" sz="1200" dirty="0" smtClean="0">
                <a:solidFill>
                  <a:srgbClr val="350EC2"/>
                </a:solidFill>
              </a:rPr>
              <a:t>сыров, </a:t>
            </a:r>
            <a:r>
              <a:rPr lang="ru-RU" sz="1200" dirty="0">
                <a:solidFill>
                  <a:srgbClr val="350EC2"/>
                </a:solidFill>
              </a:rPr>
              <a:t>н</a:t>
            </a:r>
            <a:r>
              <a:rPr lang="ru-RU" sz="1200" dirty="0" smtClean="0">
                <a:solidFill>
                  <a:srgbClr val="350EC2"/>
                </a:solidFill>
              </a:rPr>
              <a:t>ачато </a:t>
            </a:r>
            <a:r>
              <a:rPr lang="ru-RU" sz="1200" dirty="0">
                <a:solidFill>
                  <a:srgbClr val="350EC2"/>
                </a:solidFill>
              </a:rPr>
              <a:t>производство топливных брикетов в ООО «Альянс», открыт новый цех по углубленной переработке древесины в ООО «Лесторг».</a:t>
            </a:r>
            <a:r>
              <a:rPr lang="ru-RU" sz="1200" dirty="0" smtClean="0">
                <a:solidFill>
                  <a:srgbClr val="350EC2"/>
                </a:solidFill>
              </a:rPr>
              <a:t> </a:t>
            </a:r>
          </a:p>
          <a:p>
            <a:pPr algn="just"/>
            <a:r>
              <a:rPr lang="ru-RU" sz="1200" dirty="0">
                <a:solidFill>
                  <a:srgbClr val="350EC2"/>
                </a:solidFill>
              </a:rPr>
              <a:t>Объем отпущенной продукции организаций, занимающихся производством и распределением электроэнергии, газа и воды в 2015 году составил 61,3 млн. рублей и увеличился по сравнению с  уровнем 2014 года на 8,5  процента.</a:t>
            </a:r>
          </a:p>
          <a:p>
            <a:pPr algn="just"/>
            <a:r>
              <a:rPr lang="ru-RU" sz="1200" dirty="0">
                <a:solidFill>
                  <a:srgbClr val="350EC2"/>
                </a:solidFill>
              </a:rPr>
              <a:t>          В 2016 году стоимостные объемы отпускаемой продукции в данном виде экономической деятельности  повысятся в основном за счет роста тарифов на энергоносители. В совокупности они составят свыше 66,8 млн. рублей, что на 9,0 процентов выше уровня 2015 года в действующих ценах.</a:t>
            </a:r>
          </a:p>
          <a:p>
            <a:pPr algn="just"/>
            <a:r>
              <a:rPr lang="ru-RU" sz="1200" dirty="0">
                <a:solidFill>
                  <a:srgbClr val="350EC2"/>
                </a:solidFill>
              </a:rPr>
              <a:t>          В 2017-2019 годах рост к уровню 2016 года составит от 5,6 до 6,5  процента.</a:t>
            </a:r>
          </a:p>
          <a:p>
            <a:pPr algn="ctr"/>
            <a:endParaRPr lang="ru-RU" sz="1200" dirty="0">
              <a:solidFill>
                <a:srgbClr val="350EC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6738" y="2226990"/>
            <a:ext cx="4536504" cy="35098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Строительство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</a:rPr>
              <a:t>Объем работ, выполненных по виду экономической деятельности «строительство» в 2015 году составил 5,7 млн. рублей или 73,6 процента к уровню 2014 года. </a:t>
            </a:r>
            <a:endParaRPr lang="ru-RU" sz="1200" b="1" dirty="0">
              <a:solidFill>
                <a:srgbClr val="C00000"/>
              </a:solidFill>
            </a:endParaRPr>
          </a:p>
          <a:p>
            <a:r>
              <a:rPr lang="ru-RU" sz="1200" dirty="0">
                <a:solidFill>
                  <a:srgbClr val="C00000"/>
                </a:solidFill>
              </a:rPr>
              <a:t> По итогам 2015 года на территории Первомайского муниципального района введено в эксплуатацию 4620,7 кв. м жилья, что на 43,1 процента меньше, чем в 2014 году.     </a:t>
            </a:r>
            <a:endParaRPr lang="ru-RU" sz="1200" b="1" dirty="0">
              <a:solidFill>
                <a:srgbClr val="C00000"/>
              </a:solidFill>
            </a:endParaRPr>
          </a:p>
          <a:p>
            <a:r>
              <a:rPr lang="ru-RU" sz="1200" dirty="0">
                <a:solidFill>
                  <a:srgbClr val="C00000"/>
                </a:solidFill>
              </a:rPr>
              <a:t>Снижение темпов строительства жилья обусловлено тем, что муниципальный район к 2015 году полностью выполнил программу по расселению ветхого и аварийного жилья, признанного таковым по состоянию на 01.01.2012 года. По этой же причине, в текущем 2016 году многоквартирное жилье на территории района не строится, а темпы роста индивидуального жилищного строительства  снизились практически в два раза вследствие отсутствия реальных денежных накоплений у населения и высоких процентов по банковским </a:t>
            </a:r>
            <a:r>
              <a:rPr lang="ru-RU" sz="1200" dirty="0" smtClean="0">
                <a:solidFill>
                  <a:srgbClr val="C00000"/>
                </a:solidFill>
              </a:rPr>
              <a:t>кредитам.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2017-2019\Бюджет для граждан\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53" y="188640"/>
            <a:ext cx="14001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11400" y="3433845"/>
            <a:ext cx="4549110" cy="3294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62AA9"/>
                </a:solidFill>
              </a:rPr>
              <a:t>Малое предпринимательство</a:t>
            </a:r>
          </a:p>
          <a:p>
            <a:pPr algn="just"/>
            <a:r>
              <a:rPr lang="ru-RU" sz="1200" dirty="0">
                <a:solidFill>
                  <a:srgbClr val="C00000"/>
                </a:solidFill>
              </a:rPr>
              <a:t>По итогам 2015 года по данным статистики на территории Первомайского муниципального района осуществляют свою </a:t>
            </a:r>
            <a:r>
              <a:rPr lang="ru-RU" sz="1200" dirty="0" smtClean="0">
                <a:solidFill>
                  <a:srgbClr val="C00000"/>
                </a:solidFill>
              </a:rPr>
              <a:t>деятельность </a:t>
            </a:r>
            <a:r>
              <a:rPr lang="ru-RU" sz="1200" dirty="0">
                <a:solidFill>
                  <a:srgbClr val="C00000"/>
                </a:solidFill>
              </a:rPr>
              <a:t>277 субъектов малого предпринимательства, в том числе</a:t>
            </a:r>
            <a:r>
              <a:rPr lang="ru-RU" sz="1200" dirty="0" smtClean="0">
                <a:solidFill>
                  <a:srgbClr val="C00000"/>
                </a:solidFill>
              </a:rPr>
              <a:t>:  </a:t>
            </a:r>
            <a:r>
              <a:rPr lang="ru-RU" sz="1200" dirty="0">
                <a:solidFill>
                  <a:srgbClr val="C00000"/>
                </a:solidFill>
              </a:rPr>
              <a:t>- малые предприятия – 21 ед. (- 5 ед. к уровню 2014 года</a:t>
            </a:r>
            <a:r>
              <a:rPr lang="ru-RU" sz="1200" dirty="0" smtClean="0">
                <a:solidFill>
                  <a:srgbClr val="C00000"/>
                </a:solidFill>
              </a:rPr>
              <a:t>);   </a:t>
            </a:r>
            <a:r>
              <a:rPr lang="ru-RU" sz="1200" dirty="0">
                <a:solidFill>
                  <a:srgbClr val="C00000"/>
                </a:solidFill>
              </a:rPr>
              <a:t>- микропредприятия – 39 ед. (+ 5 ед. к уровню 2014 года</a:t>
            </a:r>
            <a:r>
              <a:rPr lang="ru-RU" sz="1200" dirty="0" smtClean="0">
                <a:solidFill>
                  <a:srgbClr val="C00000"/>
                </a:solidFill>
              </a:rPr>
              <a:t>);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>
                <a:solidFill>
                  <a:srgbClr val="C00000"/>
                </a:solidFill>
              </a:rPr>
              <a:t>- индивидуальные предприниматели – 217 ед. (+ 18 ед. к уровню 2014 года</a:t>
            </a:r>
            <a:r>
              <a:rPr lang="ru-RU" sz="1200" dirty="0" smtClean="0">
                <a:solidFill>
                  <a:srgbClr val="C00000"/>
                </a:solidFill>
              </a:rPr>
              <a:t>).</a:t>
            </a:r>
          </a:p>
          <a:p>
            <a:pPr algn="just"/>
            <a:r>
              <a:rPr lang="ru-RU" sz="1200" dirty="0">
                <a:solidFill>
                  <a:srgbClr val="C00000"/>
                </a:solidFill>
              </a:rPr>
              <a:t>Количество малых предприятий сократилось в связи с переходом части из них в категорию «микропредприятия» вследствие сокращения численности работающих.</a:t>
            </a:r>
            <a:endParaRPr lang="ru-RU" sz="1200" b="1" dirty="0">
              <a:solidFill>
                <a:srgbClr val="C00000"/>
              </a:solidFill>
            </a:endParaRPr>
          </a:p>
          <a:p>
            <a:pPr algn="just"/>
            <a:r>
              <a:rPr lang="ru-RU" sz="1200" dirty="0">
                <a:solidFill>
                  <a:srgbClr val="C00000"/>
                </a:solidFill>
              </a:rPr>
              <a:t>          Увеличилось количество индивидуальных предпринимателей, чему поспособствовала политика Администрации муниципального района, направленная на борьбу с теневой экономикой и нелегальной занятостью на рынке труда.</a:t>
            </a:r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39479"/>
            <a:ext cx="4356992" cy="6588732"/>
          </a:xfrm>
          <a:prstGeom prst="roundRect">
            <a:avLst/>
          </a:prstGeom>
          <a:solidFill>
            <a:srgbClr val="A1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Труд и занятость</a:t>
            </a:r>
          </a:p>
          <a:p>
            <a:pPr algn="ctr"/>
            <a:r>
              <a:rPr lang="ru-RU" sz="1200" dirty="0">
                <a:solidFill>
                  <a:srgbClr val="A62AA9"/>
                </a:solidFill>
              </a:rPr>
              <a:t>В 2016 году уровень зарегистрированной безработицы составит  3,2 процента против 4,0 процентов в 2015 году. Учитывая плавное восстановление экономики и достаточно низкий текущий уровень безработицы, ожидается, что она стабилизируется на этом уровне до 2019 года. Оставшаяся безработица в основном будет обусловлена несовпадением структуры спроса на рабочую силу и ее предложения. По-прежнему будет ощутим дефицит квалифицированных кадров в реальном секторе экономики</a:t>
            </a:r>
            <a:r>
              <a:rPr lang="ru-RU" sz="1200" dirty="0" smtClean="0">
                <a:solidFill>
                  <a:srgbClr val="A62AA9"/>
                </a:solidFill>
              </a:rPr>
              <a:t>.</a:t>
            </a:r>
          </a:p>
          <a:p>
            <a:r>
              <a:rPr lang="ru-RU" sz="1200" dirty="0">
                <a:solidFill>
                  <a:srgbClr val="A62AA9"/>
                </a:solidFill>
              </a:rPr>
              <a:t>Среднемесячная номинальная начисленная заработная плата работников организаций (без субъектов малого предпринимательства) муниципального района в 2015 году составила 20446,2 рубля, увеличившись по отношению к 2014 году на 2,7 процента (в 2014 году по сравнению с 2013 годом прирост составил 8,7 процента). Таким образом, темп роста заработной платы в номинальном выражении замедлился</a:t>
            </a:r>
            <a:r>
              <a:rPr lang="ru-RU" sz="1200" dirty="0" smtClean="0">
                <a:solidFill>
                  <a:srgbClr val="A62AA9"/>
                </a:solidFill>
              </a:rPr>
              <a:t>. </a:t>
            </a:r>
            <a:r>
              <a:rPr lang="ru-RU" sz="1200" dirty="0">
                <a:solidFill>
                  <a:srgbClr val="A62AA9"/>
                </a:solidFill>
              </a:rPr>
              <a:t>В 2016 году у работодателей во внебюджетном секторе в условиях снижения спроса на продукцию и повышения ставок по кредитам снизятся возможности по проведению индексации заработной платы работников. С другой стороны, ограниченное предложение трудовых ресурсов будет оказывать давление на заработную плату.</a:t>
            </a:r>
            <a:endParaRPr lang="ru-RU" sz="1200" b="1" dirty="0">
              <a:solidFill>
                <a:srgbClr val="A62AA9"/>
              </a:solidFill>
            </a:endParaRPr>
          </a:p>
          <a:p>
            <a:r>
              <a:rPr lang="ru-RU" sz="1200" dirty="0">
                <a:solidFill>
                  <a:srgbClr val="A62AA9"/>
                </a:solidFill>
              </a:rPr>
              <a:t>          Таким образом, в 2016 году номинальная заработная плата работников организаций Первомайского муниципального района вырастет до уровня 103,8 процента по отношению к уровню 2015 года, составив 21223,2 рубля</a:t>
            </a:r>
            <a:r>
              <a:rPr lang="ru-RU" sz="1200" dirty="0" smtClean="0">
                <a:solidFill>
                  <a:srgbClr val="A62AA9"/>
                </a:solidFill>
              </a:rPr>
              <a:t>. </a:t>
            </a:r>
            <a:r>
              <a:rPr lang="ru-RU" sz="1200" dirty="0">
                <a:solidFill>
                  <a:srgbClr val="A62AA9"/>
                </a:solidFill>
              </a:rPr>
              <a:t>Во внебюджетном секторе экономики по мере выхода из кризиса и возврата к положительным темпам роста экономики заработная плата будет повышаться. За период 2017-2019 годов заработная плата в целом по экономике увеличится на 6,7 процента.</a:t>
            </a:r>
            <a:endParaRPr lang="ru-RU" sz="1200" b="1" dirty="0" smtClean="0">
              <a:solidFill>
                <a:srgbClr val="A62AA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34" y="34291"/>
            <a:ext cx="4572000" cy="3399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62AA9"/>
                </a:solidFill>
              </a:rPr>
              <a:t>Демография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В прогнозном периоде до 2019 года в муниципальном районе сохранится тенденция к отрицательной динамике численности населения. Данный процесс будет обусловлен двумя основными факторами – влияние демографических показателей предыдущих десятилетий (постепенное снижение общего количества женщин детородного возраста, которое в дальнейшем обусловит снижение общего числа рождений, и снижение миграционного прироста в силу воздействия экономического кризиса на экономику района, и, следовательно отток молодого населения за пределы района</a:t>
            </a:r>
            <a:r>
              <a:rPr lang="ru-RU" sz="1200" dirty="0" smtClean="0">
                <a:solidFill>
                  <a:srgbClr val="FF0000"/>
                </a:solidFill>
              </a:rPr>
              <a:t>).</a:t>
            </a:r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sz="1200" dirty="0">
                <a:solidFill>
                  <a:srgbClr val="FF0000"/>
                </a:solidFill>
              </a:rPr>
              <a:t>          В прогнозный период, по благоприятному варианту прогноза, предполагается минимальное снижение численности населения до уровня 10,0 тыс. человек в 2019 году. Согласно консервативному варианту прогноза, численность населения понизится до уровня 9,85 тыс. человек в 2019 году.</a:t>
            </a:r>
            <a:endParaRPr lang="ru-RU" sz="12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08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Бюджетная и налоговая политика Первомайского муниципального района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2571" y="1232091"/>
            <a:ext cx="4188931" cy="1188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FF5050"/>
                </a:solidFill>
              </a:rPr>
              <a:t>эффективное </a:t>
            </a:r>
            <a:r>
              <a:rPr lang="ru-RU" sz="1400" dirty="0">
                <a:solidFill>
                  <a:srgbClr val="FF5050"/>
                </a:solidFill>
              </a:rPr>
              <a:t>решение текущих задач и задач развития в соответствии с приоритетами социально-экономического развития района в условиях ограниченности бюджетных </a:t>
            </a:r>
            <a:r>
              <a:rPr lang="ru-RU" sz="1400" dirty="0" smtClean="0">
                <a:solidFill>
                  <a:srgbClr val="FF5050"/>
                </a:solidFill>
              </a:rPr>
              <a:t>ресурсов.</a:t>
            </a:r>
            <a:endParaRPr lang="ru-RU" sz="1400" dirty="0">
              <a:solidFill>
                <a:srgbClr val="FF5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240" y="2564904"/>
            <a:ext cx="7788208" cy="523220"/>
          </a:xfrm>
          <a:prstGeom prst="rect">
            <a:avLst/>
          </a:prstGeom>
          <a:solidFill>
            <a:srgbClr val="FF505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Основные направления бюджетной политики на </a:t>
            </a:r>
            <a:r>
              <a:rPr lang="ru-RU" sz="1400" b="1" dirty="0" smtClean="0">
                <a:solidFill>
                  <a:srgbClr val="C00000"/>
                </a:solidFill>
              </a:rPr>
              <a:t>2017 </a:t>
            </a:r>
            <a:r>
              <a:rPr lang="ru-RU" sz="1400" b="1" dirty="0">
                <a:solidFill>
                  <a:srgbClr val="C00000"/>
                </a:solidFill>
              </a:rPr>
              <a:t>год и на плановый период </a:t>
            </a:r>
            <a:r>
              <a:rPr lang="ru-RU" sz="1400" b="1" dirty="0" smtClean="0">
                <a:solidFill>
                  <a:srgbClr val="C00000"/>
                </a:solidFill>
              </a:rPr>
              <a:t>2018 и 2019 </a:t>
            </a:r>
            <a:r>
              <a:rPr lang="ru-RU" sz="1400" b="1" dirty="0">
                <a:solidFill>
                  <a:srgbClr val="C00000"/>
                </a:solidFill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9388" y="6171169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10F75"/>
                </a:solidFill>
              </a:rPr>
              <a:t>повышение качества бюджетного планирования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85" y="4755237"/>
            <a:ext cx="2465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350EC2"/>
                </a:solidFill>
              </a:rPr>
              <a:t>повышение эффективности бюджетных 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31" y="5338594"/>
            <a:ext cx="2682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00000"/>
                </a:solidFill>
              </a:rPr>
              <a:t>принятие новых расходных обязательств только при условии оценки их эффективности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5316" y="3319214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350EC2"/>
                </a:solidFill>
              </a:rPr>
              <a:t>повышение эффективности использования действующей сети муниципальных учреждений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6508" y="3319214"/>
            <a:ext cx="2574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350EC2"/>
                </a:solidFill>
              </a:rPr>
              <a:t>соблюдение режима </a:t>
            </a:r>
            <a:r>
              <a:rPr lang="ru-RU" sz="1200" b="1" dirty="0">
                <a:solidFill>
                  <a:srgbClr val="350EC2"/>
                </a:solidFill>
              </a:rPr>
              <a:t>экономии электро- и теплоэнергии, расходных материалов, горюче-смазочных материалов, услуг связи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855" y="5997715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10F75"/>
                </a:solidFill>
              </a:rPr>
              <a:t>повышение качества и доступности оказания муниципальных услуг (выполнения работ)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990" y="3292858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10F75"/>
                </a:solidFill>
              </a:rPr>
              <a:t>обеспечение привлечения средств вышестоящих бюджетов на решение вопросов местного значения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26036" y="5997715"/>
            <a:ext cx="2593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350EC2"/>
                </a:solidFill>
              </a:rPr>
              <a:t>повышение эффективности осуществления закупок товаров, работ, услуг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531" y="4011712"/>
            <a:ext cx="331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00000"/>
                </a:solidFill>
              </a:rPr>
              <a:t>обеспечение прозрачности расходования бюджетных средств и открытости бюджета для граждан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1003490"/>
            <a:ext cx="2754590" cy="913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1F8377"/>
                </a:solidFill>
              </a:rPr>
              <a:t>ЦЕЛЬ  БЮДЖЕТНОЙ ПОЛИТИКИ</a:t>
            </a:r>
            <a:endParaRPr lang="ru-RU" sz="1600" b="1" i="1" dirty="0">
              <a:solidFill>
                <a:srgbClr val="1F8377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41555" y="4435782"/>
            <a:ext cx="2913397" cy="155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00000"/>
                </a:solidFill>
              </a:rPr>
              <a:t>обеспечение поэтапного перехода на "Электронный бюджет" в рамках государственной интегрированной информационной системы управления общественными финансами в целях выстраивания "сквозной" системы органов государственной власти и органов местного самоуправления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26036" y="4131979"/>
            <a:ext cx="2361628" cy="185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00000"/>
                </a:solidFill>
              </a:rPr>
              <a:t>выполнение всех социальных обязательств района, недопущение образования кредиторской задолженности, особенно </a:t>
            </a:r>
            <a:r>
              <a:rPr lang="ru-RU" sz="1200" b="1" dirty="0" smtClean="0">
                <a:solidFill>
                  <a:srgbClr val="C00000"/>
                </a:solidFill>
              </a:rPr>
              <a:t>просроченной кредиторской задолженности </a:t>
            </a:r>
            <a:r>
              <a:rPr lang="ru-RU" sz="1200" b="1" dirty="0">
                <a:solidFill>
                  <a:srgbClr val="C00000"/>
                </a:solidFill>
              </a:rPr>
              <a:t>по заработной плате работников бюджетной сферы</a:t>
            </a:r>
          </a:p>
        </p:txBody>
      </p:sp>
      <p:sp>
        <p:nvSpPr>
          <p:cNvPr id="34" name="Стрелка вправо 33"/>
          <p:cNvSpPr/>
          <p:nvPr/>
        </p:nvSpPr>
        <p:spPr>
          <a:xfrm rot="480815">
            <a:off x="3498569" y="1532344"/>
            <a:ext cx="1057870" cy="318284"/>
          </a:xfrm>
          <a:prstGeom prst="rightArrow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9447" y="473097"/>
            <a:ext cx="4320480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сохранение </a:t>
            </a:r>
            <a:r>
              <a:rPr lang="ru-RU" sz="1400" dirty="0">
                <a:solidFill>
                  <a:srgbClr val="C00000"/>
                </a:solidFill>
              </a:rPr>
              <a:t>бюджетной устойчивости, получение необходимого объема бюджетных доходов, увеличение уровня собираемости налоговых доходов, сокращение задолженности в консолидированный бюджет района.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896" y="244497"/>
            <a:ext cx="253717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ЦЕЛЬ НАЛОГОВОЙ ПОЛИТИКИ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69863">
            <a:off x="2889605" y="434296"/>
            <a:ext cx="1296144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834" y="2662074"/>
            <a:ext cx="8280920" cy="720080"/>
          </a:xfrm>
          <a:prstGeom prst="roundRect">
            <a:avLst/>
          </a:prstGeom>
          <a:solidFill>
            <a:srgbClr val="F0B74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A62AA9"/>
                </a:solidFill>
              </a:rPr>
              <a:t>МЕРЫ В ОБЛАСТИ НАЛОГОВОЙ ПОЛИТИКИ, ПЛАНИРУЕМЫЕ К РЕАЛИЗАЦИИ В 2017 ГОДУ И  ПЛАНОВОМ ПЕРИОДЕ 2018-2019 ГОДОВ </a:t>
            </a:r>
            <a:endParaRPr lang="ru-RU" dirty="0">
              <a:solidFill>
                <a:srgbClr val="A62AA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31164" y="984136"/>
            <a:ext cx="4023296" cy="10549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A62AA9"/>
                </a:solidFill>
              </a:rPr>
              <a:t>Налоговая политика Первомайского муниципального района будет формироваться в рамках направлений и приоритетов, обозначенных в  Основных направлениях налоговой политики Российской Федерации и Ярославской области на предстоящий период.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04248" y="3937042"/>
            <a:ext cx="2162522" cy="2520280"/>
          </a:xfrm>
          <a:prstGeom prst="wedgeRectCallout">
            <a:avLst>
              <a:gd name="adj1" fmla="val -38132"/>
              <a:gd name="adj2" fmla="val -7080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Планируется сохранение всех форм государственной  поддержки малого предпринимательства на региональном уровне: действие пониженных ставок по упрощенной системе налогообложения, действие «налоговых каникул» для вновь зарегистрированных предпринимателей, патентная система налогообложения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79512" y="3659309"/>
            <a:ext cx="1483588" cy="2059662"/>
          </a:xfrm>
          <a:prstGeom prst="wedgeRectCallout">
            <a:avLst>
              <a:gd name="adj1" fmla="val 42641"/>
              <a:gd name="adj2" fmla="val -632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а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уровне муниципального района будут проводиться мероприятия по легализации налоговой базы и обеспечению полноты поступления налогов в бюджет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079206" y="3778168"/>
            <a:ext cx="2160241" cy="2664296"/>
          </a:xfrm>
          <a:prstGeom prst="wedgeRectCallout">
            <a:avLst>
              <a:gd name="adj1" fmla="val 27824"/>
              <a:gd name="adj2" fmla="val -6554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В плане улучшения администрирования налогов, в рамках комиссий по укреплению налоговой дисциплины будет осуществляться индивидуальное взаимодействие с руководителями и собственниками предприятий, выплачивающих наемным работникам заработную плату ниже размера прожиточного минимума.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82294" y="4071347"/>
            <a:ext cx="1779084" cy="1647624"/>
          </a:xfrm>
          <a:prstGeom prst="wedgeRectCallout">
            <a:avLst>
              <a:gd name="adj1" fmla="val -27083"/>
              <a:gd name="adj2" fmla="val -9421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Продолжится работа по инвентаризации объектов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32762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986">
            <a:off x="-6279" y="29453"/>
            <a:ext cx="2448123" cy="230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01408" cy="10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10F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Первомайского муниципального района на 2015-2019 гг.</a:t>
            </a:r>
            <a:endParaRPr lang="ru-RU" sz="2400" b="1" dirty="0">
              <a:ln w="1905"/>
              <a:solidFill>
                <a:srgbClr val="C10F7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1028192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Тыс. руб.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353978"/>
              </p:ext>
            </p:extLst>
          </p:nvPr>
        </p:nvGraphicFramePr>
        <p:xfrm>
          <a:off x="395536" y="1844824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8962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763748" y="1730966"/>
            <a:ext cx="346242" cy="393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824664" y="1839718"/>
            <a:ext cx="360040" cy="447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2542205" y="2289179"/>
            <a:ext cx="3420380" cy="3371222"/>
          </a:xfrm>
          <a:prstGeom prst="upArrow">
            <a:avLst>
              <a:gd name="adj1" fmla="val 95151"/>
              <a:gd name="adj2" fmla="val 946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Субсидии</a:t>
            </a:r>
            <a:r>
              <a:rPr lang="ru-RU" sz="13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(предоставляются из вышестоящего бюджета для софинансирования расходов бюджета)</a:t>
            </a:r>
          </a:p>
          <a:p>
            <a:pPr algn="just"/>
            <a:endParaRPr lang="ru-RU" sz="13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Субвенции</a:t>
            </a:r>
            <a:r>
              <a:rPr lang="ru-RU" sz="13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(предоставляются на  выполнение расходов по переданным полномочиям)</a:t>
            </a:r>
          </a:p>
          <a:p>
            <a:pPr algn="just"/>
            <a:endParaRPr lang="ru-RU" sz="13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Дотации</a:t>
            </a:r>
            <a:r>
              <a:rPr lang="ru-RU" sz="13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(предоставляются  без определения конкретной цели их использования)</a:t>
            </a:r>
          </a:p>
          <a:p>
            <a:pPr algn="just"/>
            <a:endParaRPr lang="ru-RU" sz="13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Иные межбюджетные трансферты</a:t>
            </a:r>
            <a:endParaRPr lang="ru-RU" sz="13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5242"/>
            <a:ext cx="8229600" cy="69147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Доходы бюджета Первомайского муниципального района на 2017 год и на плановый период 2018-2019 годов</a:t>
            </a:r>
            <a:endParaRPr lang="ru-RU" sz="2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46086">
            <a:off x="1805026" y="878101"/>
            <a:ext cx="1474357" cy="14571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27684" y="836712"/>
            <a:ext cx="5688632" cy="72008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23102" y="1839718"/>
            <a:ext cx="3196769" cy="5282358"/>
          </a:xfrm>
          <a:prstGeom prst="rightArrow">
            <a:avLst>
              <a:gd name="adj1" fmla="val 99628"/>
              <a:gd name="adj2" fmla="val 2341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Налог на прибыль, доходы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Налоги </a:t>
            </a:r>
            <a:r>
              <a:rPr lang="ru-RU" sz="1200" b="1" dirty="0">
                <a:solidFill>
                  <a:srgbClr val="350EC2"/>
                </a:solidFill>
              </a:rPr>
              <a:t>на товары (работы, услуги), реализуемые на территории Российской </a:t>
            </a:r>
            <a:r>
              <a:rPr lang="ru-RU" sz="1200" b="1" dirty="0" smtClean="0">
                <a:solidFill>
                  <a:srgbClr val="350EC2"/>
                </a:solidFill>
              </a:rPr>
              <a:t>Федерации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Налоги </a:t>
            </a:r>
            <a:r>
              <a:rPr lang="ru-RU" sz="1200" b="1" dirty="0">
                <a:solidFill>
                  <a:srgbClr val="350EC2"/>
                </a:solidFill>
              </a:rPr>
              <a:t>на совокупный </a:t>
            </a:r>
            <a:r>
              <a:rPr lang="ru-RU" sz="1200" b="1" dirty="0" smtClean="0">
                <a:solidFill>
                  <a:srgbClr val="350EC2"/>
                </a:solidFill>
              </a:rPr>
              <a:t>доход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Налоги</a:t>
            </a:r>
            <a:r>
              <a:rPr lang="ru-RU" sz="1200" b="1" dirty="0">
                <a:solidFill>
                  <a:srgbClr val="350EC2"/>
                </a:solidFill>
              </a:rPr>
              <a:t>, сборы и регулярные платежи за пользование природными </a:t>
            </a:r>
            <a:r>
              <a:rPr lang="ru-RU" sz="1200" b="1" dirty="0" smtClean="0">
                <a:solidFill>
                  <a:srgbClr val="350EC2"/>
                </a:solidFill>
              </a:rPr>
              <a:t>ресурсами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Задолженность </a:t>
            </a:r>
            <a:r>
              <a:rPr lang="ru-RU" sz="1200" b="1" dirty="0">
                <a:solidFill>
                  <a:srgbClr val="350EC2"/>
                </a:solidFill>
              </a:rPr>
              <a:t>и перерасчеты по отмененным налогам, сборам и иным обязательным </a:t>
            </a:r>
            <a:r>
              <a:rPr lang="ru-RU" sz="1200" b="1" dirty="0" smtClean="0">
                <a:solidFill>
                  <a:srgbClr val="350EC2"/>
                </a:solidFill>
              </a:rPr>
              <a:t>платежам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Государственная </a:t>
            </a:r>
            <a:r>
              <a:rPr lang="ru-RU" sz="1200" b="1" dirty="0">
                <a:solidFill>
                  <a:srgbClr val="350EC2"/>
                </a:solidFill>
              </a:rPr>
              <a:t>пошлина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5111552" y="2181728"/>
            <a:ext cx="4032448" cy="4598337"/>
          </a:xfrm>
          <a:prstGeom prst="leftArrow">
            <a:avLst>
              <a:gd name="adj1" fmla="val 98535"/>
              <a:gd name="adj2" fmla="val 28270"/>
            </a:avLst>
          </a:prstGeom>
          <a:noFill/>
          <a:ln cap="rnd" cmpd="dbl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Доходы </a:t>
            </a:r>
            <a:r>
              <a:rPr lang="ru-RU" sz="1200" b="1" dirty="0">
                <a:solidFill>
                  <a:srgbClr val="350EC2"/>
                </a:solidFill>
              </a:rPr>
              <a:t>от использования имущества, находящегося в государственной и </a:t>
            </a:r>
            <a:r>
              <a:rPr lang="ru-RU" sz="1200" b="1" dirty="0" smtClean="0">
                <a:solidFill>
                  <a:srgbClr val="350EC2"/>
                </a:solidFill>
              </a:rPr>
              <a:t>муниципальной собственности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Платежи </a:t>
            </a:r>
            <a:r>
              <a:rPr lang="ru-RU" sz="1200" b="1" dirty="0">
                <a:solidFill>
                  <a:srgbClr val="350EC2"/>
                </a:solidFill>
              </a:rPr>
              <a:t>при пользовании природными </a:t>
            </a:r>
            <a:r>
              <a:rPr lang="ru-RU" sz="1200" b="1" dirty="0" smtClean="0">
                <a:solidFill>
                  <a:srgbClr val="350EC2"/>
                </a:solidFill>
              </a:rPr>
              <a:t>ресурсами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Доходы </a:t>
            </a:r>
            <a:r>
              <a:rPr lang="ru-RU" sz="1200" b="1" dirty="0">
                <a:solidFill>
                  <a:srgbClr val="350EC2"/>
                </a:solidFill>
              </a:rPr>
              <a:t>от оказания платных услуг (работ) и компенсации затрат </a:t>
            </a:r>
            <a:r>
              <a:rPr lang="ru-RU" sz="1200" b="1" dirty="0" smtClean="0">
                <a:solidFill>
                  <a:srgbClr val="350EC2"/>
                </a:solidFill>
              </a:rPr>
              <a:t>государства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Доходы </a:t>
            </a:r>
            <a:r>
              <a:rPr lang="ru-RU" sz="1200" b="1" dirty="0">
                <a:solidFill>
                  <a:srgbClr val="350EC2"/>
                </a:solidFill>
              </a:rPr>
              <a:t>от продажи материальных и нематериальных </a:t>
            </a:r>
            <a:r>
              <a:rPr lang="ru-RU" sz="1200" b="1" dirty="0" smtClean="0">
                <a:solidFill>
                  <a:srgbClr val="350EC2"/>
                </a:solidFill>
              </a:rPr>
              <a:t>активов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Штрафы</a:t>
            </a:r>
            <a:r>
              <a:rPr lang="ru-RU" sz="1200" b="1" dirty="0">
                <a:solidFill>
                  <a:srgbClr val="350EC2"/>
                </a:solidFill>
              </a:rPr>
              <a:t>, санкции, возмещение ущерба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1527" y="1059107"/>
            <a:ext cx="1656184" cy="78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10F75"/>
                </a:solidFill>
              </a:rPr>
              <a:t>Налоговые доходы</a:t>
            </a:r>
            <a:endParaRPr lang="ru-RU" b="1" dirty="0">
              <a:solidFill>
                <a:srgbClr val="C10F75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68580" y="1182564"/>
            <a:ext cx="1872208" cy="74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10F75"/>
                </a:solidFill>
              </a:rPr>
              <a:t>Неналоговые доходы</a:t>
            </a:r>
            <a:endParaRPr lang="ru-RU" b="1" dirty="0">
              <a:solidFill>
                <a:srgbClr val="C10F75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78575" y="1408659"/>
            <a:ext cx="2952328" cy="468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10F75"/>
                </a:solidFill>
              </a:rPr>
              <a:t>Безвозмездные поступления</a:t>
            </a:r>
            <a:endParaRPr lang="ru-RU" b="1" dirty="0">
              <a:solidFill>
                <a:srgbClr val="C10F75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01929" y="2113218"/>
            <a:ext cx="352453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2017-2019\Бюджет для граждан\1439978746_109805_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58">
            <a:off x="3313048" y="5727338"/>
            <a:ext cx="1577761" cy="10508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PA_12919981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85">
            <a:off x="5303162" y="932604"/>
            <a:ext cx="1624768" cy="11389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4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9116" y="-171400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350EC2"/>
                </a:solidFill>
              </a:rPr>
              <a:t>тыс. руб.</a:t>
            </a:r>
            <a:endParaRPr lang="ru-RU" b="1" dirty="0">
              <a:solidFill>
                <a:srgbClr val="350EC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36721"/>
              </p:ext>
            </p:extLst>
          </p:nvPr>
        </p:nvGraphicFramePr>
        <p:xfrm>
          <a:off x="107504" y="188640"/>
          <a:ext cx="8928992" cy="64807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126993"/>
                <a:gridCol w="937316"/>
                <a:gridCol w="1021256"/>
                <a:gridCol w="993276"/>
                <a:gridCol w="937316"/>
                <a:gridCol w="912835"/>
              </a:tblGrid>
              <a:tr h="380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Отчет 2015г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Ожидаемое 2016г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План 2017г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План 2018г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План 2019г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 Налоговые доходы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29611,4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31186,0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30708,0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33068,0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34734,00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1.1. Налоги на прибыль, доходы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u="none" strike="noStrike" dirty="0">
                          <a:effectLst/>
                        </a:rPr>
                        <a:t>15742,2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15626,0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16611,0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17897,0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19312,00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1.2. Акцизы по подакцизным товарам (продукции), производимым на территории РФ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u="none" strike="noStrike">
                          <a:effectLst/>
                        </a:rPr>
                        <a:t>8727,7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10749,0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9425,0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10100,0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10100,00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1.3. Налоги на совокупный доход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u="none" strike="noStrike">
                          <a:effectLst/>
                        </a:rPr>
                        <a:t>3970,1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3768,0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3639,0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3968,0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4149,00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1.4. Налоги, сборы и регулярные платежи за пользование природными ресурсами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u="none" strike="noStrike">
                          <a:effectLst/>
                        </a:rPr>
                        <a:t>33,7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17,0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1.5. Госпошлина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u="none" strike="noStrike">
                          <a:effectLst/>
                        </a:rPr>
                        <a:t>1132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990,0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1018,0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1086,0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1158,00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1.6. Задолженность и перерасчеты по отмененным налогам, сборам и иным обязательным платежам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u="none" strike="noStrike">
                          <a:effectLst/>
                        </a:rPr>
                        <a:t>5,7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2. Неналоговые доходы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4571,2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3957,0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2472,0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2466,0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2514,00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2.1. 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2451,6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2513,0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1800,0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1800,0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1800,00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2.2. 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402,1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352,0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269,0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388,0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408,00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2.3. Доходы от оказания платных услуг (работ) и компенсации затрат государства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14,5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7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2.4. Доходы от продажи материальных и нематериальных активов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207,9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75,0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150,0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2.5. Штрафы, санкции, возмещение ущерба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1479,9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990,0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253,0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278,0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306,00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2.6. Доходы от продажи земельных участков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2.7. Штрафы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2.8 Прочие неналоговые доходы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15,2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3. Финансовая помощь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477812,9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507260,3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441666,1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402129,7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304428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Дотации бюджетам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205072,0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194704,0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181781,0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137437,0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46739,0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01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Субсидии бюджетам муниципальных образований (межбюджетные субсидии)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29386,0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64329,1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23708,3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28893,8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21840,7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238433,9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243648,6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235755,8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235798,9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235848,3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4934,9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4578,6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421,0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801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Прочие безвозмездные поступления от других бюджетов бюджетной системы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8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Возвраты межбюджетных трансфертов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-13,9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627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511995,5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542403,3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474846,1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437663,7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341676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60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8148" y="-99392"/>
            <a:ext cx="3772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Структура налоговых доходов </a:t>
            </a:r>
            <a:r>
              <a:rPr lang="ru-RU" b="1" i="1" u="sng" dirty="0">
                <a:solidFill>
                  <a:srgbClr val="7030A0"/>
                </a:solidFill>
              </a:rPr>
              <a:t>бюджета </a:t>
            </a:r>
            <a:r>
              <a:rPr lang="ru-RU" b="1" i="1" u="sng" dirty="0" smtClean="0">
                <a:solidFill>
                  <a:srgbClr val="7030A0"/>
                </a:solidFill>
              </a:rPr>
              <a:t>в 2017 </a:t>
            </a:r>
            <a:r>
              <a:rPr lang="ru-RU" b="1" i="1" u="sng" dirty="0">
                <a:solidFill>
                  <a:srgbClr val="7030A0"/>
                </a:solidFill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7056" y="3412542"/>
            <a:ext cx="4752528" cy="5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>
                <a:solidFill>
                  <a:srgbClr val="C10F75"/>
                </a:solidFill>
              </a:rPr>
              <a:t>Динамика</a:t>
            </a:r>
            <a:r>
              <a:rPr lang="ru-RU" b="1" i="1" dirty="0">
                <a:solidFill>
                  <a:srgbClr val="C10F75"/>
                </a:solidFill>
              </a:rPr>
              <a:t> </a:t>
            </a:r>
            <a:r>
              <a:rPr lang="ru-RU" b="1" i="1" u="sng" dirty="0">
                <a:solidFill>
                  <a:srgbClr val="C10F75"/>
                </a:solidFill>
              </a:rPr>
              <a:t>налоговых</a:t>
            </a:r>
            <a:r>
              <a:rPr lang="ru-RU" b="1" i="1" dirty="0">
                <a:solidFill>
                  <a:srgbClr val="C10F75"/>
                </a:solidFill>
              </a:rPr>
              <a:t> </a:t>
            </a:r>
            <a:r>
              <a:rPr lang="ru-RU" b="1" i="1" u="sng" dirty="0" smtClean="0">
                <a:solidFill>
                  <a:srgbClr val="C10F75"/>
                </a:solidFill>
              </a:rPr>
              <a:t>доходов бюджета в 2015-2019 годах</a:t>
            </a:r>
            <a:endParaRPr lang="ru-RU" b="1" i="1" u="sng" dirty="0">
              <a:solidFill>
                <a:srgbClr val="C10F7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0992" y="5589240"/>
            <a:ext cx="180354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Ожидаемое 2016г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992" y="4986858"/>
            <a:ext cx="1440160" cy="675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План 2017г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4400" y="4119324"/>
            <a:ext cx="1396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План 2019г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5950" y="4576524"/>
            <a:ext cx="122413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План 2018г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2826" y="6044018"/>
            <a:ext cx="122413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Отчет 2015г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9544" y="3676170"/>
            <a:ext cx="914400" cy="41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C0DB3"/>
                </a:solidFill>
              </a:rPr>
              <a:t>Всего</a:t>
            </a:r>
            <a:endParaRPr lang="ru-RU" dirty="0">
              <a:solidFill>
                <a:srgbClr val="3C0D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11816" y="3997421"/>
            <a:ext cx="1152128" cy="54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34734</a:t>
            </a:r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48916" y="474795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30708</a:t>
            </a:r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36968" y="5324606"/>
            <a:ext cx="10081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   31186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48916" y="580398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29611,4</a:t>
            </a:r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30680" y="424080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33068</a:t>
            </a:r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14656" y="0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50EC2"/>
                </a:solidFill>
              </a:rPr>
              <a:t>тыс. руб.</a:t>
            </a:r>
            <a:endParaRPr lang="ru-RU" b="1" dirty="0">
              <a:solidFill>
                <a:srgbClr val="350EC2"/>
              </a:solidFill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633241"/>
              </p:ext>
            </p:extLst>
          </p:nvPr>
        </p:nvGraphicFramePr>
        <p:xfrm>
          <a:off x="2070086" y="4001842"/>
          <a:ext cx="5702314" cy="285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104559"/>
              </p:ext>
            </p:extLst>
          </p:nvPr>
        </p:nvGraphicFramePr>
        <p:xfrm>
          <a:off x="179512" y="23574"/>
          <a:ext cx="8712968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0452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61926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неналоговых доходов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2017 году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124" y="3465592"/>
            <a:ext cx="47525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Динамика </a:t>
            </a:r>
            <a:r>
              <a:rPr lang="ru-RU" sz="1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неналоговых доходов бюджета в 2015-2019 годах</a:t>
            </a:r>
            <a:endParaRPr lang="ru-RU" sz="1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2159" y="3368432"/>
            <a:ext cx="10486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Всего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335" y="5255205"/>
            <a:ext cx="914400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3957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98205" y="4834880"/>
            <a:ext cx="914400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2472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06335" y="4369902"/>
            <a:ext cx="914400" cy="70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2466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22159" y="3933056"/>
            <a:ext cx="914400" cy="6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2514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45547" y="5936704"/>
            <a:ext cx="914400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4571,2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8520" y="5928399"/>
            <a:ext cx="17281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Отчет 2015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44" y="4508267"/>
            <a:ext cx="1426368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План 2018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52" y="3951219"/>
            <a:ext cx="1368152" cy="66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План 2019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56" y="4917437"/>
            <a:ext cx="1465312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План 2017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792" y="5461248"/>
            <a:ext cx="1490464" cy="6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Ожидаемое 2016</a:t>
            </a:r>
            <a:endParaRPr lang="ru-RU" sz="1400" b="1" dirty="0">
              <a:solidFill>
                <a:srgbClr val="FF505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004048" y="4271392"/>
            <a:ext cx="2952328" cy="11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04048" y="4724222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220072" y="5148066"/>
            <a:ext cx="2736304" cy="53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660232" y="5532386"/>
            <a:ext cx="1296144" cy="231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495160" y="6239447"/>
            <a:ext cx="474888" cy="23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174087" y="116632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62AA9"/>
                </a:solidFill>
              </a:rPr>
              <a:t>тыс. руб.</a:t>
            </a:r>
            <a:endParaRPr lang="ru-RU" b="1" dirty="0">
              <a:solidFill>
                <a:srgbClr val="A62AA9"/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631646"/>
              </p:ext>
            </p:extLst>
          </p:nvPr>
        </p:nvGraphicFramePr>
        <p:xfrm>
          <a:off x="611560" y="573354"/>
          <a:ext cx="7858671" cy="334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7804"/>
              </p:ext>
            </p:extLst>
          </p:nvPr>
        </p:nvGraphicFramePr>
        <p:xfrm>
          <a:off x="390785" y="381751"/>
          <a:ext cx="8011962" cy="357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5855"/>
              </p:ext>
            </p:extLst>
          </p:nvPr>
        </p:nvGraphicFramePr>
        <p:xfrm>
          <a:off x="1206850" y="3983360"/>
          <a:ext cx="7139617" cy="25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387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97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 flipV="1">
            <a:off x="6732240" y="6052030"/>
            <a:ext cx="1296144" cy="42939"/>
          </a:xfrm>
          <a:prstGeom prst="straightConnector1">
            <a:avLst/>
          </a:prstGeom>
          <a:ln w="1905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580112" y="4905772"/>
            <a:ext cx="504056" cy="201156"/>
          </a:xfrm>
          <a:prstGeom prst="straightConnector1">
            <a:avLst/>
          </a:prstGeom>
          <a:ln w="15875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940152" y="5521189"/>
            <a:ext cx="1296144" cy="42939"/>
          </a:xfrm>
          <a:prstGeom prst="straightConnector1">
            <a:avLst/>
          </a:prstGeom>
          <a:ln w="1905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-конечная звезда 9"/>
          <p:cNvSpPr/>
          <p:nvPr/>
        </p:nvSpPr>
        <p:spPr>
          <a:xfrm>
            <a:off x="4860032" y="4061955"/>
            <a:ext cx="1296144" cy="770384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304428,0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7912325" y="5637770"/>
            <a:ext cx="1368152" cy="914400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507260,4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258" y="116632"/>
            <a:ext cx="56166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Структура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безвозмездных поступлений </a:t>
            </a:r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в бюджет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района в 2017 году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946533"/>
              </p:ext>
            </p:extLst>
          </p:nvPr>
        </p:nvGraphicFramePr>
        <p:xfrm>
          <a:off x="129258" y="764704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848" y="3789040"/>
            <a:ext cx="56166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 smtClean="0">
                <a:solidFill>
                  <a:srgbClr val="FF0000"/>
                </a:solidFill>
                <a:latin typeface="Arial Black" pitchFamily="34" charset="0"/>
              </a:rPr>
              <a:t>Динамика безвозмездных поступлений в 2015-2019 годах</a:t>
            </a:r>
            <a:endParaRPr lang="ru-RU" b="1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952" y="512676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тыс. руб</a:t>
            </a:r>
            <a:r>
              <a:rPr lang="ru-RU" b="1" dirty="0" smtClean="0">
                <a:solidFill>
                  <a:srgbClr val="A62AA9"/>
                </a:solidFill>
              </a:rPr>
              <a:t>.</a:t>
            </a:r>
            <a:endParaRPr lang="ru-RU" b="1" dirty="0">
              <a:solidFill>
                <a:srgbClr val="A62AA9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698005" y="3573016"/>
            <a:ext cx="1368152" cy="914400"/>
          </a:xfrm>
          <a:prstGeom prst="ellipse">
            <a:avLst/>
          </a:prstGeom>
          <a:solidFill>
            <a:srgbClr val="F0B74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50EC2"/>
                </a:solidFill>
              </a:rPr>
              <a:t>Всего</a:t>
            </a:r>
            <a:endParaRPr lang="ru-RU" dirty="0">
              <a:solidFill>
                <a:srgbClr val="350EC2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6588224" y="6165304"/>
            <a:ext cx="1511062" cy="792088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477812,9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904148" y="4511332"/>
            <a:ext cx="1368152" cy="914400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402129,7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7164876" y="4962912"/>
            <a:ext cx="1368152" cy="914400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441666,1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6208" y="5250944"/>
            <a:ext cx="1296144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План 2017</a:t>
            </a:r>
            <a:endParaRPr lang="ru-RU" sz="1400" b="1" dirty="0">
              <a:solidFill>
                <a:srgbClr val="A62AA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326868"/>
            <a:ext cx="1368152" cy="578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План 2019</a:t>
            </a:r>
            <a:endParaRPr lang="ru-RU" sz="1400" b="1" dirty="0">
              <a:solidFill>
                <a:srgbClr val="A62AA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5720" y="4814581"/>
            <a:ext cx="1202432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План 2018</a:t>
            </a:r>
            <a:endParaRPr lang="ru-RU" sz="1400" b="1" dirty="0">
              <a:solidFill>
                <a:srgbClr val="A62AA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69068" y="5822553"/>
            <a:ext cx="1634480" cy="54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Ожидаемое 2016</a:t>
            </a:r>
            <a:endParaRPr lang="ru-RU" sz="1400" b="1" dirty="0">
              <a:solidFill>
                <a:srgbClr val="A62AA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33064" y="6323570"/>
            <a:ext cx="129614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Отчет 2015</a:t>
            </a:r>
            <a:endParaRPr lang="ru-RU" sz="1400" b="1" dirty="0">
              <a:solidFill>
                <a:srgbClr val="A62AA9"/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132871"/>
              </p:ext>
            </p:extLst>
          </p:nvPr>
        </p:nvGraphicFramePr>
        <p:xfrm>
          <a:off x="251520" y="717938"/>
          <a:ext cx="8424936" cy="31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601200"/>
              </p:ext>
            </p:extLst>
          </p:nvPr>
        </p:nvGraphicFramePr>
        <p:xfrm>
          <a:off x="1368152" y="4030216"/>
          <a:ext cx="61561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2713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6" y="332656"/>
            <a:ext cx="439243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554960" cy="2376264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anchor="t">
            <a:noAutofit/>
          </a:bodyPr>
          <a:lstStyle/>
          <a:p>
            <a:pPr algn="ctr"/>
            <a: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C10F75"/>
                </a:solidFill>
                <a:effectLst/>
              </a:rPr>
              <a:t>Уважаемые жители </a:t>
            </a:r>
            <a: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3C0DB3"/>
                </a:solidFill>
                <a:effectLst/>
              </a:rPr>
              <a:t>Первомайского</a:t>
            </a:r>
            <a: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C10F75"/>
                </a:solidFill>
                <a:effectLst/>
              </a:rPr>
              <a:t> </a:t>
            </a:r>
            <a:b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C10F75"/>
                </a:solidFill>
                <a:effectLst/>
              </a:rPr>
            </a:br>
            <a: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C10F75"/>
                </a:solidFill>
                <a:effectLst/>
              </a:rPr>
              <a:t>муниципального района</a:t>
            </a:r>
            <a:endParaRPr lang="ru-RU" sz="2400" i="1" dirty="0">
              <a:ln w="19050">
                <a:solidFill>
                  <a:srgbClr val="C10F75"/>
                </a:solidFill>
                <a:prstDash val="solid"/>
              </a:ln>
              <a:solidFill>
                <a:srgbClr val="C10F75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416" y="2208362"/>
            <a:ext cx="5993784" cy="43889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sz="2400" b="1" i="1" dirty="0" smtClean="0">
                <a:solidFill>
                  <a:srgbClr val="C10F75"/>
                </a:solidFill>
                <a:latin typeface="+mj-lt"/>
              </a:rPr>
              <a:t>«Бюджет для граждан»</a:t>
            </a:r>
            <a:r>
              <a:rPr lang="en-US" sz="2400" b="1" i="1" dirty="0">
                <a:solidFill>
                  <a:srgbClr val="C10F75"/>
                </a:solidFill>
                <a:latin typeface="+mj-lt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познакомит вас 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 основными целями, задачами и приоритетными направлениями бюджетной политики района,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основными условиями формирования бюджета района, источниками доходов и обоснованиями расходов бюджета. </a:t>
            </a:r>
          </a:p>
          <a:p>
            <a:pPr marL="0" indent="0" algn="just"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Основная 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цель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данного проекта - это представление информации о бюджете в доступной и понятной форме для жителей района, а так же 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вовлечение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граждан 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 бюджетный процесс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 Первомайском муниципальном районе.</a:t>
            </a:r>
            <a:endParaRPr lang="ru-RU" sz="2400" b="1" i="1" dirty="0" smtClean="0">
              <a:solidFill>
                <a:srgbClr val="FF0000"/>
              </a:solidFill>
              <a:latin typeface="+mj-lt"/>
            </a:endParaRPr>
          </a:p>
          <a:p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50" y="1916832"/>
            <a:ext cx="2688840" cy="20162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017-2019\Бюджет для граждан\imah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66" y="4509120"/>
            <a:ext cx="2195736" cy="14638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52636"/>
            <a:ext cx="5220072" cy="972108"/>
          </a:xfrm>
        </p:spPr>
        <p:txBody>
          <a:bodyPr>
            <a:normAutofit/>
          </a:bodyPr>
          <a:lstStyle/>
          <a:p>
            <a:r>
              <a:rPr lang="ru-RU" sz="2700" dirty="0"/>
              <a:t>М</a:t>
            </a:r>
            <a:r>
              <a:rPr lang="ru-RU" sz="2700" dirty="0" smtClean="0"/>
              <a:t>еры </a:t>
            </a:r>
            <a:r>
              <a:rPr lang="ru-RU" sz="2700" dirty="0"/>
              <a:t>по </a:t>
            </a:r>
            <a:r>
              <a:rPr lang="ru-RU" sz="2700" dirty="0" smtClean="0"/>
              <a:t>повышению доходов бюджета района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288" y="185058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62AA9"/>
                </a:solidFill>
              </a:rPr>
              <a:t>Увеличение </a:t>
            </a:r>
            <a:r>
              <a:rPr lang="ru-RU" dirty="0">
                <a:solidFill>
                  <a:srgbClr val="A62AA9"/>
                </a:solidFill>
              </a:rPr>
              <a:t>собираемости на территории Первомайского района имущественных </a:t>
            </a:r>
            <a:r>
              <a:rPr lang="ru-RU" dirty="0" smtClean="0">
                <a:solidFill>
                  <a:srgbClr val="A62AA9"/>
                </a:solidFill>
              </a:rPr>
              <a:t> налогов: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A62AA9"/>
                </a:solidFill>
              </a:rPr>
              <a:t>выявление </a:t>
            </a:r>
            <a:r>
              <a:rPr lang="ru-RU" dirty="0">
                <a:solidFill>
                  <a:srgbClr val="A62AA9"/>
                </a:solidFill>
              </a:rPr>
              <a:t>и устранение неточностей в информационных ресурсах, используемых для начисления налогов</a:t>
            </a:r>
            <a:r>
              <a:rPr lang="ru-RU" dirty="0" smtClean="0">
                <a:solidFill>
                  <a:srgbClr val="A62AA9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A62AA9"/>
                </a:solidFill>
              </a:rPr>
              <a:t>обучение специалистов муниципальных образований района знаниям и навыкам, необходимым для вовлечения в налогообложение земельных участков, права собственности на которые не зарегистрированы в законодательно установленном порядке.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661248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роводимая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совместно с налоговыми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органами работа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 легализации заработной платы работающего населения и выводу из «тени» доходов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предпринимателей.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3324" y="42930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C0DB3"/>
                </a:solidFill>
              </a:rPr>
              <a:t>Работа группы </a:t>
            </a:r>
            <a:r>
              <a:rPr lang="ru-RU" dirty="0">
                <a:solidFill>
                  <a:srgbClr val="3C0DB3"/>
                </a:solidFill>
              </a:rPr>
              <a:t>по снижению неформальной </a:t>
            </a:r>
            <a:r>
              <a:rPr lang="ru-RU" dirty="0" smtClean="0">
                <a:solidFill>
                  <a:srgbClr val="3C0DB3"/>
                </a:solidFill>
              </a:rPr>
              <a:t>занятости (выявление </a:t>
            </a:r>
            <a:r>
              <a:rPr lang="ru-RU" dirty="0">
                <a:solidFill>
                  <a:srgbClr val="3C0DB3"/>
                </a:solidFill>
              </a:rPr>
              <a:t>индивидуальных </a:t>
            </a:r>
            <a:r>
              <a:rPr lang="ru-RU" dirty="0" smtClean="0">
                <a:solidFill>
                  <a:srgbClr val="3C0DB3"/>
                </a:solidFill>
              </a:rPr>
              <a:t> предпринимателей</a:t>
            </a:r>
            <a:r>
              <a:rPr lang="ru-RU" dirty="0">
                <a:solidFill>
                  <a:srgbClr val="3C0DB3"/>
                </a:solidFill>
              </a:rPr>
              <a:t>, </a:t>
            </a:r>
            <a:r>
              <a:rPr lang="ru-RU" dirty="0" smtClean="0">
                <a:solidFill>
                  <a:srgbClr val="3C0DB3"/>
                </a:solidFill>
              </a:rPr>
              <a:t>принимающих работников без оформления трудовых отношений, проведение </a:t>
            </a:r>
            <a:r>
              <a:rPr lang="ru-RU" dirty="0">
                <a:solidFill>
                  <a:srgbClr val="3C0DB3"/>
                </a:solidFill>
              </a:rPr>
              <a:t>с ними </a:t>
            </a:r>
            <a:r>
              <a:rPr lang="ru-RU" dirty="0" smtClean="0">
                <a:solidFill>
                  <a:srgbClr val="3C0DB3"/>
                </a:solidFill>
              </a:rPr>
              <a:t>заседаний </a:t>
            </a:r>
            <a:r>
              <a:rPr lang="ru-RU" dirty="0">
                <a:solidFill>
                  <a:srgbClr val="3C0DB3"/>
                </a:solidFill>
              </a:rPr>
              <a:t>на предмет соблюдения  законодательства </a:t>
            </a:r>
            <a:r>
              <a:rPr lang="ru-RU" dirty="0" smtClean="0">
                <a:solidFill>
                  <a:srgbClr val="3C0DB3"/>
                </a:solidFill>
              </a:rPr>
              <a:t>РФ).</a:t>
            </a:r>
            <a:endParaRPr lang="ru-RU" dirty="0">
              <a:solidFill>
                <a:srgbClr val="3C0DB3"/>
              </a:solidFill>
            </a:endParaRPr>
          </a:p>
        </p:txBody>
      </p:sp>
      <p:pic>
        <p:nvPicPr>
          <p:cNvPr id="6" name="Picture 2" descr="C:\Users\User\Desktop\2017-2019\Бюджет для граждан\image2105933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096"/>
            <a:ext cx="2562294" cy="17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960">
            <a:off x="324660" y="4305841"/>
            <a:ext cx="2492512" cy="18512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8" y="620688"/>
            <a:ext cx="3744416" cy="434312"/>
          </a:xfrm>
        </p:spPr>
        <p:txBody>
          <a:bodyPr>
            <a:normAutofit fontScale="90000"/>
          </a:bodyPr>
          <a:lstStyle/>
          <a:p>
            <a:r>
              <a:rPr lang="ru-RU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96C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62AA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96C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endParaRPr lang="ru-RU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EA96C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1" descr="http://dnews.donetsk.ua/storage/fotos/2010/08/27/12828941552128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683" y="85700"/>
            <a:ext cx="335706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628800"/>
            <a:ext cx="3744416" cy="216024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– это </a:t>
            </a:r>
            <a:r>
              <a:rPr lang="ru-RU" b="1" i="1" dirty="0">
                <a:solidFill>
                  <a:srgbClr val="FF0000"/>
                </a:solidFill>
              </a:rPr>
              <a:t>выплачиваемые из бюджета </a:t>
            </a:r>
            <a:r>
              <a:rPr lang="ru-RU" b="1" i="1" dirty="0" smtClean="0">
                <a:solidFill>
                  <a:srgbClr val="FF0000"/>
                </a:solidFill>
              </a:rPr>
              <a:t>района денежные средства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03948" y="1984350"/>
            <a:ext cx="4680520" cy="19362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Объём расходов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определяется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исходя из объёма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средств, необходимых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исполнения установленных законодательством полномочий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органов местного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самоуправления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83868" y="4162696"/>
            <a:ext cx="5400600" cy="24856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A62AA9"/>
                </a:solidFill>
              </a:rPr>
              <a:t>Расходы бюджета Первомайского муниципального района классифицируются:</a:t>
            </a:r>
          </a:p>
          <a:p>
            <a:pPr algn="just"/>
            <a:r>
              <a:rPr lang="ru-RU" b="1" dirty="0" smtClean="0">
                <a:solidFill>
                  <a:srgbClr val="A62AA9"/>
                </a:solidFill>
              </a:rPr>
              <a:t>* </a:t>
            </a:r>
            <a:r>
              <a:rPr lang="ru-RU" b="1" u="sng" dirty="0" smtClean="0">
                <a:solidFill>
                  <a:srgbClr val="A62AA9"/>
                </a:solidFill>
              </a:rPr>
              <a:t>по разделам и подразделам (по отраслям)</a:t>
            </a:r>
          </a:p>
          <a:p>
            <a:pPr algn="just"/>
            <a:r>
              <a:rPr lang="ru-RU" b="1" dirty="0" smtClean="0">
                <a:solidFill>
                  <a:srgbClr val="A62AA9"/>
                </a:solidFill>
              </a:rPr>
              <a:t>* </a:t>
            </a:r>
            <a:r>
              <a:rPr lang="ru-RU" b="1" u="sng" dirty="0" smtClean="0">
                <a:solidFill>
                  <a:srgbClr val="A62AA9"/>
                </a:solidFill>
              </a:rPr>
              <a:t>по </a:t>
            </a:r>
            <a:r>
              <a:rPr lang="ru-RU" b="1" u="sng" dirty="0">
                <a:solidFill>
                  <a:srgbClr val="A62AA9"/>
                </a:solidFill>
              </a:rPr>
              <a:t>главным распорядителям </a:t>
            </a:r>
            <a:r>
              <a:rPr lang="ru-RU" b="1" u="sng" dirty="0" smtClean="0">
                <a:solidFill>
                  <a:srgbClr val="A62AA9"/>
                </a:solidFill>
              </a:rPr>
              <a:t>бюджетных средств</a:t>
            </a:r>
            <a:r>
              <a:rPr lang="ru-RU" b="1" dirty="0" smtClean="0">
                <a:solidFill>
                  <a:srgbClr val="A62AA9"/>
                </a:solidFill>
              </a:rPr>
              <a:t> (ведомственная классификация) </a:t>
            </a:r>
          </a:p>
          <a:p>
            <a:pPr algn="just"/>
            <a:r>
              <a:rPr lang="ru-RU" b="1" dirty="0" smtClean="0">
                <a:solidFill>
                  <a:srgbClr val="A62AA9"/>
                </a:solidFill>
              </a:rPr>
              <a:t>Все расходы бюджета так же делятся на </a:t>
            </a:r>
            <a:r>
              <a:rPr lang="ru-RU" b="1" u="sng" dirty="0" smtClean="0">
                <a:solidFill>
                  <a:srgbClr val="A62AA9"/>
                </a:solidFill>
              </a:rPr>
              <a:t>программные и непрограммные расходы</a:t>
            </a:r>
            <a:r>
              <a:rPr lang="ru-RU" b="1" dirty="0" smtClean="0">
                <a:solidFill>
                  <a:srgbClr val="A62AA9"/>
                </a:solidFill>
              </a:rPr>
              <a:t>. </a:t>
            </a:r>
          </a:p>
          <a:p>
            <a:pPr marL="285750" indent="-285750" algn="ctr">
              <a:buFont typeface="Arial" charset="0"/>
              <a:buChar char="•"/>
            </a:pPr>
            <a:endParaRPr lang="ru-RU" dirty="0">
              <a:solidFill>
                <a:srgbClr val="A62AA9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27584" y="1412776"/>
            <a:ext cx="648072" cy="9784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2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54642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Распределение расходов бюджета района по разделам бюджетной классификации на 2015-2019 годы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(</a:t>
            </a:r>
            <a:r>
              <a:rPr lang="ru-RU" sz="1400" dirty="0" smtClean="0">
                <a:solidFill>
                  <a:srgbClr val="FFC000"/>
                </a:solidFill>
              </a:rPr>
              <a:t>ОТРАСЛЕВАЯ СТРУКТУРА</a:t>
            </a:r>
            <a:r>
              <a:rPr lang="ru-RU" sz="2400" dirty="0" smtClean="0">
                <a:solidFill>
                  <a:srgbClr val="FFC000"/>
                </a:solidFill>
              </a:rPr>
              <a:t>)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8344" y="908720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F0B744"/>
                </a:solidFill>
              </a:rPr>
              <a:t>тыс. руб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09071"/>
              </p:ext>
            </p:extLst>
          </p:nvPr>
        </p:nvGraphicFramePr>
        <p:xfrm>
          <a:off x="323527" y="1540240"/>
          <a:ext cx="8640961" cy="4985104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517718"/>
                <a:gridCol w="2153050"/>
                <a:gridCol w="1220335"/>
                <a:gridCol w="1117613"/>
                <a:gridCol w="1216227"/>
                <a:gridCol w="1199791"/>
                <a:gridCol w="1216227"/>
              </a:tblGrid>
              <a:tr h="3881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Отчет 2015г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Ожидаемое 2016г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ru-RU" sz="1400" b="1" u="none" strike="noStrike" dirty="0">
                          <a:effectLst/>
                        </a:rPr>
                        <a:t>План 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План 2018г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План 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4395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/>
                      </a:pPr>
                      <a:r>
                        <a:rPr lang="ru-RU" sz="1200" u="none" strike="noStrike" dirty="0">
                          <a:effectLst/>
                        </a:rPr>
                        <a:t>Общегосударственные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35585,6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36782,6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33183,8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33078,8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33108,8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319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Национальная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525,1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539,1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541,6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541,7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541,7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60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182,0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115,0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120,0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120,0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303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47192,6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43028,6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38296,2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38721,3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39025,1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3881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879,5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20533,9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1140,0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7601,7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219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199638,7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213127,9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205749,5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196518,4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196403,0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225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Культура, кинематография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34556,3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47872,7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37180,3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33316,8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33316,8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219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Социальная политика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113319,8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124259,3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111326,0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111297,1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110874,0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3881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Физическая культура и 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8698,2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20984,6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18291,2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3917,8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3917,8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271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Средства массовой информации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1626,3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1637,4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1647,5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1647,5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Межбюджетные трансферты бюджетам муниципальных образований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34615,0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30464,0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27370,0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17863,0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4032,0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3881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Условно-утвержденные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4613,6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8565,2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  <a:tr h="12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476819,1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539345,1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474846,1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449237,7</a:t>
                      </a:r>
                      <a:endParaRPr lang="ru-RU" sz="14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429784,4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6C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856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8D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704708"/>
              </p:ext>
            </p:extLst>
          </p:nvPr>
        </p:nvGraphicFramePr>
        <p:xfrm>
          <a:off x="107504" y="404664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169321"/>
              </p:ext>
            </p:extLst>
          </p:nvPr>
        </p:nvGraphicFramePr>
        <p:xfrm>
          <a:off x="755576" y="3717032"/>
          <a:ext cx="5472608" cy="32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64088" y="6453336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F0B744"/>
                </a:solidFill>
              </a:rPr>
              <a:t>тыс. руб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865553"/>
              </p:ext>
            </p:extLst>
          </p:nvPr>
        </p:nvGraphicFramePr>
        <p:xfrm>
          <a:off x="179512" y="116633"/>
          <a:ext cx="8712968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420223"/>
              </p:ext>
            </p:extLst>
          </p:nvPr>
        </p:nvGraphicFramePr>
        <p:xfrm>
          <a:off x="251521" y="3645024"/>
          <a:ext cx="6264696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20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237312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тыс. руб.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357098"/>
              </p:ext>
            </p:extLst>
          </p:nvPr>
        </p:nvGraphicFramePr>
        <p:xfrm>
          <a:off x="395536" y="260648"/>
          <a:ext cx="813690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9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Распределение расходов бюджета района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главным распорядителям бюджетных средств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609578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>
                <a:solidFill>
                  <a:srgbClr val="350EC2"/>
                </a:solidFill>
              </a:rPr>
              <a:t>т</a:t>
            </a:r>
            <a:r>
              <a:rPr lang="ru-RU" b="1" dirty="0" smtClean="0">
                <a:solidFill>
                  <a:srgbClr val="350EC2"/>
                </a:solidFill>
              </a:rPr>
              <a:t>ыс. руб.</a:t>
            </a:r>
            <a:endParaRPr lang="ru-RU" b="1" dirty="0">
              <a:solidFill>
                <a:srgbClr val="350EC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50547"/>
              </p:ext>
            </p:extLst>
          </p:nvPr>
        </p:nvGraphicFramePr>
        <p:xfrm>
          <a:off x="323527" y="1074738"/>
          <a:ext cx="8640960" cy="525141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60042"/>
                <a:gridCol w="1067393"/>
                <a:gridCol w="958546"/>
                <a:gridCol w="1292106"/>
                <a:gridCol w="1011213"/>
                <a:gridCol w="1151660"/>
              </a:tblGrid>
              <a:tr h="4983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Наименование главного распорядителя бюджетных средств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Отчет 2015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Ожидаемое 2016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План 2017 г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План 2018 г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План 2019 г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19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Отдел  культуры, туризма и молодежной  политики администрации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40 030,7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54313,7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42110,7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38250,2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38227,2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1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Отдел  образования  Администрации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205 962,8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219805,2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214227,7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204986,7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204604,3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1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Отдел финансов Администрации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67 518,1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75936,5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35402,4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28008,3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12064,3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715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Отдел труда и социальной поддержки населения Администрации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98 181,9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104350,4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97599,4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97572,3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97534,5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692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Администрация  Первомайского  муниципального района   Ярославской  области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64 092,2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83774,9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84445,2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74745,9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67728,2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61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Собрание Представителей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35,1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130,0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25,0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25,0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25,0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61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Контрольно-счетная палата Первомайского муниципального района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998,3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1034,4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1035,7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1035,7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1035,7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условно-утвержденные расходы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4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4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4613,6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8565,2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476 819,1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539345,1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474846,1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449237,7</a:t>
                      </a:r>
                      <a:endParaRPr lang="ru-RU" sz="1400" b="1" i="1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429784,4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517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8288" y="587727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План 2019</a:t>
            </a:r>
            <a:endParaRPr lang="ru-RU" sz="1400" b="1" dirty="0">
              <a:solidFill>
                <a:srgbClr val="3C0DB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960132"/>
            <a:ext cx="1270992" cy="698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Ожидаемое 2016</a:t>
            </a:r>
            <a:endParaRPr lang="ru-RU" sz="1400" b="1" dirty="0">
              <a:solidFill>
                <a:srgbClr val="3C0DB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0624" y="6021288"/>
            <a:ext cx="914400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План 2017</a:t>
            </a:r>
            <a:endParaRPr lang="ru-RU" sz="1400" b="1" dirty="0">
              <a:solidFill>
                <a:srgbClr val="3C0DB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021288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Отчет 2015</a:t>
            </a:r>
            <a:endParaRPr lang="ru-RU" sz="1400" b="1" dirty="0">
              <a:solidFill>
                <a:srgbClr val="3C0DB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585212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План 2018</a:t>
            </a:r>
            <a:endParaRPr lang="ru-RU" sz="1400" b="1" dirty="0">
              <a:solidFill>
                <a:srgbClr val="3C0DB3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751677"/>
              </p:ext>
            </p:extLst>
          </p:nvPr>
        </p:nvGraphicFramePr>
        <p:xfrm>
          <a:off x="395536" y="-270163"/>
          <a:ext cx="8196585" cy="634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536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18" y="110911"/>
            <a:ext cx="2492482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20" y="110910"/>
            <a:ext cx="6785436" cy="89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 2014 года бюджет Первомайского муниципального района по расходам формируется и исполняется </a:t>
            </a: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программам </a:t>
            </a:r>
            <a:r>
              <a:rPr lang="ru-RU" sz="1600" b="1" dirty="0" smtClean="0">
                <a:solidFill>
                  <a:srgbClr val="FF0000"/>
                </a:solidFill>
              </a:rPr>
              <a:t>в соответствии с Бюджетным кодексом Российской Федерации.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Woman &amp; Calcul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189">
            <a:off x="156954" y="5110065"/>
            <a:ext cx="2647472" cy="15777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820" y="1196751"/>
            <a:ext cx="5688632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увязанный по ресурсам,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исполнителям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Первомайского муниципального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района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rgbClr val="350EC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98155" y="6165304"/>
            <a:ext cx="6197951" cy="6926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A62AA9"/>
                </a:solidFill>
              </a:rPr>
              <a:t>Все муниципальные программы размещены на официальном сайте Администрации Первомайского муниципального района </a:t>
            </a:r>
            <a:r>
              <a:rPr lang="en-US" sz="1400" b="1" u="sng" dirty="0">
                <a:solidFill>
                  <a:srgbClr val="FF0000"/>
                </a:solidFill>
              </a:rPr>
              <a:t>http://pervomayadm.ru/municipal-nye.html</a:t>
            </a:r>
            <a:endParaRPr lang="ru-RU" sz="1400" b="1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20" y="3284984"/>
            <a:ext cx="2440240" cy="2319138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Является </a:t>
            </a:r>
            <a:r>
              <a:rPr lang="ru-RU" sz="1400" b="1" u="sng" dirty="0" smtClean="0">
                <a:solidFill>
                  <a:srgbClr val="A62AA9"/>
                </a:solidFill>
              </a:rPr>
              <a:t>главным </a:t>
            </a:r>
            <a:r>
              <a:rPr lang="ru-RU" sz="1400" b="1" u="sng" dirty="0">
                <a:solidFill>
                  <a:srgbClr val="A62AA9"/>
                </a:solidFill>
              </a:rPr>
              <a:t>инструментом</a:t>
            </a:r>
            <a:r>
              <a:rPr lang="ru-RU" sz="1400" b="1" dirty="0">
                <a:solidFill>
                  <a:srgbClr val="A62AA9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400" b="1" dirty="0" smtClean="0">
                <a:solidFill>
                  <a:srgbClr val="A62AA9"/>
                </a:solidFill>
              </a:rPr>
              <a:t>политики</a:t>
            </a:r>
            <a:r>
              <a:rPr lang="ru-RU" sz="1400" b="1" dirty="0">
                <a:solidFill>
                  <a:srgbClr val="A62AA9"/>
                </a:solidFill>
              </a:rPr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 rot="10017232">
            <a:off x="5765216" y="1453143"/>
            <a:ext cx="1128225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25228" y="2870887"/>
            <a:ext cx="484632" cy="58011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99962" y="2758008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Тыс. руб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49322"/>
              </p:ext>
            </p:extLst>
          </p:nvPr>
        </p:nvGraphicFramePr>
        <p:xfrm>
          <a:off x="3059832" y="3284984"/>
          <a:ext cx="5641339" cy="27893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20859"/>
                <a:gridCol w="720080"/>
                <a:gridCol w="936104"/>
                <a:gridCol w="864096"/>
                <a:gridCol w="864096"/>
                <a:gridCol w="936104"/>
              </a:tblGrid>
              <a:tr h="425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Показатели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Отчет 2015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Ожидаемое 2016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План 2017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План 2018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План 2019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52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406 113,0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455 339,6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417 593,4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391 549,4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384 336,5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8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Непрограммные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40 620,5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39 088,7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34 124,0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34 124,0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34 124,0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61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Транзитные средства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30 085,6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44 916,8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23 128,7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18 950,7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2 758,7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616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Условно-утвержденные расходы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4 613,6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8 565,2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49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effectLst/>
                        </a:rPr>
                        <a:t>ИТОГО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476 819,1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539 345,1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474 846,1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449 237,7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429 784,4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3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435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700" dirty="0">
                <a:ln w="11430"/>
                <a:solidFill>
                  <a:srgbClr val="A62AA9"/>
                </a:solidFill>
                <a:effectLst/>
              </a:rPr>
              <a:t>Распределение расходов бюджета района по муниципальным программам в </a:t>
            </a:r>
            <a:r>
              <a:rPr lang="ru-RU" sz="2700" dirty="0" smtClean="0">
                <a:ln w="11430"/>
                <a:solidFill>
                  <a:srgbClr val="A62AA9"/>
                </a:solidFill>
                <a:effectLst/>
              </a:rPr>
              <a:t>2015-2019 годах</a:t>
            </a:r>
            <a:endParaRPr lang="ru-RU" dirty="0">
              <a:ln w="11430"/>
              <a:solidFill>
                <a:srgbClr val="A62AA9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8384" y="763598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0070C0"/>
                </a:solidFill>
              </a:rPr>
              <a:t>тыс. руб.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2732"/>
              </p:ext>
            </p:extLst>
          </p:nvPr>
        </p:nvGraphicFramePr>
        <p:xfrm>
          <a:off x="251520" y="1196752"/>
          <a:ext cx="8712968" cy="554461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600400"/>
                <a:gridCol w="1080120"/>
                <a:gridCol w="1080120"/>
                <a:gridCol w="1152128"/>
                <a:gridCol w="1080120"/>
                <a:gridCol w="720080"/>
              </a:tblGrid>
              <a:tr h="243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</a:rPr>
                        <a:t>Отчет 2015 г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</a:rPr>
                        <a:t>Ожидаемое 2016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</a:rPr>
                        <a:t>План 2017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</a:rPr>
                        <a:t>План 2018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</a:rPr>
                        <a:t>План 2019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EA96C2"/>
                    </a:solidFill>
                  </a:tcPr>
                </a:tc>
              </a:tr>
              <a:tr h="4662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МП "Развитие образования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198 967,60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213 330,40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208 451,40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199 173,40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199 173,40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652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МП  "Социальная поддержка населения Первомайского муниципального района"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91 160,50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98 554,90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92 214,20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92 186,90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92 235,90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4662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МП "Доступная среда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940,5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290,10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932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МП "Обеспечение общественного порядка и противодействие преступности на территории Первомайского муниципального района"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477,6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370,50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372,40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415,40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745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МП "Защита населения и территории  Первомайского муниципального района от чрезвычайных ситуаций"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112,00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115,00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115,00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115,00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652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МП "Развитие культуры и молодежной политики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37 979,90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52 392,20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40 835,30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36 971,80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36 971,80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652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МП "Развитие физической культуры и спорта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8 698,10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19 384,60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18 291,20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3 917,80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3 917,80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609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МП "Обеспечение качественными коммунальными услугами населения Первомайского муниципального района"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618,10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11 245,40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1 140,00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5 488,70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344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715232"/>
              </p:ext>
            </p:extLst>
          </p:nvPr>
        </p:nvGraphicFramePr>
        <p:xfrm>
          <a:off x="179512" y="188641"/>
          <a:ext cx="8640960" cy="6611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296144"/>
                <a:gridCol w="1008112"/>
                <a:gridCol w="1152128"/>
                <a:gridCol w="936104"/>
                <a:gridCol w="936104"/>
              </a:tblGrid>
              <a:tr h="640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"Развитие субъектов малого и среднего предпринимательства  Первомайского муниципального района"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142,4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"Эффективная власть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5 261,70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5 340,00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7 780,10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7 675,10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7 705,10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"Информационное общество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1 626,30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1 637,40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1 647,50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1 647,50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498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"Развитие дорожного хозяйства и транспорта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42 140,80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40 788,10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37 410,40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38 583,20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38 964,40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"Развитие сельского хозяйства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2 228,30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2 117,20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640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"Энергосбережение и повышение </a:t>
                      </a:r>
                      <a:r>
                        <a:rPr lang="ru-RU" sz="1200" b="1" i="1" u="none" strike="noStrike" dirty="0" err="1">
                          <a:effectLst/>
                        </a:rPr>
                        <a:t>энергоэффективности</a:t>
                      </a:r>
                      <a:r>
                        <a:rPr lang="ru-RU" sz="1200" b="1" i="1" u="none" strike="noStrike" dirty="0">
                          <a:effectLst/>
                        </a:rPr>
                        <a:t>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1 668,10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747,30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712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"Создание условий для эффективного управления  муниципальными финансами в Первомайском муниципальном районе"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10 410,30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6 680,00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5 633,00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2 417,00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2 665,00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640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"Комплексные меры по организации отдыха, оздоровления и занятости детей Первомайского района"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2 610,20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2 775,00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2 633,10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2 633,10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2 633,10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142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 «Семья и дети»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174,5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175,50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175,50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177,50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356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"Поддержка потребительского рынка на селе"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301,1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93,30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712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"Разработка и актуализация градостроительной документации Первомайского района Ярославской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595,00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640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МП "Отлов и содержание безнадзорных животных на территории Первомайского муниципального района на 2016 г."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  <a:tr h="213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dirty="0">
                          <a:effectLst/>
                        </a:rPr>
                        <a:t>Итого по программным расходам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406 113,00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455 339,60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417 593,40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391 549,40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384 336,50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A96C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35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21" y="2430299"/>
            <a:ext cx="2185084" cy="30055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77672" cy="1052736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 smtClean="0">
                <a:ln w="6350">
                  <a:solidFill>
                    <a:srgbClr val="C10F75"/>
                  </a:solidFill>
                </a:ln>
                <a:solidFill>
                  <a:srgbClr val="CC3399"/>
                </a:solidFill>
              </a:rPr>
              <a:t>Определение основных понятий, используемых при составлении бюджета</a:t>
            </a:r>
            <a:endParaRPr lang="ru-RU" sz="2800" b="1" i="1" u="sng" dirty="0">
              <a:ln w="6350">
                <a:solidFill>
                  <a:srgbClr val="C10F75"/>
                </a:solidFill>
              </a:ln>
              <a:solidFill>
                <a:srgbClr val="CC3399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3928" y="951693"/>
            <a:ext cx="4608512" cy="1491364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lumMod val="60000"/>
                <a:lumOff val="40000"/>
                <a:alpha val="6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соответствующих органов власти (государственной, местной)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07504" y="5269487"/>
            <a:ext cx="8892480" cy="1584176"/>
          </a:xfrm>
          <a:prstGeom prst="flowChartAlternateProcess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50" dirty="0" smtClean="0">
                <a:ln w="12700" cmpd="sng">
                  <a:solidFill>
                    <a:srgbClr val="A62AA9"/>
                  </a:solidFill>
                  <a:prstDash val="solid"/>
                </a:ln>
                <a:solidFill>
                  <a:srgbClr val="3C0DB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Сбалансированность бюджета</a:t>
            </a:r>
            <a:r>
              <a:rPr lang="ru-RU" b="1" dirty="0" smtClean="0">
                <a:ln>
                  <a:solidFill>
                    <a:srgbClr val="A62AA9"/>
                  </a:solidFill>
                </a:ln>
                <a:solidFill>
                  <a:srgbClr val="3C0DB3"/>
                </a:solidFill>
              </a:rPr>
              <a:t>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равенство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доходов и расходов. Один из основополагающих принципов при составлении бюджета, когда это равенство нарушается, возникает дефицит, либо профицит бюджета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160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3CAC5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Дефицит</a:t>
            </a:r>
            <a:r>
              <a:rPr lang="ru-RU" sz="1600" dirty="0" smtClean="0">
                <a:solidFill>
                  <a:srgbClr val="7030A0"/>
                </a:solidFill>
              </a:rPr>
              <a:t> – </a:t>
            </a:r>
            <a:r>
              <a:rPr lang="ru-RU" sz="1600" b="1" dirty="0" smtClean="0">
                <a:solidFill>
                  <a:srgbClr val="7030A0"/>
                </a:solidFill>
              </a:rPr>
              <a:t>превышение расходов бюджета над его доходами.</a:t>
            </a:r>
          </a:p>
          <a:p>
            <a:pPr algn="ctr"/>
            <a:r>
              <a:rPr lang="ru-RU" sz="160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Профицит</a:t>
            </a:r>
            <a:r>
              <a:rPr lang="ru-RU" sz="1600" dirty="0" smtClean="0">
                <a:solidFill>
                  <a:srgbClr val="7030A0"/>
                </a:solidFill>
              </a:rPr>
              <a:t> – </a:t>
            </a:r>
            <a:r>
              <a:rPr lang="ru-RU" sz="1600" b="1" dirty="0" smtClean="0">
                <a:solidFill>
                  <a:srgbClr val="7030A0"/>
                </a:solidFill>
              </a:rPr>
              <a:t>превышение доходов бюджета над его расходами.</a:t>
            </a:r>
            <a:endParaRPr lang="ru-RU" sz="1600" b="1" dirty="0">
              <a:solidFill>
                <a:srgbClr val="7030A0"/>
              </a:solidFill>
            </a:endParaRPr>
          </a:p>
          <a:p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3532" y="2516028"/>
            <a:ext cx="2880320" cy="2834053"/>
          </a:xfrm>
          <a:prstGeom prst="wedgeRoundRectCallout">
            <a:avLst>
              <a:gd name="adj1" fmla="val -20019"/>
              <a:gd name="adj2" fmla="val 50441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</a:t>
            </a:r>
            <a:r>
              <a:rPr lang="ru-RU" u="sng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b="1" dirty="0">
                <a:solidFill>
                  <a:srgbClr val="7030A0"/>
                </a:solidFill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827748" y="2735199"/>
            <a:ext cx="2843808" cy="2614882"/>
          </a:xfrm>
          <a:prstGeom prst="wedgeRoundRectCallout">
            <a:avLst>
              <a:gd name="adj1" fmla="val -22482"/>
              <a:gd name="adj2" fmla="val 50441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b="1" dirty="0">
                <a:solidFill>
                  <a:srgbClr val="7030A0"/>
                </a:solidFill>
              </a:rPr>
              <a:t>выплачиваемые из бюджета денежные средства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044" y="1245199"/>
            <a:ext cx="2768317" cy="110482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rgbClr val="C10F75"/>
                </a:solidFill>
              </a:rPr>
              <a:t>БЮДЖЕТ</a:t>
            </a:r>
            <a:endParaRPr lang="ru-RU" sz="3200" b="1" dirty="0">
              <a:solidFill>
                <a:srgbClr val="C10F75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131840" y="1529470"/>
            <a:ext cx="740223" cy="603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фото\iu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402456"/>
            <a:ext cx="1707759" cy="11190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3597">
            <a:off x="1721403" y="3213058"/>
            <a:ext cx="907790" cy="7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101504" y="1831315"/>
            <a:ext cx="1717948" cy="90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Развитие дорожного хозяйства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37, 4 млн.руб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0078" y="3263883"/>
            <a:ext cx="149046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8930" y="5608848"/>
            <a:ext cx="1800200" cy="113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585" y="2802457"/>
            <a:ext cx="18759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10F75"/>
                </a:solidFill>
              </a:rPr>
              <a:t>Развитие культуры и молодежной политики,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40,8 млн.руб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5087" y="174196"/>
            <a:ext cx="2033972" cy="101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Развитие физической культуры и спорта,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18,3 млн.руб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64" name="Прямоугольник 2063"/>
          <p:cNvSpPr/>
          <p:nvPr/>
        </p:nvSpPr>
        <p:spPr>
          <a:xfrm>
            <a:off x="5544482" y="1385988"/>
            <a:ext cx="19442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Эффективна власть в Первомайском муниципальном районе,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7,8 млн.руб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84" name="Прямоугольник 2083"/>
          <p:cNvSpPr/>
          <p:nvPr/>
        </p:nvSpPr>
        <p:spPr>
          <a:xfrm>
            <a:off x="4247964" y="146414"/>
            <a:ext cx="1374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Другие программы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12,6млн.руб 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85" name="Овал 2084"/>
          <p:cNvSpPr/>
          <p:nvPr/>
        </p:nvSpPr>
        <p:spPr>
          <a:xfrm>
            <a:off x="3203848" y="2794690"/>
            <a:ext cx="2088232" cy="1802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417,6 млн.руб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User\Desktop\фото\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60" y="28330"/>
            <a:ext cx="1879117" cy="12441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cuments\Фото ремонт учреждений и обелисков\Имущество для обеспечения безопастности\DSC008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57" y="224880"/>
            <a:ext cx="1376114" cy="9144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2017-2019\Бюджет для граждан\DSC_03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4" y="1"/>
            <a:ext cx="1702326" cy="11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17-2019\Бюджет для граждан\_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" y="3770690"/>
            <a:ext cx="1698605" cy="127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5868431" y="3268889"/>
            <a:ext cx="651567" cy="496033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1319">
            <a:off x="2553870" y="4898342"/>
            <a:ext cx="753036" cy="6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57372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10F75"/>
                </a:solidFill>
              </a:rPr>
              <a:t>Социальная поддержка населения</a:t>
            </a:r>
            <a:r>
              <a:rPr lang="ru-RU" dirty="0">
                <a:solidFill>
                  <a:srgbClr val="C10F75"/>
                </a:solidFill>
              </a:rPr>
              <a:t>,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92,2 </a:t>
            </a:r>
            <a:r>
              <a:rPr lang="ru-RU" b="1" dirty="0" err="1">
                <a:solidFill>
                  <a:srgbClr val="0070C0"/>
                </a:solidFill>
              </a:rPr>
              <a:t>млн.руб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2698" y="37102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A62AA9"/>
                </a:solidFill>
              </a:rPr>
              <a:t>Развитие образования</a:t>
            </a:r>
            <a:r>
              <a:rPr lang="ru-RU" dirty="0">
                <a:solidFill>
                  <a:srgbClr val="A62AA9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208,5 </a:t>
            </a:r>
            <a:r>
              <a:rPr lang="ru-RU" b="1" dirty="0" err="1">
                <a:solidFill>
                  <a:srgbClr val="FF0000"/>
                </a:solidFill>
              </a:rPr>
              <a:t>млн.руб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22284" y="2440783"/>
            <a:ext cx="539991" cy="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3779912" y="908720"/>
            <a:ext cx="792088" cy="128150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175956" y="1549471"/>
            <a:ext cx="1368526" cy="675021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\Desktop\2017-2019\Бюджет для граждан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76" y="5272666"/>
            <a:ext cx="2211632" cy="14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User\Desktop\-ugf7F5_3j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97172"/>
            <a:ext cx="2172570" cy="16222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9208">
            <a:off x="2199447" y="1456411"/>
            <a:ext cx="1445128" cy="57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 descr="C:\Users\User\Documents\Фото ремонт учреждений и обелисков\Водонапорные башни, водопровод, канализация\Рисунок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48" y="1249018"/>
            <a:ext cx="950040" cy="712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User\Desktop\2017-2019\Бюджет для граждан\ihma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81" y="2755453"/>
            <a:ext cx="1332498" cy="10152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ser\Desktop\2017-2019\Бюджет для граждан\imla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47" y="1961982"/>
            <a:ext cx="1321861" cy="8812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452245"/>
              </p:ext>
            </p:extLst>
          </p:nvPr>
        </p:nvGraphicFramePr>
        <p:xfrm>
          <a:off x="2349981" y="2002019"/>
          <a:ext cx="457200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702178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 rot="2582034">
            <a:off x="4903441" y="1160238"/>
            <a:ext cx="1441840" cy="484632"/>
          </a:xfrm>
          <a:prstGeom prst="rightArrow">
            <a:avLst/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8164" y="345167"/>
            <a:ext cx="2880320" cy="1703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1F8377"/>
                </a:solidFill>
              </a:rPr>
              <a:t>В 2017 году расходы бюджета Первомайского муниципального района составят </a:t>
            </a:r>
            <a:r>
              <a:rPr lang="ru-RU" b="1" dirty="0" smtClean="0">
                <a:solidFill>
                  <a:srgbClr val="C00000"/>
                </a:solidFill>
              </a:rPr>
              <a:t>474 846,1 тыс. руб.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072" y="3892664"/>
            <a:ext cx="8564408" cy="270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A6C62"/>
                </a:solidFill>
              </a:rPr>
              <a:t>Значительную часть, а именно 22,1 %, программных расходов планируется потратить на обеспечение </a:t>
            </a:r>
            <a:r>
              <a:rPr lang="ru-RU" sz="1400" b="1" dirty="0">
                <a:solidFill>
                  <a:srgbClr val="1A6C62"/>
                </a:solidFill>
              </a:rPr>
              <a:t>муниципальной программы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«Социальная поддержка населения Первомайского муниципального района на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2017-2019 годы»</a:t>
            </a:r>
            <a:r>
              <a:rPr lang="ru-RU" sz="1400" b="1" dirty="0" smtClean="0">
                <a:solidFill>
                  <a:srgbClr val="1A6C62"/>
                </a:solidFill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rgbClr val="1A6C62"/>
                </a:solidFill>
              </a:rPr>
              <a:t>Средства, предусмотренные  на расходы по программам </a:t>
            </a:r>
            <a:r>
              <a:rPr lang="ru-RU" sz="1400" b="1" dirty="0" smtClean="0">
                <a:solidFill>
                  <a:srgbClr val="0070C0"/>
                </a:solidFill>
              </a:rPr>
              <a:t>«</a:t>
            </a:r>
            <a:r>
              <a:rPr lang="ru-RU" sz="1400" b="1" dirty="0">
                <a:solidFill>
                  <a:srgbClr val="0070C0"/>
                </a:solidFill>
              </a:rPr>
              <a:t>Развитие культуры и молодежной политики в Первомайском муниципальном районе на </a:t>
            </a:r>
            <a:r>
              <a:rPr lang="ru-RU" sz="1400" b="1" dirty="0" smtClean="0">
                <a:solidFill>
                  <a:srgbClr val="0070C0"/>
                </a:solidFill>
              </a:rPr>
              <a:t>2017-2019 годы» </a:t>
            </a:r>
            <a:r>
              <a:rPr lang="ru-RU" sz="1400" b="1" dirty="0" smtClean="0">
                <a:solidFill>
                  <a:srgbClr val="1A6C62"/>
                </a:solidFill>
              </a:rPr>
              <a:t>и «</a:t>
            </a:r>
            <a:r>
              <a:rPr lang="ru-RU" sz="1400" b="1" dirty="0" smtClean="0">
                <a:solidFill>
                  <a:srgbClr val="0070C0"/>
                </a:solidFill>
              </a:rPr>
              <a:t>Развитие дорожного хозяйства и транспорта в Первомайском муниципальном районе на 2016-2019 годы»</a:t>
            </a:r>
            <a:r>
              <a:rPr lang="ru-RU" sz="1400" b="1" dirty="0" smtClean="0">
                <a:solidFill>
                  <a:srgbClr val="1A6C62"/>
                </a:solidFill>
              </a:rPr>
              <a:t>, составляют 9,8% и </a:t>
            </a:r>
            <a:r>
              <a:rPr lang="ru-RU" sz="1400" b="1" dirty="0">
                <a:solidFill>
                  <a:srgbClr val="1A6C62"/>
                </a:solidFill>
              </a:rPr>
              <a:t>9</a:t>
            </a:r>
            <a:r>
              <a:rPr lang="ru-RU" sz="1400" b="1" dirty="0" smtClean="0">
                <a:solidFill>
                  <a:srgbClr val="1A6C62"/>
                </a:solidFill>
              </a:rPr>
              <a:t>% соответственно.</a:t>
            </a:r>
          </a:p>
          <a:p>
            <a:pPr algn="just"/>
            <a:r>
              <a:rPr lang="ru-RU" sz="1400" b="1" dirty="0" smtClean="0">
                <a:solidFill>
                  <a:srgbClr val="1A6C62"/>
                </a:solidFill>
              </a:rPr>
              <a:t>4,4% и 1,8% всех программных расходов составляют муниципальные программы «</a:t>
            </a:r>
            <a:r>
              <a:rPr lang="ru-RU" sz="1400" b="1" spc="50" dirty="0">
                <a:ln w="11430">
                  <a:noFill/>
                </a:ln>
                <a:solidFill>
                  <a:srgbClr val="1A6C62"/>
                </a:solidFill>
              </a:rPr>
              <a:t>Развитие физической культуры и спорта в Первомайском муниципальном районе на </a:t>
            </a:r>
            <a:r>
              <a:rPr lang="ru-RU" sz="1400" b="1" spc="50" dirty="0" smtClean="0">
                <a:ln w="11430">
                  <a:noFill/>
                </a:ln>
                <a:solidFill>
                  <a:srgbClr val="1A6C62"/>
                </a:solidFill>
              </a:rPr>
              <a:t>2017-2019 годы» и</a:t>
            </a:r>
            <a:r>
              <a:rPr lang="ru-RU" sz="1400" b="1" spc="50" dirty="0" smtClean="0">
                <a:ln w="11430">
                  <a:solidFill>
                    <a:srgbClr val="C10F75"/>
                  </a:solidFill>
                </a:ln>
                <a:solidFill>
                  <a:srgbClr val="1A6C62"/>
                </a:solidFill>
              </a:rPr>
              <a:t> </a:t>
            </a:r>
            <a:r>
              <a:rPr lang="ru-RU" sz="1400" b="1" dirty="0">
                <a:solidFill>
                  <a:srgbClr val="1A6C62"/>
                </a:solidFill>
              </a:rPr>
              <a:t>"Эффективная власть в Первомайском муниципальном районе на 2017-2019 годы"</a:t>
            </a:r>
            <a:endParaRPr lang="ru-RU" sz="1400" b="1" dirty="0">
              <a:solidFill>
                <a:srgbClr val="1A6C62"/>
              </a:solidFill>
              <a:latin typeface="Calibri"/>
            </a:endParaRPr>
          </a:p>
          <a:p>
            <a:pPr algn="just"/>
            <a:r>
              <a:rPr lang="ru-RU" sz="1400" b="1" dirty="0" smtClean="0">
                <a:solidFill>
                  <a:srgbClr val="1A6C62"/>
                </a:solidFill>
              </a:rPr>
              <a:t>соответственно.</a:t>
            </a:r>
            <a:endParaRPr lang="ru-RU" sz="1400" b="1" dirty="0">
              <a:solidFill>
                <a:srgbClr val="1A6C62"/>
              </a:solidFill>
            </a:endParaRPr>
          </a:p>
        </p:txBody>
      </p:sp>
      <p:pic>
        <p:nvPicPr>
          <p:cNvPr id="1026" name="Picture 2" descr="C:\Users\User\Desktop\2017-2019\Бюджет для граждан\1474546707_municipalnye-program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88" y="246762"/>
            <a:ext cx="2660672" cy="19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1556792"/>
            <a:ext cx="2736304" cy="1716862"/>
          </a:xfrm>
          <a:prstGeom prst="rect">
            <a:avLst/>
          </a:prstGeom>
          <a:solidFill>
            <a:srgbClr val="FFDC6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A62AA9"/>
                </a:solidFill>
              </a:rPr>
              <a:t>417 593,4 </a:t>
            </a:r>
            <a:r>
              <a:rPr lang="ru-RU" sz="1600" b="1" i="1" u="sng" dirty="0">
                <a:solidFill>
                  <a:srgbClr val="A62AA9"/>
                </a:solidFill>
              </a:rPr>
              <a:t>тыс. </a:t>
            </a:r>
            <a:r>
              <a:rPr lang="ru-RU" sz="1600" b="1" i="1" u="sng" dirty="0" err="1" smtClean="0">
                <a:solidFill>
                  <a:srgbClr val="A62AA9"/>
                </a:solidFill>
              </a:rPr>
              <a:t>руб</a:t>
            </a:r>
            <a:endParaRPr lang="ru-RU" sz="1600" b="1" i="1" u="sng" dirty="0" smtClean="0">
              <a:solidFill>
                <a:srgbClr val="A62AA9"/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0070C0"/>
                </a:solidFill>
              </a:rPr>
              <a:t>(87,9 % от общего объема расходов бюджета Первомайского муниципального района)</a:t>
            </a:r>
            <a:endParaRPr lang="ru-RU" sz="1600" i="1" u="sng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1632" y="116632"/>
            <a:ext cx="2664296" cy="12336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A62AA9"/>
                </a:solidFill>
              </a:rPr>
              <a:t>Всего на 2017 год расходы запланированы по </a:t>
            </a:r>
            <a:r>
              <a:rPr lang="ru-RU" sz="1400" b="1" dirty="0" smtClean="0">
                <a:solidFill>
                  <a:srgbClr val="0070C0"/>
                </a:solidFill>
              </a:rPr>
              <a:t>17 </a:t>
            </a:r>
            <a:r>
              <a:rPr lang="ru-RU" sz="1400" b="1" dirty="0">
                <a:solidFill>
                  <a:srgbClr val="0070C0"/>
                </a:solidFill>
              </a:rPr>
              <a:t>муниципальным программам.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15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Большая часть программных расходов приходится на муниципальную программу </a:t>
            </a:r>
            <a:r>
              <a:rPr lang="ru-RU" b="1" dirty="0">
                <a:solidFill>
                  <a:srgbClr val="FF5050"/>
                </a:solidFill>
              </a:rPr>
              <a:t>«Развитие образования в Первомайском муниципальном районе на 2017-2019 годы»</a:t>
            </a:r>
            <a:r>
              <a:rPr lang="ru-RU" b="1" dirty="0">
                <a:solidFill>
                  <a:srgbClr val="1F8377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(</a:t>
            </a:r>
            <a:r>
              <a:rPr lang="ru-RU" b="1" dirty="0" smtClean="0">
                <a:solidFill>
                  <a:srgbClr val="0070C0"/>
                </a:solidFill>
              </a:rPr>
              <a:t>49,9%)</a:t>
            </a:r>
            <a:r>
              <a:rPr lang="ru-RU" b="1" dirty="0" smtClean="0">
                <a:solidFill>
                  <a:srgbClr val="1F8377"/>
                </a:solidFill>
              </a:rPr>
              <a:t>. </a:t>
            </a:r>
            <a:endParaRPr lang="ru-RU" b="1" dirty="0">
              <a:solidFill>
                <a:srgbClr val="1F8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6550" y="836712"/>
            <a:ext cx="4536504" cy="136815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3148EF"/>
                  </a:solidFill>
                  <a:prstDash val="solid"/>
                </a:ln>
                <a:solidFill>
                  <a:srgbClr val="3148EF"/>
                </a:solidFill>
              </a:rPr>
              <a:t>Цель муниципальной программы:</a:t>
            </a:r>
          </a:p>
          <a:p>
            <a:pPr algn="just"/>
            <a:r>
              <a:rPr lang="ru-RU" sz="1400" dirty="0" smtClean="0">
                <a:solidFill>
                  <a:srgbClr val="A62AA9"/>
                </a:solidFill>
              </a:rPr>
              <a:t>обеспечение условий непрерывного совершенствования и развитие образования Первомайского муниципального района в аспекте повышения его качества и доступности.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54" y="157818"/>
            <a:ext cx="822960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  <a:normAutofit/>
          </a:bodyPr>
          <a:lstStyle/>
          <a:p>
            <a:pPr algn="ctr"/>
            <a:r>
              <a:rPr lang="ru-RU" sz="160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Муниципальная программа «Развитие образования в Первомайском муниципальном </a:t>
            </a:r>
            <a:r>
              <a:rPr lang="ru-RU" sz="1600" dirty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районе на </a:t>
            </a:r>
            <a:r>
              <a:rPr lang="ru-RU" sz="1600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2017-2019 годы»</a:t>
            </a:r>
            <a:endParaRPr lang="ru-RU" sz="1600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50" y="2419565"/>
            <a:ext cx="3098159" cy="193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Задачи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муниципальной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программы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50EC2"/>
                </a:solidFill>
              </a:rPr>
              <a:t>обеспечение качества и доступности образовательных услуг;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50EC2"/>
                </a:solidFill>
              </a:rPr>
              <a:t>обеспечение государственных гарантий прав граждан на образование и социальную поддержку отдельных категорий обучающихся.</a:t>
            </a:r>
            <a:endParaRPr lang="ru-RU" sz="1400" b="1" dirty="0">
              <a:ln w="1905"/>
              <a:solidFill>
                <a:srgbClr val="350EC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980728"/>
            <a:ext cx="228367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rgbClr val="FF0000"/>
                </a:solidFill>
              </a:rPr>
              <a:t>на 2017 год составит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u="sng" dirty="0" smtClean="0">
                <a:solidFill>
                  <a:srgbClr val="FF0000"/>
                </a:solidFill>
              </a:rPr>
              <a:t>208 451,40 тыс.руб</a:t>
            </a: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7452" y="2462447"/>
            <a:ext cx="3168352" cy="435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Выполнение комплекса программных мероприятий позволит:</a:t>
            </a:r>
          </a:p>
          <a:p>
            <a:r>
              <a:rPr lang="ru-RU" sz="1200" dirty="0">
                <a:solidFill>
                  <a:srgbClr val="CC3399"/>
                </a:solidFill>
              </a:rPr>
              <a:t>-снизить очередность при устройстве детей в дошкольные образовательные учреждения,</a:t>
            </a:r>
          </a:p>
          <a:p>
            <a:r>
              <a:rPr lang="ru-RU" sz="1200" dirty="0">
                <a:solidFill>
                  <a:srgbClr val="CC3399"/>
                </a:solidFill>
              </a:rPr>
              <a:t>- выровнять стартовые возможности  детей дошкольного возраста из разных социальных слоев и групп населения для получения дальнейшего образования;</a:t>
            </a:r>
          </a:p>
          <a:p>
            <a:r>
              <a:rPr lang="ru-RU" sz="1200" dirty="0">
                <a:solidFill>
                  <a:srgbClr val="CC3399"/>
                </a:solidFill>
              </a:rPr>
              <a:t>-увеличить: </a:t>
            </a:r>
            <a:r>
              <a:rPr lang="ru-RU" sz="1200" dirty="0" smtClean="0">
                <a:solidFill>
                  <a:srgbClr val="CC3399"/>
                </a:solidFill>
              </a:rPr>
              <a:t>количество </a:t>
            </a:r>
            <a:r>
              <a:rPr lang="ru-RU" sz="1200" dirty="0">
                <a:solidFill>
                  <a:srgbClr val="CC3399"/>
                </a:solidFill>
              </a:rPr>
              <a:t>обучающихся 9 и 11 классов, успешно проходящих государственную (итоговую) </a:t>
            </a:r>
            <a:r>
              <a:rPr lang="ru-RU" sz="1200" dirty="0" smtClean="0">
                <a:solidFill>
                  <a:srgbClr val="CC3399"/>
                </a:solidFill>
              </a:rPr>
              <a:t>аттестацию; долю </a:t>
            </a:r>
            <a:r>
              <a:rPr lang="ru-RU" sz="1200" dirty="0">
                <a:solidFill>
                  <a:srgbClr val="CC3399"/>
                </a:solidFill>
              </a:rPr>
              <a:t>образовательных учреждений, использующих практику публичных отчетов, публикации отчетов, размещение их на сайтах </a:t>
            </a:r>
            <a:r>
              <a:rPr lang="ru-RU" sz="1200" dirty="0" smtClean="0">
                <a:solidFill>
                  <a:srgbClr val="CC3399"/>
                </a:solidFill>
              </a:rPr>
              <a:t>ОУ; количество </a:t>
            </a:r>
            <a:r>
              <a:rPr lang="ru-RU" sz="1200" dirty="0">
                <a:solidFill>
                  <a:srgbClr val="CC3399"/>
                </a:solidFill>
              </a:rPr>
              <a:t>родителей, удовлетворенных качеством полученного их детьми образования;</a:t>
            </a:r>
          </a:p>
          <a:p>
            <a:r>
              <a:rPr lang="ru-RU" sz="1200" dirty="0">
                <a:solidFill>
                  <a:srgbClr val="CC3399"/>
                </a:solidFill>
              </a:rPr>
              <a:t>- сократить количество учреждений, получивших замечания в ходе государственной аккредитации;</a:t>
            </a:r>
          </a:p>
          <a:p>
            <a:r>
              <a:rPr lang="ru-RU" sz="1200" dirty="0">
                <a:solidFill>
                  <a:srgbClr val="CC3399"/>
                </a:solidFill>
              </a:rPr>
              <a:t>-расширить многообразие образовательных программ и услуг;</a:t>
            </a:r>
          </a:p>
          <a:p>
            <a:r>
              <a:rPr lang="ru-RU" sz="1200" dirty="0">
                <a:solidFill>
                  <a:srgbClr val="CC3399"/>
                </a:solidFill>
              </a:rPr>
              <a:t>- повысить уровень интеграции основного и дополнительного образования </a:t>
            </a:r>
            <a:r>
              <a:rPr lang="ru-RU" sz="1200" dirty="0" smtClean="0">
                <a:solidFill>
                  <a:srgbClr val="CC3399"/>
                </a:solidFill>
              </a:rPr>
              <a:t>детей</a:t>
            </a:r>
            <a:r>
              <a:rPr lang="ru-RU" sz="1200" dirty="0">
                <a:solidFill>
                  <a:srgbClr val="CC3399"/>
                </a:solidFill>
              </a:rPr>
              <a:t>.</a:t>
            </a:r>
          </a:p>
        </p:txBody>
      </p:sp>
      <p:pic>
        <p:nvPicPr>
          <p:cNvPr id="1026" name="Picture 2" descr="C:\Users\User\Desktop\фото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2859651"/>
            <a:ext cx="2057119" cy="13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2017-2019\Бюджет для граждан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4395"/>
            <a:ext cx="2126342" cy="15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2017-2019\Бюджет для граждан\JC0NlB-p6U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9" y="4949171"/>
            <a:ext cx="2896999" cy="16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2017-2019\Бюджет для граждан\JZqmbx6rPl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05" y="5111044"/>
            <a:ext cx="2640971" cy="14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93" y="315157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Муниципальная</a:t>
            </a: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программа  "Социальная поддержка населения Первомайского муниципального района на </a:t>
            </a:r>
            <a:r>
              <a:rPr lang="ru-RU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2017-2019 </a:t>
            </a: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годы</a:t>
            </a:r>
            <a:r>
              <a:rPr lang="ru-RU" sz="200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"</a:t>
            </a:r>
          </a:p>
        </p:txBody>
      </p:sp>
      <p:pic>
        <p:nvPicPr>
          <p:cNvPr id="2052" name="Picture 4" descr="C:\Users\User\Desktop\фото\imah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710">
            <a:off x="7192457" y="5041785"/>
            <a:ext cx="1577484" cy="13689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1262858"/>
            <a:ext cx="2538536" cy="26701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3148EF"/>
                </a:solidFill>
              </a:rPr>
              <a:t>- содействие </a:t>
            </a:r>
            <a:r>
              <a:rPr lang="ru-RU" sz="1400" dirty="0">
                <a:solidFill>
                  <a:srgbClr val="3148EF"/>
                </a:solidFill>
              </a:rPr>
              <a:t>в обеспечении устойчивого роста уровня и качества жизни населения района;</a:t>
            </a:r>
          </a:p>
          <a:p>
            <a:endParaRPr lang="ru-RU" sz="1400" dirty="0" smtClean="0">
              <a:solidFill>
                <a:srgbClr val="3148EF"/>
              </a:solidFill>
            </a:endParaRPr>
          </a:p>
          <a:p>
            <a:r>
              <a:rPr lang="ru-RU" sz="1400" dirty="0" smtClean="0">
                <a:solidFill>
                  <a:srgbClr val="3148EF"/>
                </a:solidFill>
              </a:rPr>
              <a:t>- внимание </a:t>
            </a:r>
            <a:r>
              <a:rPr lang="ru-RU" sz="1400" dirty="0">
                <a:solidFill>
                  <a:srgbClr val="3148EF"/>
                </a:solidFill>
              </a:rPr>
              <a:t>и забота о пожилых гражданах, людях с ограниченными возможностями;</a:t>
            </a:r>
          </a:p>
          <a:p>
            <a:endParaRPr lang="ru-RU" sz="1400" dirty="0" smtClean="0">
              <a:solidFill>
                <a:srgbClr val="3148EF"/>
              </a:solidFill>
            </a:endParaRPr>
          </a:p>
          <a:p>
            <a:r>
              <a:rPr lang="ru-RU" sz="1400" dirty="0" smtClean="0">
                <a:solidFill>
                  <a:srgbClr val="3148EF"/>
                </a:solidFill>
              </a:rPr>
              <a:t>- защита </a:t>
            </a:r>
            <a:r>
              <a:rPr lang="ru-RU" sz="1400" dirty="0">
                <a:solidFill>
                  <a:srgbClr val="3148EF"/>
                </a:solidFill>
              </a:rPr>
              <a:t>прав и интересов работающего населения.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692" y="3992353"/>
            <a:ext cx="5570315" cy="2041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A62AA9"/>
                </a:solidFill>
              </a:rPr>
              <a:t>- </a:t>
            </a:r>
            <a:r>
              <a:rPr lang="ru-RU" sz="1200" b="1" dirty="0">
                <a:solidFill>
                  <a:srgbClr val="A62AA9"/>
                </a:solidFill>
              </a:rPr>
              <a:t>исполнение</a:t>
            </a:r>
            <a:r>
              <a:rPr lang="ru-RU" sz="1200" dirty="0">
                <a:solidFill>
                  <a:srgbClr val="A62AA9"/>
                </a:solidFill>
              </a:rPr>
              <a:t> </a:t>
            </a:r>
            <a:r>
              <a:rPr lang="ru-RU" sz="1200" dirty="0">
                <a:solidFill>
                  <a:srgbClr val="C10F75"/>
                </a:solidFill>
              </a:rPr>
              <a:t>публичных обязательств района по переданным полномочиям Российской Федерации и Ярославской области по предоставлению выплат, пособий и компенсаций;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- </a:t>
            </a:r>
            <a:r>
              <a:rPr lang="ru-RU" sz="1200" b="1" dirty="0">
                <a:solidFill>
                  <a:srgbClr val="A62AA9"/>
                </a:solidFill>
              </a:rPr>
              <a:t>социальная защита </a:t>
            </a:r>
            <a:r>
              <a:rPr lang="ru-RU" sz="1200" dirty="0">
                <a:solidFill>
                  <a:srgbClr val="C10F75"/>
                </a:solidFill>
              </a:rPr>
              <a:t>семей с детьми, инвалидов, ветеранов, граждан и детей, оказавшихся в трудной жизненной ситуации;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- </a:t>
            </a:r>
            <a:r>
              <a:rPr lang="ru-RU" sz="1200" b="1" dirty="0">
                <a:solidFill>
                  <a:srgbClr val="A62AA9"/>
                </a:solidFill>
              </a:rPr>
              <a:t>оптимизация</a:t>
            </a:r>
            <a:r>
              <a:rPr lang="ru-RU" sz="1200" dirty="0">
                <a:solidFill>
                  <a:srgbClr val="C10F75"/>
                </a:solidFill>
              </a:rPr>
              <a:t> среды жизнедеятельности пенсионеров, ветеранов и инвалидов;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- </a:t>
            </a:r>
            <a:r>
              <a:rPr lang="ru-RU" sz="1200" b="1" dirty="0">
                <a:solidFill>
                  <a:srgbClr val="C10F75"/>
                </a:solidFill>
              </a:rPr>
              <a:t>предоставление</a:t>
            </a:r>
            <a:r>
              <a:rPr lang="ru-RU" sz="1200" dirty="0">
                <a:solidFill>
                  <a:srgbClr val="C10F75"/>
                </a:solidFill>
              </a:rPr>
              <a:t> социальных услуг населению Первомайского района;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- </a:t>
            </a:r>
            <a:r>
              <a:rPr lang="ru-RU" sz="1200" b="1" dirty="0">
                <a:solidFill>
                  <a:srgbClr val="A62AA9"/>
                </a:solidFill>
              </a:rPr>
              <a:t>содействие</a:t>
            </a:r>
            <a:r>
              <a:rPr lang="ru-RU" sz="1200" b="1" dirty="0">
                <a:solidFill>
                  <a:srgbClr val="C10F75"/>
                </a:solidFill>
              </a:rPr>
              <a:t> </a:t>
            </a:r>
            <a:r>
              <a:rPr lang="ru-RU" sz="1200" dirty="0">
                <a:solidFill>
                  <a:srgbClr val="C10F75"/>
                </a:solidFill>
              </a:rPr>
              <a:t>организации безопасных условий трудовой деятельности и охраны труда, развитию социального партнерства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342" y="3479594"/>
            <a:ext cx="10720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1F83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2000" b="1" cap="none" spc="0" dirty="0">
              <a:ln w="1905"/>
              <a:solidFill>
                <a:srgbClr val="1F837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1705" y="1248822"/>
            <a:ext cx="23537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A62AA9"/>
                </a:solidFill>
              </a:rPr>
              <a:t>Объем финансирования муниципальной программы </a:t>
            </a:r>
            <a:r>
              <a:rPr lang="ru-RU" sz="1400" b="1" dirty="0" smtClean="0">
                <a:solidFill>
                  <a:srgbClr val="A62AA9"/>
                </a:solidFill>
              </a:rPr>
              <a:t>на 2017 год составляет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92 214,2 тыс. руб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70" y="2064430"/>
            <a:ext cx="17595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FF5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</a:t>
            </a:r>
            <a:r>
              <a:rPr lang="ru-RU" sz="1900" b="1" cap="none" spc="0" dirty="0" smtClean="0">
                <a:ln w="1905"/>
                <a:solidFill>
                  <a:srgbClr val="FF5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</a:t>
            </a:r>
            <a:r>
              <a:rPr lang="ru-RU" sz="2000" b="1" cap="none" spc="0" dirty="0" smtClean="0">
                <a:ln w="1905"/>
                <a:solidFill>
                  <a:srgbClr val="FF5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000" b="1" cap="none" spc="0" dirty="0">
              <a:ln w="1905"/>
              <a:solidFill>
                <a:srgbClr val="FF5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70" y="6182914"/>
            <a:ext cx="7828434" cy="640585"/>
          </a:xfrm>
          <a:prstGeom prst="rect">
            <a:avLst/>
          </a:prstGeom>
          <a:solidFill>
            <a:srgbClr val="FF5050">
              <a:alpha val="5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>Реализация мероприятий программы позволит повысить  уровень социальной защищенности малообеспеченных групп населения района.</a:t>
            </a:r>
          </a:p>
        </p:txBody>
      </p:sp>
      <p:pic>
        <p:nvPicPr>
          <p:cNvPr id="1026" name="Picture 2" descr="C:\Users\User\Desktop\2017-2019\Бюджет для граждан\pos._prechist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28" y="3392442"/>
            <a:ext cx="1965399" cy="13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568328" y="2763180"/>
            <a:ext cx="792088" cy="737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633352" y="2478898"/>
            <a:ext cx="727064" cy="6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564511" y="1632267"/>
            <a:ext cx="919257" cy="786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User\Desktop\2017-2019\Бюджет для граждан\09e6ba66d31a59cbeb2401f0f71f59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13" y="1308804"/>
            <a:ext cx="2089973" cy="15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2017-2019\Бюджет для граждан\ima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0" y="867547"/>
            <a:ext cx="1747582" cy="11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C:\Users\User\Documents\Фото ремонт учреждений и обелисков\ДК и Библиотеки\ДК Семёновское\Рисунок2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16" y="2852277"/>
            <a:ext cx="2272351" cy="16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2017-2019\Бюджет для граждан\_pobedite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55" y="5013176"/>
            <a:ext cx="2541137" cy="14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2017-2019\Бюджет для граждан\ik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" y="145307"/>
            <a:ext cx="2665168" cy="162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9019" y="145307"/>
            <a:ext cx="6141368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Муниципальная программа </a:t>
            </a:r>
            <a:r>
              <a:rPr lang="ru-RU" sz="2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sz="2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2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"</a:t>
            </a:r>
            <a:r>
              <a:rPr lang="ru-RU" sz="20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Развитие культуры и молодежной политики в Первомайском муниципальном районе на </a:t>
            </a:r>
            <a:r>
              <a:rPr lang="ru-RU" sz="2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2017-2019 </a:t>
            </a:r>
            <a:r>
              <a:rPr lang="ru-RU" sz="20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годы"</a:t>
            </a:r>
          </a:p>
        </p:txBody>
      </p:sp>
      <p:pic>
        <p:nvPicPr>
          <p:cNvPr id="3077" name="Picture 5" descr="C:\Users\User\Documents\Фото ремонт учреждений и обелисков\ДК и Библиотеки\ДК д. Игнатцево\DSCN2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926">
            <a:off x="1325276" y="2896881"/>
            <a:ext cx="1786257" cy="13398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8545" y="1517637"/>
            <a:ext cx="6912767" cy="1410706"/>
          </a:xfrm>
          <a:prstGeom prst="roundRect">
            <a:avLst/>
          </a:prstGeom>
          <a:solidFill>
            <a:srgbClr val="EA9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Целью муниципальной программы</a:t>
            </a:r>
            <a:r>
              <a:rPr lang="ru-RU" sz="1400" dirty="0">
                <a:solidFill>
                  <a:srgbClr val="C10F75"/>
                </a:solidFill>
              </a:rPr>
              <a:t> </a:t>
            </a:r>
            <a:r>
              <a:rPr lang="ru-RU" sz="1400" dirty="0">
                <a:solidFill>
                  <a:srgbClr val="3148EF"/>
                </a:solidFill>
              </a:rPr>
              <a:t>является обеспечение полного и равноправного доступа всех социально-возрастных групп и слоёв населения к ценностям традиционной и современной культуры, сохранение и развитие культурного наследия Первомайского района, комплексный подход к созданию благоприятных условий для самореализации молодёжи, к решению проблем молодых людей и молодых семей с детьми, </a:t>
            </a:r>
            <a:r>
              <a:rPr lang="ru-RU" sz="1400" dirty="0" smtClean="0">
                <a:solidFill>
                  <a:srgbClr val="3148EF"/>
                </a:solidFill>
              </a:rPr>
              <a:t>улучшение социального </a:t>
            </a:r>
            <a:r>
              <a:rPr lang="ru-RU" sz="1400" dirty="0">
                <a:solidFill>
                  <a:srgbClr val="3148EF"/>
                </a:solidFill>
              </a:rPr>
              <a:t>положения молодёжи</a:t>
            </a:r>
            <a:r>
              <a:rPr lang="ru-RU" sz="1600" dirty="0">
                <a:solidFill>
                  <a:srgbClr val="3148EF"/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32240" y="1517637"/>
            <a:ext cx="2594313" cy="1334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F8377"/>
                </a:solidFill>
              </a:rPr>
              <a:t>Объём финансирования муниципальной программы </a:t>
            </a:r>
            <a:r>
              <a:rPr lang="ru-RU" sz="1400" dirty="0">
                <a:solidFill>
                  <a:srgbClr val="1F8377"/>
                </a:solidFill>
              </a:rPr>
              <a:t>из  бюджета в </a:t>
            </a:r>
            <a:r>
              <a:rPr lang="ru-RU" sz="1400" dirty="0" smtClean="0">
                <a:solidFill>
                  <a:srgbClr val="1F8377"/>
                </a:solidFill>
              </a:rPr>
              <a:t>2017 </a:t>
            </a:r>
            <a:r>
              <a:rPr lang="ru-RU" sz="1400" dirty="0">
                <a:solidFill>
                  <a:srgbClr val="1F8377"/>
                </a:solidFill>
              </a:rPr>
              <a:t>году составит </a:t>
            </a:r>
            <a:endParaRPr lang="ru-RU" sz="1400" dirty="0" smtClean="0">
              <a:solidFill>
                <a:srgbClr val="1F8377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3C0DB3"/>
                </a:solidFill>
              </a:rPr>
              <a:t>           </a:t>
            </a:r>
            <a:r>
              <a:rPr lang="ru-RU" sz="1400" b="1" i="1" u="sng" dirty="0" smtClean="0">
                <a:solidFill>
                  <a:srgbClr val="3C0DB3"/>
                </a:solidFill>
              </a:rPr>
              <a:t>40</a:t>
            </a:r>
            <a:r>
              <a:rPr lang="ru-RU" sz="1400" b="1" i="1" u="sng" dirty="0">
                <a:solidFill>
                  <a:srgbClr val="3C0DB3"/>
                </a:solidFill>
              </a:rPr>
              <a:t> </a:t>
            </a:r>
            <a:r>
              <a:rPr lang="ru-RU" sz="1400" b="1" i="1" u="sng" dirty="0" smtClean="0">
                <a:solidFill>
                  <a:srgbClr val="3C0DB3"/>
                </a:solidFill>
              </a:rPr>
              <a:t>835,3 </a:t>
            </a:r>
            <a:r>
              <a:rPr lang="ru-RU" sz="1400" b="1" i="1" u="sng" dirty="0">
                <a:solidFill>
                  <a:srgbClr val="3C0DB3"/>
                </a:solidFill>
              </a:rPr>
              <a:t>тыс. 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29623" y="2806462"/>
            <a:ext cx="4114377" cy="4150930"/>
          </a:xfrm>
          <a:prstGeom prst="roundRect">
            <a:avLst/>
          </a:prstGeom>
          <a:solidFill>
            <a:srgbClr val="A1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3C0DB3"/>
                </a:solidFill>
              </a:rPr>
              <a:t>В результате реализации муниципальной </a:t>
            </a:r>
            <a:r>
              <a:rPr lang="ru-RU" sz="1100" b="1" dirty="0">
                <a:solidFill>
                  <a:srgbClr val="3C0DB3"/>
                </a:solidFill>
              </a:rPr>
              <a:t>программы планируется:</a:t>
            </a:r>
          </a:p>
          <a:p>
            <a:r>
              <a:rPr lang="ru-RU" sz="1100" dirty="0">
                <a:solidFill>
                  <a:srgbClr val="3C0DB3"/>
                </a:solidFill>
              </a:rPr>
              <a:t>- увеличить количество экспозиций и выставок  Центральной библиотеки с 23 до 25;</a:t>
            </a:r>
          </a:p>
          <a:p>
            <a:r>
              <a:rPr lang="ru-RU" sz="1100" dirty="0">
                <a:solidFill>
                  <a:srgbClr val="3C0DB3"/>
                </a:solidFill>
              </a:rPr>
              <a:t>- увеличить количество проведенных мероприятий в муниципальных учреждениях культуры  района с 3200 до 3300;</a:t>
            </a:r>
          </a:p>
          <a:p>
            <a:r>
              <a:rPr lang="ru-RU" sz="1100" dirty="0">
                <a:solidFill>
                  <a:srgbClr val="3C0DB3"/>
                </a:solidFill>
              </a:rPr>
              <a:t>- увеличить количество учащихся в МОУ ДМШ с 75 до 80;</a:t>
            </a:r>
          </a:p>
          <a:p>
            <a:r>
              <a:rPr lang="ru-RU" sz="1100" dirty="0">
                <a:solidFill>
                  <a:srgbClr val="3C0DB3"/>
                </a:solidFill>
              </a:rPr>
              <a:t>- увеличить количество клубных любительских формирований в муниципальных учреждениях культуры  муниципального района с 119 до 123;</a:t>
            </a:r>
          </a:p>
          <a:p>
            <a:r>
              <a:rPr lang="ru-RU" sz="1100" dirty="0">
                <a:solidFill>
                  <a:srgbClr val="3C0DB3"/>
                </a:solidFill>
              </a:rPr>
              <a:t>- увеличить количество граждан, принявших участие в районных мероприятиях патриотической направленности с 400 до 600 человек;</a:t>
            </a:r>
          </a:p>
          <a:p>
            <a:r>
              <a:rPr lang="ru-RU" sz="1100" dirty="0">
                <a:solidFill>
                  <a:srgbClr val="3C0DB3"/>
                </a:solidFill>
              </a:rPr>
              <a:t>- увеличить количество граждан, регулярно участвующих в работе патриотических объединений с 70 до 90 человек;</a:t>
            </a:r>
          </a:p>
          <a:p>
            <a:r>
              <a:rPr lang="ru-RU" sz="1100" dirty="0">
                <a:solidFill>
                  <a:srgbClr val="3C0DB3"/>
                </a:solidFill>
              </a:rPr>
              <a:t>- увеличить количество объединений и учреждений района, получивших информационную, методическую и финансовую поддержку с 2 до 7;</a:t>
            </a:r>
          </a:p>
          <a:p>
            <a:r>
              <a:rPr lang="ru-RU" sz="1100" dirty="0">
                <a:solidFill>
                  <a:srgbClr val="3C0DB3"/>
                </a:solidFill>
              </a:rPr>
              <a:t>- увеличить количество изданных информационных и методических материалов в сфере патриотического воспитания от 2 до 4 изданий.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747555"/>
            <a:ext cx="4139952" cy="2971973"/>
          </a:xfrm>
          <a:prstGeom prst="roundRect">
            <a:avLst/>
          </a:prstGeom>
          <a:solidFill>
            <a:srgbClr val="EA9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F8377"/>
                </a:solidFill>
              </a:rPr>
              <a:t>организация </a:t>
            </a:r>
            <a:r>
              <a:rPr lang="ru-RU" sz="1200" b="1" dirty="0">
                <a:solidFill>
                  <a:srgbClr val="1F8377"/>
                </a:solidFill>
              </a:rPr>
              <a:t>предоставления муниципальных услуг и выполнения работ подведомственными муниципальными учреждениями</a:t>
            </a:r>
            <a:r>
              <a:rPr lang="ru-RU" sz="1200" b="1" dirty="0" smtClean="0">
                <a:solidFill>
                  <a:srgbClr val="1F8377"/>
                </a:solidFill>
              </a:rPr>
              <a:t>;</a:t>
            </a:r>
          </a:p>
          <a:p>
            <a:endParaRPr lang="ru-RU" sz="1200" b="1" dirty="0">
              <a:solidFill>
                <a:srgbClr val="1F8377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F8377"/>
                </a:solidFill>
              </a:rPr>
              <a:t>укрепление </a:t>
            </a:r>
            <a:r>
              <a:rPr lang="ru-RU" sz="1200" b="1" dirty="0">
                <a:solidFill>
                  <a:srgbClr val="1F8377"/>
                </a:solidFill>
              </a:rPr>
              <a:t>материально-технической базы муниципальных учреждений культуры Первомайского района</a:t>
            </a:r>
            <a:r>
              <a:rPr lang="ru-RU" sz="1200" b="1" dirty="0" smtClean="0">
                <a:solidFill>
                  <a:srgbClr val="1F8377"/>
                </a:solidFill>
              </a:rPr>
              <a:t>;</a:t>
            </a:r>
          </a:p>
          <a:p>
            <a:endParaRPr lang="ru-RU" sz="1200" b="1" dirty="0">
              <a:solidFill>
                <a:srgbClr val="1F8377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F8377"/>
                </a:solidFill>
              </a:rPr>
              <a:t>обеспечение </a:t>
            </a:r>
            <a:r>
              <a:rPr lang="ru-RU" sz="1200" b="1" dirty="0">
                <a:solidFill>
                  <a:srgbClr val="1F8377"/>
                </a:solidFill>
              </a:rPr>
              <a:t>условий для реализации творческого, научного, интеллектуального потенциала молодежи Первомайского района</a:t>
            </a:r>
            <a:r>
              <a:rPr lang="ru-RU" sz="1200" b="1" dirty="0" smtClean="0">
                <a:solidFill>
                  <a:srgbClr val="1F8377"/>
                </a:solidFill>
              </a:rPr>
              <a:t>;</a:t>
            </a:r>
          </a:p>
          <a:p>
            <a:endParaRPr lang="ru-RU" sz="1200" b="1" dirty="0">
              <a:solidFill>
                <a:srgbClr val="1F8377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F8377"/>
                </a:solidFill>
              </a:rPr>
              <a:t>проведение  </a:t>
            </a:r>
            <a:r>
              <a:rPr lang="ru-RU" sz="1200" b="1" dirty="0">
                <a:solidFill>
                  <a:srgbClr val="1F8377"/>
                </a:solidFill>
              </a:rPr>
              <a:t>организационных и информационных мероприятий по патриотическому воспитанию в Первомайском районе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67544" y="2996953"/>
            <a:ext cx="1114289" cy="432047"/>
          </a:xfrm>
          <a:prstGeom prst="wedgeRectCallout">
            <a:avLst>
              <a:gd name="adj1" fmla="val -50458"/>
              <a:gd name="adj2" fmla="val 100111"/>
            </a:avLst>
          </a:prstGeom>
          <a:solidFill>
            <a:srgbClr val="FF5050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/>
                <a:solidFill>
                  <a:srgbClr val="1F8377"/>
                </a:solidFill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25037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9686"/>
            <a:ext cx="5184576" cy="19442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Муниципальная программа  </a:t>
            </a:r>
            <a:br>
              <a:rPr lang="ru-RU" sz="2000" b="1" dirty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«Развитие дорожного хозяйства и транспорта в Первомайском муниципальном районе на </a:t>
            </a:r>
            <a:r>
              <a:rPr lang="ru-RU" sz="2000" b="1" dirty="0" smtClean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2016-2019 </a:t>
            </a:r>
            <a:r>
              <a:rPr lang="ru-RU" sz="2000" b="1" dirty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</a:t>
            </a:r>
            <a:r>
              <a:rPr lang="ru-RU" sz="2000" b="1" dirty="0" smtClean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000" b="1" dirty="0">
              <a:ln w="11430"/>
              <a:solidFill>
                <a:srgbClr val="A62AA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фото\imdfdd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25" y="3212975"/>
            <a:ext cx="1992222" cy="13861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Фото ремонт учреждений и обелисков\Мосты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8546"/>
            <a:ext cx="2421398" cy="18405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6138" y="2049127"/>
            <a:ext cx="6552728" cy="1077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10F75"/>
                </a:solidFill>
              </a:rPr>
              <a:t>Цель программы:     </a:t>
            </a:r>
            <a:r>
              <a:rPr lang="ru-RU" sz="1400" i="1" dirty="0">
                <a:solidFill>
                  <a:srgbClr val="3148EF"/>
                </a:solidFill>
              </a:rPr>
              <a:t>п</a:t>
            </a:r>
            <a:r>
              <a:rPr lang="ru-RU" sz="1400" i="1" dirty="0" smtClean="0">
                <a:solidFill>
                  <a:srgbClr val="3148EF"/>
                </a:solidFill>
              </a:rPr>
              <a:t>овышение </a:t>
            </a:r>
            <a:r>
              <a:rPr lang="ru-RU" sz="1400" i="1" dirty="0">
                <a:solidFill>
                  <a:srgbClr val="3148EF"/>
                </a:solidFill>
              </a:rPr>
              <a:t>эффективности дорожной деятельности в отношении автомобильных дорог местного значения, дворовых территорий многоквартирных домов, проездов к дворовым территориям многоквартирных домов, обеспечение безопасности дорожного движения и повышение качества транспортного обслуживания </a:t>
            </a:r>
            <a:r>
              <a:rPr lang="ru-RU" sz="1400" i="1" dirty="0" smtClean="0">
                <a:solidFill>
                  <a:srgbClr val="3148EF"/>
                </a:solidFill>
              </a:rPr>
              <a:t>населения.</a:t>
            </a:r>
            <a:endParaRPr lang="ru-RU" sz="1400" b="1" i="1" dirty="0">
              <a:solidFill>
                <a:srgbClr val="3148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0605" y="1844824"/>
            <a:ext cx="2229926" cy="170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Расходы по муниципальной программе в 2017 году составят  </a:t>
            </a:r>
          </a:p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37410,4 тыс.руб</a:t>
            </a:r>
            <a:endParaRPr lang="ru-RU" sz="1600" b="1" dirty="0">
              <a:solidFill>
                <a:srgbClr val="C10F7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0329" y="3329608"/>
            <a:ext cx="4255368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Предусмотренные программой средства будут направлены на: </a:t>
            </a:r>
          </a:p>
          <a:p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*обеспечение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сохранности существующей сети автомобильных дорог местного значения в соответствии с нормативными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требованиями;</a:t>
            </a:r>
          </a:p>
          <a:p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*ремонт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автомобильных дорог общего пользования местного значения муниципального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района;</a:t>
            </a:r>
          </a:p>
          <a:p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*капитальный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ремонт и ремонт дворовых территорий  многоквартирных домов, проездов к дворовым территориям многоквартирных домов населенных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пунктов;</a:t>
            </a:r>
          </a:p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*возмещение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расходов транспортным организациям, осуществляющим пассажирские перевозки   автомобильным транспортом общего пользования на внутримуниципальных маршрутах в связи с государственным регулированием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тарифов;</a:t>
            </a:r>
          </a:p>
          <a:p>
            <a:endParaRPr lang="ru-RU" sz="1600" dirty="0"/>
          </a:p>
        </p:txBody>
      </p:sp>
      <p:sp>
        <p:nvSpPr>
          <p:cNvPr id="3" name="Овал 2"/>
          <p:cNvSpPr/>
          <p:nvPr/>
        </p:nvSpPr>
        <p:spPr>
          <a:xfrm>
            <a:off x="-540568" y="2930842"/>
            <a:ext cx="2376264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47193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- развитие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сети автомобильных дорог общего пользования местного значения Первомайского муниципального района;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обеспечение населения Первомайского МР услугами пассажирского автотранспорта на внутримуниципальных маршрутах;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предоставление социальных услуг отдельным категориям граждан при проезде в транспорте общего пользования;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повышение правосознания и ответственности участников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463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32" y="116632"/>
            <a:ext cx="8587947" cy="864096"/>
          </a:xfr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0" dirty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Муниципальная  программа</a:t>
            </a:r>
            <a:br>
              <a:rPr lang="ru-RU" sz="2000" b="0" dirty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000" b="0" dirty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«Развитие физической культуры и спорта в Первомайском муниципальном районе на </a:t>
            </a:r>
            <a:r>
              <a:rPr lang="ru-RU" sz="2000" b="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2017-2019 </a:t>
            </a:r>
            <a:r>
              <a:rPr lang="ru-RU" sz="2000" b="0" dirty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годы</a:t>
            </a:r>
            <a:r>
              <a:rPr lang="ru-RU" sz="2000" b="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»</a:t>
            </a:r>
            <a:endParaRPr lang="ru-RU" b="0" dirty="0">
              <a:ln w="11430"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30" name="Picture 6" descr="C:\Users\User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98" y="1052736"/>
            <a:ext cx="2338678" cy="17853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6274" y="1180828"/>
            <a:ext cx="4979324" cy="11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A62AA9"/>
                </a:solidFill>
              </a:rPr>
              <a:t>Обеспечение </a:t>
            </a:r>
            <a:r>
              <a:rPr lang="ru-RU" sz="1600" b="1" i="1" dirty="0">
                <a:solidFill>
                  <a:srgbClr val="A62AA9"/>
                </a:solidFill>
              </a:rPr>
              <a:t>прав и возможностей населения района на удовлетворение своих потребностей в физической культуре и участие в массовом  спортивном движении</a:t>
            </a:r>
            <a:r>
              <a:rPr lang="ru-RU" sz="1600" b="1" dirty="0">
                <a:solidFill>
                  <a:srgbClr val="A62AA9"/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3996" y="3068960"/>
            <a:ext cx="2520280" cy="1296144"/>
          </a:xfrm>
          <a:prstGeom prst="roundRect">
            <a:avLst/>
          </a:prstGeom>
          <a:solidFill>
            <a:srgbClr val="B4DE86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A62AA9"/>
                </a:solidFill>
              </a:rPr>
              <a:t>Объём средств муниципальной программы на </a:t>
            </a:r>
            <a:r>
              <a:rPr lang="ru-RU" sz="1600" b="1" dirty="0" smtClean="0">
                <a:solidFill>
                  <a:srgbClr val="A62AA9"/>
                </a:solidFill>
              </a:rPr>
              <a:t>2017 </a:t>
            </a:r>
            <a:r>
              <a:rPr lang="ru-RU" sz="1600" b="1" dirty="0">
                <a:solidFill>
                  <a:srgbClr val="A62AA9"/>
                </a:solidFill>
              </a:rPr>
              <a:t>год составляет </a:t>
            </a:r>
            <a:endParaRPr lang="ru-RU" sz="1600" b="1" dirty="0" smtClean="0">
              <a:solidFill>
                <a:srgbClr val="A62AA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18291,20тыс</a:t>
            </a:r>
            <a:r>
              <a:rPr lang="ru-RU" sz="1600" b="1" dirty="0">
                <a:solidFill>
                  <a:srgbClr val="C00000"/>
                </a:solidFill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</a:rPr>
              <a:t>руб</a:t>
            </a:r>
            <a:r>
              <a:rPr lang="ru-RU" sz="1600" dirty="0" smtClean="0">
                <a:solidFill>
                  <a:srgbClr val="A62AA9"/>
                </a:solidFill>
              </a:rPr>
              <a:t>.</a:t>
            </a:r>
            <a:endParaRPr lang="ru-RU" sz="1600" dirty="0">
              <a:solidFill>
                <a:srgbClr val="A62AA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927314" y="-25589"/>
            <a:ext cx="2949068" cy="5373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350EC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754" y="5921385"/>
            <a:ext cx="6245720" cy="8961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В результате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реализации программы планируется увеличить долю жителей, занимающихся физической культурой и спортом, полностью удовлетворить потребности населения в условиях для занятий физической культурой и спортом.</a:t>
            </a:r>
          </a:p>
        </p:txBody>
      </p:sp>
      <p:pic>
        <p:nvPicPr>
          <p:cNvPr id="2050" name="Picture 2" descr="C:\Users\User\Desktop\2017-2019\Бюджет для граждан\DSC_0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9144"/>
            <a:ext cx="1986928" cy="13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-124410" y="1307654"/>
            <a:ext cx="127444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930210" y="1419622"/>
            <a:ext cx="576064" cy="345232"/>
          </a:xfrm>
          <a:prstGeom prst="straightConnector1">
            <a:avLst/>
          </a:prstGeom>
          <a:ln w="12700">
            <a:solidFill>
              <a:srgbClr val="A62A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35052" y="4391577"/>
            <a:ext cx="914400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912557" y="4437112"/>
            <a:ext cx="545446" cy="119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72864" y="4765189"/>
            <a:ext cx="594473" cy="432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506274" y="393009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</a:rPr>
              <a:t>Развитие спортивной инфраструктуры, популяризации физической культуры и массового спорта в Первомайском муниципальном </a:t>
            </a:r>
            <a:r>
              <a:rPr lang="ru-RU" sz="1400" dirty="0" smtClean="0">
                <a:solidFill>
                  <a:srgbClr val="C00000"/>
                </a:solidFill>
              </a:rPr>
              <a:t>районе.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1338" y="479715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</a:rPr>
              <a:t>Создание условий для эффективной  деятельности муниципального учреждения Спортивный комплекс «Надежда» Первомайского муниципального </a:t>
            </a:r>
            <a:r>
              <a:rPr lang="ru-RU" sz="1400" dirty="0" smtClean="0">
                <a:solidFill>
                  <a:srgbClr val="C00000"/>
                </a:solidFill>
              </a:rPr>
              <a:t>района.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6" name="Picture 2" descr="C:\Users\User\Desktop\фото\imajj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74" y="4668757"/>
            <a:ext cx="2662619" cy="19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фото\TSwqdLng3Y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85502"/>
            <a:ext cx="2683272" cy="14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1963223" y="833329"/>
            <a:ext cx="484632" cy="2989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48632" y="1229145"/>
            <a:ext cx="4608512" cy="35680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350EC2"/>
              </a:solidFill>
            </a:endParaRPr>
          </a:p>
          <a:p>
            <a:pPr algn="ctr"/>
            <a:endParaRPr lang="ru-RU" sz="1400" b="1" dirty="0">
              <a:solidFill>
                <a:srgbClr val="350EC2"/>
              </a:solidFill>
            </a:endParaRPr>
          </a:p>
          <a:p>
            <a:pPr algn="ctr"/>
            <a:endParaRPr lang="ru-RU" sz="1400" b="1" dirty="0" smtClean="0">
              <a:solidFill>
                <a:srgbClr val="350EC2"/>
              </a:solidFill>
            </a:endParaRPr>
          </a:p>
          <a:p>
            <a:pPr algn="ctr"/>
            <a:endParaRPr lang="ru-RU" sz="1400" b="1" dirty="0">
              <a:solidFill>
                <a:srgbClr val="350EC2"/>
              </a:solidFill>
            </a:endParaRPr>
          </a:p>
          <a:p>
            <a:pPr algn="ctr"/>
            <a:endParaRPr lang="ru-RU" sz="1400" b="1" dirty="0" smtClean="0">
              <a:solidFill>
                <a:srgbClr val="350EC2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350EC2"/>
                </a:solidFill>
              </a:rPr>
              <a:t>Программой предусмотрено две задачи</a:t>
            </a:r>
            <a:r>
              <a:rPr lang="ru-RU" sz="1400" dirty="0" smtClean="0">
                <a:solidFill>
                  <a:srgbClr val="350EC2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350EC2"/>
                </a:solidFill>
              </a:rPr>
              <a:t>выравнивание </a:t>
            </a:r>
            <a:r>
              <a:rPr lang="ru-RU" sz="1400" dirty="0">
                <a:solidFill>
                  <a:srgbClr val="350EC2"/>
                </a:solidFill>
              </a:rPr>
              <a:t>бюджетной обеспеченности поселений муниципального </a:t>
            </a:r>
            <a:r>
              <a:rPr lang="ru-RU" sz="1400" dirty="0" smtClean="0">
                <a:solidFill>
                  <a:srgbClr val="350EC2"/>
                </a:solidFill>
              </a:rPr>
              <a:t>района (предоставление поселениям дотаций </a:t>
            </a:r>
            <a:r>
              <a:rPr lang="ru-RU" sz="1400" dirty="0">
                <a:solidFill>
                  <a:srgbClr val="350EC2"/>
                </a:solidFill>
              </a:rPr>
              <a:t>на выравнивание бюджетной обеспеченности </a:t>
            </a:r>
            <a:r>
              <a:rPr lang="ru-RU" sz="1400" dirty="0" smtClean="0">
                <a:solidFill>
                  <a:srgbClr val="350EC2"/>
                </a:solidFill>
              </a:rPr>
              <a:t>поселений);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350EC2"/>
                </a:solidFill>
              </a:rPr>
              <a:t>повышение качества управления муниципальными </a:t>
            </a:r>
            <a:r>
              <a:rPr lang="ru-RU" sz="1400" dirty="0" smtClean="0">
                <a:solidFill>
                  <a:srgbClr val="350EC2"/>
                </a:solidFill>
              </a:rPr>
              <a:t>финансами (</a:t>
            </a:r>
            <a:r>
              <a:rPr lang="ru-RU" sz="1400" dirty="0">
                <a:solidFill>
                  <a:srgbClr val="350EC2"/>
                </a:solidFill>
              </a:rPr>
              <a:t>будут использованы на услуги по техническому сопровождению программных продуктов  «АС Бюджет», АС «УРМ»,  а также дополнительных программных модулей и функционала к этим </a:t>
            </a:r>
            <a:r>
              <a:rPr lang="ru-RU" sz="1400" dirty="0" smtClean="0">
                <a:solidFill>
                  <a:srgbClr val="350EC2"/>
                </a:solidFill>
              </a:rPr>
              <a:t>программам).</a:t>
            </a:r>
            <a:endParaRPr lang="ru-RU" sz="1400" dirty="0">
              <a:solidFill>
                <a:srgbClr val="350EC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73149"/>
            <a:ext cx="4279870" cy="1161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C00000"/>
                </a:solidFill>
              </a:rPr>
              <a:t>Целью муниципальной программы </a:t>
            </a:r>
            <a:r>
              <a:rPr lang="ru-RU" sz="1300" dirty="0">
                <a:solidFill>
                  <a:srgbClr val="A62AA9"/>
                </a:solidFill>
              </a:rPr>
              <a:t>является повышение эффективности деятельности органов местного самоуправления при решении вопросов местного значения, обеспечение открытости в их деятельности, обеспечение граждан доступными и качественными </a:t>
            </a:r>
            <a:r>
              <a:rPr lang="ru-RU" sz="1300" dirty="0" smtClean="0">
                <a:solidFill>
                  <a:srgbClr val="A62AA9"/>
                </a:solidFill>
              </a:rPr>
              <a:t>услугами.</a:t>
            </a:r>
          </a:p>
          <a:p>
            <a:pPr algn="ctr"/>
            <a:endParaRPr lang="ru-RU" sz="1400" dirty="0">
              <a:solidFill>
                <a:srgbClr val="A62AA9"/>
              </a:solidFill>
            </a:endParaRPr>
          </a:p>
          <a:p>
            <a:pPr algn="ctr"/>
            <a:endParaRPr lang="ru-RU" sz="1400" dirty="0" smtClean="0">
              <a:solidFill>
                <a:srgbClr val="A62AA9"/>
              </a:solidFill>
            </a:endParaRPr>
          </a:p>
          <a:p>
            <a:pPr marL="171450" indent="-171450" algn="ctr">
              <a:buFontTx/>
              <a:buChar char="-"/>
            </a:pP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07087" y="116632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u="sng" dirty="0">
                <a:solidFill>
                  <a:srgbClr val="7030A0"/>
                </a:solidFill>
              </a:rPr>
              <a:t>Муниципальная программа «Создание условий для эффективного управления  </a:t>
            </a:r>
            <a:r>
              <a:rPr lang="ru-RU" sz="1300" b="1" u="sng" dirty="0" smtClean="0">
                <a:solidFill>
                  <a:srgbClr val="7030A0"/>
                </a:solidFill>
              </a:rPr>
              <a:t>муниципальными финансами в </a:t>
            </a:r>
            <a:r>
              <a:rPr lang="ru-RU" sz="1300" b="1" u="sng" dirty="0">
                <a:solidFill>
                  <a:srgbClr val="7030A0"/>
                </a:solidFill>
              </a:rPr>
              <a:t>Первомайском </a:t>
            </a:r>
            <a:r>
              <a:rPr lang="ru-RU" sz="1300" b="1" u="sng" dirty="0" smtClean="0">
                <a:solidFill>
                  <a:srgbClr val="7030A0"/>
                </a:solidFill>
              </a:rPr>
              <a:t>муниципальном районе </a:t>
            </a:r>
            <a:r>
              <a:rPr lang="ru-RU" sz="1300" b="1" u="sng" dirty="0">
                <a:solidFill>
                  <a:srgbClr val="7030A0"/>
                </a:solidFill>
              </a:rPr>
              <a:t>на </a:t>
            </a:r>
            <a:r>
              <a:rPr lang="ru-RU" sz="1300" b="1" u="sng" dirty="0" smtClean="0">
                <a:solidFill>
                  <a:srgbClr val="7030A0"/>
                </a:solidFill>
              </a:rPr>
              <a:t>2017-2019 </a:t>
            </a:r>
            <a:r>
              <a:rPr lang="ru-RU" sz="1300" b="1" u="sng" dirty="0">
                <a:solidFill>
                  <a:srgbClr val="7030A0"/>
                </a:solidFill>
              </a:rPr>
              <a:t>годы</a:t>
            </a:r>
            <a:r>
              <a:rPr lang="ru-RU" sz="1300" b="1" u="sng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1300" b="1" u="sng" dirty="0" smtClean="0">
                <a:solidFill>
                  <a:srgbClr val="C10F75"/>
                </a:solidFill>
              </a:rPr>
              <a:t>(объем финансирования 5633,0 тыс.руб)</a:t>
            </a:r>
            <a:endParaRPr lang="ru-RU" sz="1300" b="1" u="sng" dirty="0">
              <a:solidFill>
                <a:srgbClr val="C10F7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110" y="2332"/>
            <a:ext cx="40496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>
                <a:solidFill>
                  <a:srgbClr val="3148EF"/>
                </a:solidFill>
              </a:rPr>
              <a:t>Муниципальная программа  </a:t>
            </a:r>
            <a:endParaRPr lang="ru-RU" sz="1300" u="sng" dirty="0">
              <a:solidFill>
                <a:srgbClr val="3148EF"/>
              </a:solidFill>
            </a:endParaRPr>
          </a:p>
          <a:p>
            <a:pPr algn="ctr"/>
            <a:r>
              <a:rPr lang="ru-RU" sz="1300" b="1" u="sng" dirty="0">
                <a:solidFill>
                  <a:srgbClr val="3148EF"/>
                </a:solidFill>
              </a:rPr>
              <a:t>«Эффективная власть в Первомайском муниципальном районе на </a:t>
            </a:r>
            <a:r>
              <a:rPr lang="ru-RU" sz="1300" b="1" u="sng" dirty="0" smtClean="0">
                <a:solidFill>
                  <a:srgbClr val="3148EF"/>
                </a:solidFill>
              </a:rPr>
              <a:t>2017-2019 </a:t>
            </a:r>
            <a:r>
              <a:rPr lang="ru-RU" sz="1300" b="1" u="sng" dirty="0">
                <a:solidFill>
                  <a:srgbClr val="3148EF"/>
                </a:solidFill>
              </a:rPr>
              <a:t>годы</a:t>
            </a:r>
            <a:r>
              <a:rPr lang="ru-RU" sz="1300" b="1" u="sng" dirty="0" smtClean="0">
                <a:solidFill>
                  <a:srgbClr val="3148EF"/>
                </a:solidFill>
              </a:rPr>
              <a:t>»</a:t>
            </a:r>
          </a:p>
          <a:p>
            <a:pPr algn="ctr"/>
            <a:r>
              <a:rPr lang="ru-RU" sz="1300" b="1" u="sng" dirty="0" smtClean="0">
                <a:solidFill>
                  <a:srgbClr val="C10F75"/>
                </a:solidFill>
              </a:rPr>
              <a:t>(объем финансирования 7780,1 </a:t>
            </a:r>
            <a:r>
              <a:rPr lang="ru-RU" sz="1300" b="1" u="sng" dirty="0" err="1" smtClean="0">
                <a:solidFill>
                  <a:srgbClr val="C10F75"/>
                </a:solidFill>
              </a:rPr>
              <a:t>тыс.руб</a:t>
            </a:r>
            <a:r>
              <a:rPr lang="ru-RU" sz="1300" b="1" u="sng" dirty="0" smtClean="0">
                <a:solidFill>
                  <a:srgbClr val="C10F75"/>
                </a:solidFill>
              </a:rPr>
              <a:t>)</a:t>
            </a:r>
            <a:endParaRPr lang="ru-RU" sz="1300" u="sng" dirty="0">
              <a:solidFill>
                <a:srgbClr val="C10F75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372200" y="1132295"/>
            <a:ext cx="484632" cy="20847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3371" y="474205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u="sng" dirty="0">
                <a:solidFill>
                  <a:srgbClr val="CC3399"/>
                </a:solidFill>
              </a:rPr>
              <a:t>Муниципальная программа  «Защита населения и территории Первомайского муниципального района от чрезвычайных  ситуаций на </a:t>
            </a:r>
            <a:r>
              <a:rPr lang="ru-RU" sz="1300" b="1" u="sng" dirty="0" smtClean="0">
                <a:solidFill>
                  <a:srgbClr val="CC3399"/>
                </a:solidFill>
              </a:rPr>
              <a:t>2017-2019 годы«</a:t>
            </a:r>
          </a:p>
          <a:p>
            <a:pPr algn="ctr"/>
            <a:r>
              <a:rPr lang="ru-RU" sz="1300" b="1" u="sng" dirty="0" smtClean="0">
                <a:solidFill>
                  <a:srgbClr val="0070C0"/>
                </a:solidFill>
              </a:rPr>
              <a:t>(объем финансирования 115 тыс.руб</a:t>
            </a:r>
            <a:r>
              <a:rPr lang="ru-RU" sz="1300" b="1" dirty="0" smtClean="0">
                <a:solidFill>
                  <a:srgbClr val="0070C0"/>
                </a:solidFill>
              </a:rPr>
              <a:t>)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0650" y="5666466"/>
            <a:ext cx="4293350" cy="1175585"/>
          </a:xfrm>
          <a:prstGeom prst="roundRect">
            <a:avLst/>
          </a:prstGeom>
          <a:solidFill>
            <a:srgbClr val="B4DE8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10F75"/>
                </a:solidFill>
              </a:rPr>
              <a:t>Целью программы является</a:t>
            </a:r>
            <a:r>
              <a:rPr lang="ru-RU" sz="1400" b="1" dirty="0" smtClean="0">
                <a:solidFill>
                  <a:srgbClr val="C10F75"/>
                </a:solidFill>
              </a:rPr>
              <a:t> </a:t>
            </a:r>
            <a:r>
              <a:rPr lang="ru-RU" sz="1200" b="1" dirty="0" smtClean="0">
                <a:solidFill>
                  <a:srgbClr val="C10F75"/>
                </a:solidFill>
              </a:rPr>
              <a:t>повышение </a:t>
            </a:r>
            <a:r>
              <a:rPr lang="ru-RU" sz="1200" b="1" dirty="0">
                <a:solidFill>
                  <a:srgbClr val="C10F75"/>
                </a:solidFill>
              </a:rPr>
              <a:t>уровня обеспечения безопасности  жизнедеятельности  населения  Первомайского муниципального района</a:t>
            </a:r>
            <a:r>
              <a:rPr lang="ru-RU" sz="1200" b="1" dirty="0" smtClean="0">
                <a:solidFill>
                  <a:srgbClr val="C10F75"/>
                </a:solidFill>
              </a:rPr>
              <a:t>.</a:t>
            </a:r>
          </a:p>
          <a:p>
            <a:endParaRPr lang="ru-RU" sz="1200" b="1" dirty="0" smtClean="0">
              <a:solidFill>
                <a:srgbClr val="C10F75"/>
              </a:solidFill>
            </a:endParaRPr>
          </a:p>
          <a:p>
            <a:r>
              <a:rPr lang="ru-RU" sz="1200" b="1" dirty="0" smtClean="0">
                <a:solidFill>
                  <a:srgbClr val="3148EF"/>
                </a:solidFill>
              </a:rPr>
              <a:t>Задача: </a:t>
            </a:r>
            <a:r>
              <a:rPr lang="ru-RU" sz="1200" b="1" dirty="0">
                <a:solidFill>
                  <a:srgbClr val="3148EF"/>
                </a:solidFill>
              </a:rPr>
              <a:t>Развитие органов управления районного звена ТП РСЧС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9454" y="4203441"/>
            <a:ext cx="45814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A62AA9"/>
                </a:solidFill>
              </a:rPr>
              <a:t>Запланированные средства будут направлены на :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A62AA9"/>
                </a:solidFill>
              </a:rPr>
              <a:t>повышение профессиональной компетентности муниципальных служащих Администрации муниципального </a:t>
            </a:r>
            <a:r>
              <a:rPr lang="ru-RU" sz="1200" dirty="0" smtClean="0">
                <a:solidFill>
                  <a:srgbClr val="A62AA9"/>
                </a:solidFill>
              </a:rPr>
              <a:t>района;</a:t>
            </a:r>
            <a:endParaRPr lang="ru-RU" sz="1200" dirty="0">
              <a:solidFill>
                <a:srgbClr val="A62AA9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A62AA9"/>
                </a:solidFill>
              </a:rPr>
              <a:t>инвентаризацию объектов муниципальной собственности, оформление прав собственности на объекты, составляющие казну района, обеспечение надлежащего содержания, эксплуатации и сохранности муниципального </a:t>
            </a:r>
            <a:r>
              <a:rPr lang="ru-RU" sz="1200" dirty="0" smtClean="0">
                <a:solidFill>
                  <a:srgbClr val="A62AA9"/>
                </a:solidFill>
              </a:rPr>
              <a:t>имущества, </a:t>
            </a:r>
            <a:r>
              <a:rPr lang="ru-RU" sz="1200" dirty="0">
                <a:solidFill>
                  <a:srgbClr val="A62AA9"/>
                </a:solidFill>
              </a:rPr>
              <a:t>входящего в состав </a:t>
            </a:r>
            <a:r>
              <a:rPr lang="ru-RU" sz="1200" dirty="0" smtClean="0">
                <a:solidFill>
                  <a:srgbClr val="A62AA9"/>
                </a:solidFill>
              </a:rPr>
              <a:t>казны;</a:t>
            </a:r>
            <a:endParaRPr lang="ru-RU" sz="1200" dirty="0">
              <a:solidFill>
                <a:srgbClr val="A62AA9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rgbClr val="A62AA9"/>
                </a:solidFill>
              </a:rPr>
              <a:t>обеспечение постоянной готовности администрации и служб муниципального района к реагированию на угрозу или возникновение ЧС и создание необходимых условий для этого, организация бесперебойного технического, транспортного, хозяйственного обеспечения деятельности органов местного </a:t>
            </a:r>
            <a:r>
              <a:rPr lang="ru-RU" sz="1200" dirty="0" smtClean="0">
                <a:solidFill>
                  <a:srgbClr val="A62AA9"/>
                </a:solidFill>
              </a:rPr>
              <a:t>самоуправления.</a:t>
            </a:r>
            <a:endParaRPr lang="ru-RU" sz="1200" dirty="0">
              <a:solidFill>
                <a:srgbClr val="A62AA9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2110" y="2010969"/>
            <a:ext cx="142695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35005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rgbClr val="3148EF"/>
                </a:solidFill>
              </a:rPr>
              <a:t>- Создание </a:t>
            </a:r>
            <a:r>
              <a:rPr lang="ru-RU" sz="1300" dirty="0">
                <a:solidFill>
                  <a:srgbClr val="3148EF"/>
                </a:solidFill>
              </a:rPr>
              <a:t>условий для развития муниципальной службы, повышение эффективности и результативности деятельности муниципальных служащих.</a:t>
            </a:r>
          </a:p>
          <a:p>
            <a:r>
              <a:rPr lang="ru-RU" sz="1300" dirty="0">
                <a:solidFill>
                  <a:srgbClr val="3148EF"/>
                </a:solidFill>
              </a:rPr>
              <a:t>- Исполнение полномочий собственника имущества и полномочий в сфере земельных отношений.</a:t>
            </a:r>
          </a:p>
          <a:p>
            <a:r>
              <a:rPr lang="ru-RU" sz="1300" dirty="0">
                <a:solidFill>
                  <a:srgbClr val="3148EF"/>
                </a:solidFill>
              </a:rPr>
              <a:t>- Обеспечение и исполнение обязанностей, возложенных на МУ «Центр обеспечения функционирования органов местного самоуправления Первомайского муниципального района»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4527122" y="1182488"/>
            <a:ext cx="1634480" cy="316560"/>
          </a:xfrm>
          <a:prstGeom prst="ellipse">
            <a:avLst/>
          </a:prstGeom>
          <a:noFill/>
          <a:ln>
            <a:solidFill>
              <a:srgbClr val="1F8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148EF"/>
                </a:solidFill>
              </a:rPr>
              <a:t>Цель</a:t>
            </a:r>
            <a:endParaRPr lang="ru-RU" dirty="0">
              <a:solidFill>
                <a:srgbClr val="3148E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4110" y="147001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3148EF"/>
                </a:solidFill>
              </a:rPr>
              <a:t>Обеспечение равных условий для устойчивого исполнения расходных обязательств муниципальных образований района, повышения качества управления муниципальными финансами.</a:t>
            </a:r>
          </a:p>
        </p:txBody>
      </p:sp>
    </p:spTree>
    <p:extLst>
      <p:ext uri="{BB962C8B-B14F-4D97-AF65-F5344CB8AC3E}">
        <p14:creationId xmlns:p14="http://schemas.microsoft.com/office/powerpoint/2010/main" val="2834822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325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u="sng" dirty="0" smtClean="0">
                <a:solidFill>
                  <a:schemeClr val="accent6">
                    <a:lumMod val="75000"/>
                  </a:schemeClr>
                </a:solidFill>
              </a:rPr>
              <a:t>Муниципальная программа </a:t>
            </a:r>
            <a:endParaRPr lang="ru-RU" sz="13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300" b="1" u="sng" dirty="0" smtClean="0">
                <a:solidFill>
                  <a:schemeClr val="accent6">
                    <a:lumMod val="75000"/>
                  </a:schemeClr>
                </a:solidFill>
              </a:rPr>
              <a:t>«Развитие сельского хозяйства в Первомайском муниципальном районе в 2017-2019 годах»</a:t>
            </a:r>
          </a:p>
          <a:p>
            <a:pPr algn="ctr"/>
            <a:r>
              <a:rPr lang="ru-RU" sz="1300" b="1" u="sng" dirty="0" smtClean="0">
                <a:solidFill>
                  <a:schemeClr val="accent2">
                    <a:lumMod val="75000"/>
                  </a:schemeClr>
                </a:solidFill>
              </a:rPr>
              <a:t>(объем финансирования 70 тыс.руб)</a:t>
            </a:r>
            <a:endParaRPr lang="ru-RU" sz="13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706" y="1066080"/>
            <a:ext cx="4104456" cy="35579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создание условий для эффективного и устойчивого развития сельского хозяйства муниципального района, повышение конкурентоспособности сельскохозяйственной продукции, производимой в муниципальном районе.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4566" y="175161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1F8377"/>
                </a:solidFill>
              </a:rPr>
              <a:t>Муниципальная  программа  </a:t>
            </a:r>
            <a:r>
              <a:rPr lang="ru-RU" sz="1400" b="1" u="sng" dirty="0">
                <a:solidFill>
                  <a:srgbClr val="1F8377"/>
                </a:solidFill>
              </a:rPr>
              <a:t>«Поддержка потребительского рынка на селе» на </a:t>
            </a:r>
            <a:r>
              <a:rPr lang="ru-RU" sz="1400" b="1" u="sng" dirty="0" smtClean="0">
                <a:solidFill>
                  <a:srgbClr val="1F8377"/>
                </a:solidFill>
              </a:rPr>
              <a:t>2017-2019 годы</a:t>
            </a:r>
          </a:p>
          <a:p>
            <a:pPr algn="ctr"/>
            <a:r>
              <a:rPr lang="ru-RU" sz="1300" b="1" u="sng" dirty="0" smtClean="0">
                <a:solidFill>
                  <a:srgbClr val="FF0000"/>
                </a:solidFill>
              </a:rPr>
              <a:t>(объем финансирования 27тыс.руб)</a:t>
            </a:r>
            <a:endParaRPr lang="ru-RU" sz="1300" u="sng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0276" y="945826"/>
            <a:ext cx="4032448" cy="15090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Целью</a:t>
            </a:r>
            <a:r>
              <a:rPr lang="ru-RU" sz="1200" b="1" dirty="0">
                <a:solidFill>
                  <a:srgbClr val="00B050"/>
                </a:solidFill>
              </a:rPr>
              <a:t> программы является обеспечение сельского населения </a:t>
            </a:r>
            <a:r>
              <a:rPr lang="ru-RU" sz="1200" b="1" dirty="0" smtClean="0">
                <a:solidFill>
                  <a:srgbClr val="00B050"/>
                </a:solidFill>
              </a:rPr>
              <a:t>социально-значимыми </a:t>
            </a:r>
            <a:r>
              <a:rPr lang="ru-RU" sz="1200" b="1" dirty="0">
                <a:solidFill>
                  <a:srgbClr val="00B050"/>
                </a:solidFill>
              </a:rPr>
              <a:t>потребительскими товарами и бытовыми </a:t>
            </a:r>
            <a:r>
              <a:rPr lang="ru-RU" sz="1200" b="1" dirty="0" smtClean="0">
                <a:solidFill>
                  <a:srgbClr val="00B050"/>
                </a:solidFill>
              </a:rPr>
              <a:t>услугами.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</a:rPr>
              <a:t>Программа направлена на выполнение следующей задачи:</a:t>
            </a: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обеспечение территориальной доступности товаров и бытовых услуг для сельского населения путем оказания муниципальной поддержки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0500" y="2556359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u="sng" dirty="0" smtClean="0">
                <a:solidFill>
                  <a:srgbClr val="FF0000"/>
                </a:solidFill>
              </a:rPr>
              <a:t>Муниципальная программа </a:t>
            </a:r>
            <a:r>
              <a:rPr lang="ru-RU" sz="1300" b="1" u="sng" dirty="0">
                <a:solidFill>
                  <a:srgbClr val="FF0000"/>
                </a:solidFill>
              </a:rPr>
              <a:t>«Развитие субъектов малого и среднего предпринимательства  Первомайского муниципального района» </a:t>
            </a:r>
            <a:endParaRPr lang="ru-RU" sz="1300" u="sng" dirty="0">
              <a:solidFill>
                <a:srgbClr val="FF0000"/>
              </a:solidFill>
            </a:endParaRPr>
          </a:p>
          <a:p>
            <a:pPr algn="ctr"/>
            <a:r>
              <a:rPr lang="ru-RU" sz="1300" b="1" u="sng" dirty="0">
                <a:solidFill>
                  <a:srgbClr val="FF0000"/>
                </a:solidFill>
              </a:rPr>
              <a:t>на </a:t>
            </a:r>
            <a:r>
              <a:rPr lang="ru-RU" sz="1300" b="1" u="sng" dirty="0" smtClean="0">
                <a:solidFill>
                  <a:srgbClr val="FF0000"/>
                </a:solidFill>
              </a:rPr>
              <a:t>2017-2019 годы</a:t>
            </a:r>
          </a:p>
          <a:p>
            <a:pPr algn="ctr"/>
            <a:r>
              <a:rPr lang="ru-RU" sz="1300" b="1" u="sng" dirty="0" smtClean="0">
                <a:solidFill>
                  <a:srgbClr val="A62AA9"/>
                </a:solidFill>
              </a:rPr>
              <a:t>(объем финансирования 50 тыс.руб</a:t>
            </a:r>
            <a:r>
              <a:rPr lang="ru-RU" sz="1300" b="1" u="sng" dirty="0">
                <a:solidFill>
                  <a:srgbClr val="A62AA9"/>
                </a:solidFill>
              </a:rPr>
              <a:t>)</a:t>
            </a:r>
            <a:endParaRPr lang="ru-RU" sz="1300" u="sng" dirty="0">
              <a:solidFill>
                <a:srgbClr val="A62AA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86868" y="3610440"/>
            <a:ext cx="3816424" cy="26064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Цель </a:t>
            </a:r>
            <a:r>
              <a:rPr lang="ru-RU" sz="1200" dirty="0" smtClean="0">
                <a:solidFill>
                  <a:srgbClr val="0070C0"/>
                </a:solidFill>
              </a:rPr>
              <a:t>- </a:t>
            </a:r>
            <a:r>
              <a:rPr lang="ru-RU" sz="1200" b="1" dirty="0">
                <a:solidFill>
                  <a:srgbClr val="0070C0"/>
                </a:solidFill>
              </a:rPr>
              <a:t>формирование благоприятных условий для развития субъектов малого и среднего предпринимательства, способствующих увеличению их вклада в экономику Первомайского муниципального </a:t>
            </a:r>
            <a:r>
              <a:rPr lang="ru-RU" sz="1200" b="1" dirty="0" smtClean="0">
                <a:solidFill>
                  <a:srgbClr val="0070C0"/>
                </a:solidFill>
              </a:rPr>
              <a:t>района.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Задачи:</a:t>
            </a:r>
          </a:p>
          <a:p>
            <a:r>
              <a:rPr lang="ru-RU" sz="1200" dirty="0">
                <a:solidFill>
                  <a:srgbClr val="0070C0"/>
                </a:solidFill>
              </a:rPr>
              <a:t>- информационная, финансовая, консультационная и организационная поддержка субъектов малого и среднего предпринимательства;</a:t>
            </a:r>
          </a:p>
          <a:p>
            <a:r>
              <a:rPr lang="ru-RU" sz="1200" dirty="0">
                <a:solidFill>
                  <a:srgbClr val="0070C0"/>
                </a:solidFill>
              </a:rPr>
              <a:t>- имущественная поддержка субъектов малого и среднего предпринимательства;</a:t>
            </a:r>
          </a:p>
          <a:p>
            <a:r>
              <a:rPr lang="ru-RU" sz="1200" dirty="0">
                <a:solidFill>
                  <a:srgbClr val="0070C0"/>
                </a:solidFill>
              </a:rPr>
              <a:t>- развитие инфраструктуры поддержки субъектов малого и среднего </a:t>
            </a:r>
            <a:r>
              <a:rPr lang="ru-RU" sz="1200" dirty="0" smtClean="0">
                <a:solidFill>
                  <a:srgbClr val="0070C0"/>
                </a:solidFill>
              </a:rPr>
              <a:t>предпринимательства.</a:t>
            </a:r>
            <a:endParaRPr lang="ru-RU" sz="1200" dirty="0">
              <a:solidFill>
                <a:srgbClr val="0070C0"/>
              </a:solidFill>
            </a:endParaRPr>
          </a:p>
          <a:p>
            <a:pPr algn="ctr"/>
            <a:endParaRPr lang="ru-RU" sz="1200" b="1" dirty="0" smtClean="0">
              <a:solidFill>
                <a:srgbClr val="0070C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8702" y="886060"/>
            <a:ext cx="242316" cy="3600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483290" y="685766"/>
            <a:ext cx="242316" cy="353214"/>
          </a:xfrm>
          <a:prstGeom prst="downArrow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547664" y="2757847"/>
            <a:ext cx="1944216" cy="457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148EF"/>
                </a:solidFill>
              </a:rPr>
              <a:t>Задачи:</a:t>
            </a:r>
            <a:endParaRPr lang="ru-RU" dirty="0">
              <a:solidFill>
                <a:srgbClr val="3148EF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-168430" y="3727884"/>
            <a:ext cx="2796214" cy="6983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148EF"/>
                </a:solidFill>
              </a:rPr>
              <a:t>Развитие сельскохозяйственного производства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1792936" y="4077072"/>
            <a:ext cx="2997340" cy="25922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148EF"/>
                </a:solidFill>
              </a:rPr>
              <a:t>Создание условий для обеспечения предприятий сельского хозяйства высококвалифицированными специалистами, специалистами массовых профессий, создание благоприятных условий для проживания граждан</a:t>
            </a:r>
          </a:p>
        </p:txBody>
      </p:sp>
      <p:cxnSp>
        <p:nvCxnSpPr>
          <p:cNvPr id="19" name="Прямая со стрелкой 18"/>
          <p:cNvCxnSpPr>
            <a:stCxn id="2" idx="3"/>
          </p:cNvCxnSpPr>
          <p:nvPr/>
        </p:nvCxnSpPr>
        <p:spPr>
          <a:xfrm flipH="1">
            <a:off x="1259632" y="3148092"/>
            <a:ext cx="572756" cy="500874"/>
          </a:xfrm>
          <a:prstGeom prst="straightConnector1">
            <a:avLst/>
          </a:prstGeom>
          <a:ln>
            <a:solidFill>
              <a:srgbClr val="3148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87824" y="3148092"/>
            <a:ext cx="504056" cy="928980"/>
          </a:xfrm>
          <a:prstGeom prst="straightConnector1">
            <a:avLst/>
          </a:prstGeom>
          <a:ln>
            <a:solidFill>
              <a:srgbClr val="3148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76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004" y="24807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FF0000"/>
                </a:solidFill>
              </a:rPr>
              <a:t>Муниципальная программа  </a:t>
            </a:r>
            <a:r>
              <a:rPr lang="ru-RU" sz="1400" b="1" u="sng" dirty="0">
                <a:solidFill>
                  <a:srgbClr val="FF0000"/>
                </a:solidFill>
              </a:rPr>
              <a:t>«Обеспечение общественного порядка и противодействия преступности на территории Первомайского муниципального района» на </a:t>
            </a:r>
            <a:r>
              <a:rPr lang="ru-RU" sz="1400" b="1" u="sng" dirty="0" smtClean="0">
                <a:solidFill>
                  <a:srgbClr val="FF0000"/>
                </a:solidFill>
              </a:rPr>
              <a:t>2017-2019 годы</a:t>
            </a:r>
          </a:p>
          <a:p>
            <a:pPr algn="ctr"/>
            <a:r>
              <a:rPr lang="ru-RU" sz="1400" b="1" u="sng" dirty="0" smtClean="0">
                <a:solidFill>
                  <a:srgbClr val="3C0DB3"/>
                </a:solidFill>
              </a:rPr>
              <a:t>(объем финансирования 372,4 тыс.руб</a:t>
            </a:r>
            <a:r>
              <a:rPr lang="ru-RU" sz="1400" b="1" dirty="0" smtClean="0">
                <a:solidFill>
                  <a:srgbClr val="3C0DB3"/>
                </a:solidFill>
              </a:rPr>
              <a:t>)</a:t>
            </a:r>
            <a:endParaRPr lang="ru-RU" sz="1400" dirty="0">
              <a:solidFill>
                <a:srgbClr val="3C0DB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897" y="1409757"/>
            <a:ext cx="4573525" cy="33873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Целью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данной программы является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овершенствование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механизмов  взаимодействия  органов местного самоуправления, правоохранительных  органов, организаций и общественных объединений по профилактике правонарушений, защите конституционных прав граждан, проживающих на территории   Первомайского  муниципального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района.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Программа предполагает выполнение следующих задач: </a:t>
            </a:r>
          </a:p>
          <a:p>
            <a:r>
              <a:rPr lang="ru-RU" sz="1200" dirty="0">
                <a:solidFill>
                  <a:srgbClr val="C00000"/>
                </a:solidFill>
              </a:rPr>
              <a:t>-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dirty="0">
                <a:solidFill>
                  <a:srgbClr val="C00000"/>
                </a:solidFill>
              </a:rPr>
              <a:t>Защита  конституционного  строя,  предупреждение актов терроризма, проявлений  экстремизма и ксенофобии. 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- </a:t>
            </a:r>
            <a:r>
              <a:rPr lang="ru-RU" sz="1200" dirty="0">
                <a:solidFill>
                  <a:srgbClr val="C00000"/>
                </a:solidFill>
              </a:rPr>
              <a:t> Развитие  и обеспечение  функционирования  системы  профилактики  безнадзорности, правонарушений  несовершеннолетних.</a:t>
            </a:r>
          </a:p>
          <a:p>
            <a:r>
              <a:rPr lang="ru-RU" sz="1200" dirty="0">
                <a:solidFill>
                  <a:srgbClr val="C00000"/>
                </a:solidFill>
              </a:rPr>
              <a:t> - </a:t>
            </a:r>
            <a:r>
              <a:rPr lang="ru-RU" sz="1200" dirty="0" smtClean="0">
                <a:solidFill>
                  <a:srgbClr val="C00000"/>
                </a:solidFill>
              </a:rPr>
              <a:t>Обеспечение </a:t>
            </a:r>
            <a:r>
              <a:rPr lang="ru-RU" sz="1200" dirty="0">
                <a:solidFill>
                  <a:srgbClr val="C00000"/>
                </a:solidFill>
              </a:rPr>
              <a:t>функционирования в вечернее время спортивных залов общеобразовательных школ для занятий в них обучающихся с целью профилактики правонарушений среди несовершеннолетних.</a:t>
            </a:r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7526" y="256679"/>
            <a:ext cx="4140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A62AA9"/>
                </a:solidFill>
              </a:rPr>
              <a:t>Муниципальная программа </a:t>
            </a:r>
            <a:r>
              <a:rPr lang="ru-RU" sz="1600" b="1" u="sng" dirty="0">
                <a:solidFill>
                  <a:srgbClr val="A62AA9"/>
                </a:solidFill>
              </a:rPr>
              <a:t>«Семья и дети»  на </a:t>
            </a:r>
            <a:r>
              <a:rPr lang="ru-RU" sz="1600" b="1" u="sng" dirty="0" smtClean="0">
                <a:solidFill>
                  <a:srgbClr val="A62AA9"/>
                </a:solidFill>
              </a:rPr>
              <a:t>2017-2019 годы</a:t>
            </a:r>
          </a:p>
          <a:p>
            <a:pPr algn="ctr"/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</a:rPr>
              <a:t>(объем финансирования 175,5 тыс.руб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2098" y="277581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CC3399"/>
                </a:solidFill>
              </a:rPr>
              <a:t>Муниципальная  программа </a:t>
            </a:r>
            <a:r>
              <a:rPr lang="ru-RU" sz="1400" b="1" u="sng" dirty="0">
                <a:solidFill>
                  <a:srgbClr val="CC3399"/>
                </a:solidFill>
              </a:rPr>
              <a:t>"Комплексные меры по организации отдыха, оздоровления и занятости детей Первомайского района на </a:t>
            </a:r>
            <a:r>
              <a:rPr lang="ru-RU" sz="1400" b="1" u="sng" dirty="0" smtClean="0">
                <a:solidFill>
                  <a:srgbClr val="CC3399"/>
                </a:solidFill>
              </a:rPr>
              <a:t>2017-2019 годы«</a:t>
            </a:r>
          </a:p>
          <a:p>
            <a:pPr algn="ctr"/>
            <a:r>
              <a:rPr lang="ru-RU" sz="1400" b="1" u="sng" dirty="0" smtClean="0">
                <a:solidFill>
                  <a:srgbClr val="0070C0"/>
                </a:solidFill>
              </a:rPr>
              <a:t>(объем финансирования 2633,1 тыс.руб)</a:t>
            </a:r>
            <a:endParaRPr lang="ru-RU" sz="1400" b="1" u="sng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7004" y="1137556"/>
            <a:ext cx="4115762" cy="15667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10F75"/>
                </a:solidFill>
              </a:rPr>
              <a:t>Цели программы: </a:t>
            </a:r>
            <a:r>
              <a:rPr lang="ru-RU" sz="1200" b="1" dirty="0">
                <a:solidFill>
                  <a:srgbClr val="C10F75"/>
                </a:solidFill>
              </a:rPr>
              <a:t>улучшение качества жизни семей с несовершеннолетними детьми, создание благоприятных условий для комплексного развития и жизнедеятельности детей, детей-инвалидов, развитие семейных форм устройства детей-сирот и детей, оставшихся без попечения </a:t>
            </a:r>
            <a:r>
              <a:rPr lang="ru-RU" sz="1200" b="1" dirty="0" smtClean="0">
                <a:solidFill>
                  <a:srgbClr val="C10F75"/>
                </a:solidFill>
              </a:rPr>
              <a:t>родителей</a:t>
            </a:r>
            <a:r>
              <a:rPr lang="ru-RU" sz="1200" dirty="0">
                <a:solidFill>
                  <a:srgbClr val="C10F75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06816" y="3970682"/>
            <a:ext cx="4140968" cy="13407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Цель программы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1200" dirty="0">
                <a:solidFill>
                  <a:srgbClr val="C00000"/>
                </a:solidFill>
              </a:rPr>
              <a:t>Обеспечение отдыха и оздоровления  детей, проживающих на территории Первомайского   района.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Задача программы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1200" dirty="0">
                <a:solidFill>
                  <a:srgbClr val="C00000"/>
                </a:solidFill>
              </a:rPr>
              <a:t>Создание благоприятных условий для  отдыха, оздоровления и занятости детей, проживающих на территории Первомайского   района</a:t>
            </a:r>
            <a:r>
              <a:rPr lang="ru-RU" sz="1200" dirty="0"/>
              <a:t>.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172523">
            <a:off x="4797654" y="3598223"/>
            <a:ext cx="522062" cy="349606"/>
          </a:xfrm>
          <a:prstGeom prst="rightArrow">
            <a:avLst/>
          </a:prstGeom>
          <a:solidFill>
            <a:schemeClr val="accent3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64944" y="992915"/>
            <a:ext cx="484632" cy="43728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37320" y="1003485"/>
            <a:ext cx="242316" cy="4892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59423" y="531142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Средства предусмотрены  на обеспечение отдыха и оздоровления  детей, проживающих на территории района, находящихся в трудной жизненной ситуации, оплату стоимости наборов продуктов питания в лагерях с дневной формой пребывания, на совершенствование оздоровительной, образовательной, воспитательной, культурно-массовой работы с детьми.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897" y="4784400"/>
            <a:ext cx="4532098" cy="1938992"/>
          </a:xfrm>
          <a:prstGeom prst="rect">
            <a:avLst/>
          </a:prstGeom>
          <a:solidFill>
            <a:srgbClr val="B4DE86"/>
          </a:solidFill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A62AA9"/>
                </a:solidFill>
              </a:rPr>
              <a:t>В рамках программы средства будут направлены на проведение следующих мероприятий:  изготовление и распространение памяток, буклетов  по профилактике правонарушений, проведение спортивных соревнований  с привлечением подростков «группы риска», проведение смотров-конкурсов и тематических семинаров  по ранней профилактике семейного неблагополучия и других тематических конкурсов и викторин  в целях профилактики безнадзорности, правонарушений и защиты прав несовершеннолетних Первомайского муниципального района</a:t>
            </a:r>
            <a:r>
              <a:rPr lang="ru-RU" sz="1200" b="1" dirty="0">
                <a:solidFill>
                  <a:srgbClr val="CEB966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5" name="Стрелка вправо 14"/>
          <p:cNvSpPr/>
          <p:nvPr/>
        </p:nvSpPr>
        <p:spPr>
          <a:xfrm rot="6219452">
            <a:off x="8530055" y="5136625"/>
            <a:ext cx="522062" cy="349606"/>
          </a:xfrm>
          <a:prstGeom prst="rightArrow">
            <a:avLst/>
          </a:prstGeom>
          <a:solidFill>
            <a:schemeClr val="accent3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0170" y="4232204"/>
            <a:ext cx="2627784" cy="1259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Межбюджетные отношения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361">
            <a:off x="5144256" y="1474123"/>
            <a:ext cx="2444371" cy="1456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лево 14"/>
          <p:cNvSpPr/>
          <p:nvPr/>
        </p:nvSpPr>
        <p:spPr>
          <a:xfrm rot="6684318">
            <a:off x="4182148" y="2027417"/>
            <a:ext cx="1287855" cy="350330"/>
          </a:xfrm>
          <a:prstGeom prst="leftArrow">
            <a:avLst/>
          </a:prstGeom>
          <a:solidFill>
            <a:srgbClr val="C10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8167577">
            <a:off x="7340455" y="1349941"/>
            <a:ext cx="412651" cy="1843380"/>
          </a:xfrm>
          <a:prstGeom prst="upArrow">
            <a:avLst/>
          </a:prstGeom>
          <a:solidFill>
            <a:srgbClr val="C10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039843">
            <a:off x="2147752" y="1984100"/>
            <a:ext cx="1504836" cy="314720"/>
          </a:xfrm>
          <a:prstGeom prst="rightArrow">
            <a:avLst/>
          </a:prstGeom>
          <a:solidFill>
            <a:srgbClr val="C10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527954" y="4664226"/>
            <a:ext cx="3347864" cy="2160240"/>
          </a:xfrm>
          <a:prstGeom prst="wedgeRoundRectCallout">
            <a:avLst>
              <a:gd name="adj1" fmla="val -12962"/>
              <a:gd name="adj2" fmla="val 4685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C3399"/>
                </a:solidFill>
              </a:rPr>
              <a:t>– это взаимоотношения между бюджетами различных уровней (бюджетом района, бюджетами городского и сельских поселений)</a:t>
            </a:r>
            <a:endParaRPr lang="ru-RU" b="1" dirty="0">
              <a:solidFill>
                <a:srgbClr val="CC339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4604" y="385106"/>
            <a:ext cx="5543332" cy="12482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rgbClr val="EA96C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Консолидированный бюджет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это свод бюджетов всех уровней на соответствующей территории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706" y="2412391"/>
            <a:ext cx="2210544" cy="1527602"/>
          </a:xfrm>
          <a:prstGeom prst="ellipse">
            <a:avLst/>
          </a:prstGeom>
          <a:solidFill>
            <a:srgbClr val="3CAC59"/>
          </a:solidFill>
          <a:ln>
            <a:noFill/>
          </a:ln>
          <a:effectLst>
            <a:glow rad="228600">
              <a:srgbClr val="DBAF7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0DB3"/>
                </a:solidFill>
              </a:rPr>
              <a:t>Бюджеты сельских поселений</a:t>
            </a:r>
            <a:endParaRPr lang="ru-RU" b="1" dirty="0">
              <a:solidFill>
                <a:srgbClr val="3C0DB3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12028" y="2508485"/>
            <a:ext cx="2349102" cy="152726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0DB3"/>
                </a:solidFill>
              </a:rPr>
              <a:t>Бюджет городского поселения</a:t>
            </a:r>
            <a:endParaRPr lang="ru-RU" b="1" dirty="0">
              <a:solidFill>
                <a:srgbClr val="3C0DB3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138107" y="2316638"/>
            <a:ext cx="3096344" cy="1719107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glow rad="228600">
              <a:srgbClr val="EA96C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Бюджет муниципального района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3" y="111456"/>
            <a:ext cx="2987744" cy="1905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9" y="4861884"/>
            <a:ext cx="2395825" cy="176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9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99" y="5880539"/>
            <a:ext cx="15843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28588" y="260648"/>
            <a:ext cx="4038600" cy="4525963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</a:rPr>
              <a:t>Муниципальная программа «Энергосбережение </a:t>
            </a:r>
            <a:r>
              <a:rPr lang="ru-RU" sz="1400" b="1" u="sng" dirty="0">
                <a:solidFill>
                  <a:srgbClr val="FF0000"/>
                </a:solidFill>
              </a:rPr>
              <a:t>и повышение </a:t>
            </a:r>
            <a:r>
              <a:rPr lang="ru-RU" sz="1400" b="1" u="sng" dirty="0" err="1">
                <a:solidFill>
                  <a:srgbClr val="FF0000"/>
                </a:solidFill>
              </a:rPr>
              <a:t>энергоэффективности</a:t>
            </a:r>
            <a:r>
              <a:rPr lang="ru-RU" sz="1400" b="1" u="sng" dirty="0">
                <a:solidFill>
                  <a:srgbClr val="FF0000"/>
                </a:solidFill>
              </a:rPr>
              <a:t> в Первомайском муниципальном </a:t>
            </a:r>
            <a:r>
              <a:rPr lang="ru-RU" sz="1400" b="1" u="sng" dirty="0" smtClean="0">
                <a:solidFill>
                  <a:srgbClr val="FF0000"/>
                </a:solidFill>
              </a:rPr>
              <a:t>районе на 2017-2019 годы.» </a:t>
            </a:r>
            <a:r>
              <a:rPr lang="ru-RU" sz="1400" b="1" u="sng" dirty="0" smtClean="0">
                <a:solidFill>
                  <a:srgbClr val="3C0DB3"/>
                </a:solidFill>
              </a:rPr>
              <a:t>(</a:t>
            </a:r>
            <a:r>
              <a:rPr lang="ru-RU" sz="1400" b="1" u="sng" dirty="0">
                <a:solidFill>
                  <a:srgbClr val="3C0DB3"/>
                </a:solidFill>
              </a:rPr>
              <a:t>объем финансирования </a:t>
            </a:r>
            <a:r>
              <a:rPr lang="ru-RU" sz="1400" b="1" u="sng" dirty="0" smtClean="0">
                <a:solidFill>
                  <a:srgbClr val="3C0DB3"/>
                </a:solidFill>
              </a:rPr>
              <a:t>747,3 </a:t>
            </a:r>
            <a:r>
              <a:rPr lang="ru-RU" sz="1400" b="1" u="sng" dirty="0" err="1">
                <a:solidFill>
                  <a:srgbClr val="3C0DB3"/>
                </a:solidFill>
              </a:rPr>
              <a:t>тыс.руб</a:t>
            </a:r>
            <a:r>
              <a:rPr lang="ru-RU" sz="1400" b="1" dirty="0">
                <a:solidFill>
                  <a:srgbClr val="3C0DB3"/>
                </a:solidFill>
              </a:rPr>
              <a:t>)</a:t>
            </a:r>
            <a:endParaRPr lang="ru-RU" sz="1400" dirty="0">
              <a:solidFill>
                <a:srgbClr val="3C0DB3"/>
              </a:solidFill>
            </a:endParaRPr>
          </a:p>
          <a:p>
            <a:pPr marL="137160" indent="0" algn="ctr">
              <a:buNone/>
            </a:pPr>
            <a:endParaRPr lang="ru-RU" sz="1400" b="1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219661"/>
            <a:ext cx="4038600" cy="4525963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</a:rPr>
              <a:t>Муниципальная программа «Информационное </a:t>
            </a:r>
            <a:r>
              <a:rPr lang="ru-RU" sz="1400" b="1" u="sng" dirty="0">
                <a:solidFill>
                  <a:srgbClr val="FF0000"/>
                </a:solidFill>
              </a:rPr>
              <a:t>общество в Первомайском муниципальном </a:t>
            </a:r>
            <a:r>
              <a:rPr lang="ru-RU" sz="1400" b="1" u="sng" dirty="0" smtClean="0">
                <a:solidFill>
                  <a:srgbClr val="FF0000"/>
                </a:solidFill>
              </a:rPr>
              <a:t>районе на 2016-2018 годы» </a:t>
            </a:r>
            <a:r>
              <a:rPr lang="ru-RU" sz="1400" b="1" u="sng" dirty="0" smtClean="0">
                <a:solidFill>
                  <a:srgbClr val="3C0DB3"/>
                </a:solidFill>
              </a:rPr>
              <a:t>(</a:t>
            </a:r>
            <a:r>
              <a:rPr lang="ru-RU" sz="1400" b="1" u="sng" dirty="0">
                <a:solidFill>
                  <a:srgbClr val="3C0DB3"/>
                </a:solidFill>
              </a:rPr>
              <a:t>объем финансирования </a:t>
            </a:r>
            <a:r>
              <a:rPr lang="ru-RU" sz="1400" b="1" u="sng" dirty="0" smtClean="0">
                <a:solidFill>
                  <a:srgbClr val="3C0DB3"/>
                </a:solidFill>
              </a:rPr>
              <a:t>1647,5 </a:t>
            </a:r>
            <a:r>
              <a:rPr lang="ru-RU" sz="1400" b="1" u="sng" dirty="0" err="1" smtClean="0">
                <a:solidFill>
                  <a:srgbClr val="3C0DB3"/>
                </a:solidFill>
              </a:rPr>
              <a:t>тыс.руб</a:t>
            </a:r>
            <a:r>
              <a:rPr lang="ru-RU" sz="1400" b="1" dirty="0">
                <a:solidFill>
                  <a:srgbClr val="3C0DB3"/>
                </a:solidFill>
              </a:rPr>
              <a:t>)</a:t>
            </a:r>
            <a:endParaRPr lang="ru-RU" sz="1400" dirty="0">
              <a:solidFill>
                <a:srgbClr val="3C0DB3"/>
              </a:solidFill>
            </a:endParaRPr>
          </a:p>
          <a:p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762" y="1700809"/>
            <a:ext cx="4573525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Целью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данной программы является  повышение эффективности использования энергетических ресурсов в Первомайском муниципальном районе.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Программа предполагает выполнение следующих </a:t>
            </a:r>
            <a:r>
              <a:rPr lang="ru-RU" sz="1400" b="1" u="sng" dirty="0" smtClean="0">
                <a:solidFill>
                  <a:srgbClr val="C00000"/>
                </a:solidFill>
              </a:rPr>
              <a:t>задач</a:t>
            </a:r>
            <a:r>
              <a:rPr lang="ru-RU" sz="1400" b="1" dirty="0" smtClean="0">
                <a:solidFill>
                  <a:srgbClr val="C00000"/>
                </a:solidFill>
              </a:rPr>
              <a:t>: 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</a:rPr>
              <a:t>Внедрение энергосберегающих технологий и энергетически эффективного оборудования в учреждениях района.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rgbClr val="C00000"/>
                </a:solidFill>
              </a:rPr>
              <a:t>Экономия энергетических и тепловых ресурсов.</a:t>
            </a:r>
          </a:p>
          <a:p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74088" y="1324370"/>
            <a:ext cx="4054177" cy="37457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Целью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данной программы является обеспечение конституционного права жителей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</a:rPr>
              <a:t>Первромайского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муниципального района на получение оперативной и достоверной информации о важнейших общественно-политических, социально- культурных событиях района, о деятельности органов исполнительной и представительной властей 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Первомайского  муниципального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района.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Программа предполагает выполнение следующих </a:t>
            </a:r>
            <a:r>
              <a:rPr lang="ru-RU" sz="1400" b="1" u="sng" dirty="0" smtClean="0">
                <a:solidFill>
                  <a:srgbClr val="C00000"/>
                </a:solidFill>
              </a:rPr>
              <a:t>задач</a:t>
            </a:r>
            <a:r>
              <a:rPr lang="ru-RU" sz="14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-создание условий для развития печатного средства массовой информации Первомайского муниципального района- районной общественно-политической газеты «Призыв»</a:t>
            </a:r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2820" y="3997654"/>
            <a:ext cx="5058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CC3399"/>
                </a:solidFill>
              </a:rPr>
              <a:t>Муниципальная программа «Обеспечение </a:t>
            </a:r>
            <a:r>
              <a:rPr lang="ru-RU" sz="1400" b="1" u="sng" dirty="0">
                <a:solidFill>
                  <a:srgbClr val="CC3399"/>
                </a:solidFill>
              </a:rPr>
              <a:t>качественными коммунальными услугами населения Первомайского муниципального района на 2017-2018 годы»</a:t>
            </a:r>
          </a:p>
        </p:txBody>
      </p:sp>
      <p:sp>
        <p:nvSpPr>
          <p:cNvPr id="10" name="Овал 9"/>
          <p:cNvSpPr/>
          <p:nvPr/>
        </p:nvSpPr>
        <p:spPr>
          <a:xfrm>
            <a:off x="-828600" y="5445224"/>
            <a:ext cx="5522887" cy="12070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3148EF"/>
                </a:solidFill>
              </a:rPr>
              <a:t>Обеспечение потребителей Первомайского муниципального  района качественными коммунальными услугами при надёжной и эффективной работе коммунальной инфраструктуры района.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4736318"/>
            <a:ext cx="3672408" cy="564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5050"/>
                </a:solidFill>
              </a:rPr>
              <a:t>Объем финансирования – 1140 тыс.руб</a:t>
            </a:r>
            <a:endParaRPr lang="ru-RU" sz="1400" dirty="0">
              <a:solidFill>
                <a:srgbClr val="FF505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860" y="4968644"/>
            <a:ext cx="783432" cy="665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1F8377"/>
                </a:solidFill>
              </a:rPr>
              <a:t>Цель</a:t>
            </a:r>
            <a:endParaRPr lang="ru-RU" u="sng" dirty="0">
              <a:solidFill>
                <a:srgbClr val="1F837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7336" y="5614364"/>
            <a:ext cx="27363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148EF"/>
                </a:solidFill>
              </a:rPr>
              <a:t>Повышение   качества водоснабжения, водоотведения и очистки сточных вод.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3021" y="5070147"/>
            <a:ext cx="914400" cy="722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1F8377"/>
                </a:solidFill>
              </a:rPr>
              <a:t>Задача</a:t>
            </a:r>
            <a:endParaRPr lang="ru-RU" u="sng" dirty="0">
              <a:solidFill>
                <a:srgbClr val="1F8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49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6E00"/>
            </a:gs>
            <a:gs pos="8000">
              <a:srgbClr val="FFFF00"/>
            </a:gs>
            <a:gs pos="95000">
              <a:srgbClr val="7E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805264"/>
            <a:ext cx="30243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A96C2"/>
                </a:solidFill>
              </a:rPr>
              <a:t>Пречистое, 2016 год</a:t>
            </a:r>
            <a:endParaRPr lang="ru-RU" b="1" dirty="0">
              <a:solidFill>
                <a:srgbClr val="EA96C2"/>
              </a:solidFill>
            </a:endParaRPr>
          </a:p>
        </p:txBody>
      </p:sp>
      <p:pic>
        <p:nvPicPr>
          <p:cNvPr id="1026" name="Picture 2" descr="C:\Users\User\Desktop\2017-2019\Бюджет для граждан\33952_400_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33283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93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581921" cy="34554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226" y="3501008"/>
            <a:ext cx="5976664" cy="3356992"/>
          </a:xfrm>
        </p:spPr>
        <p:txBody>
          <a:bodyPr>
            <a:normAutofit/>
          </a:bodyPr>
          <a:lstStyle/>
          <a:p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публично-правовыми образованиями Первомайского муниципального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района </a:t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сформировано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в том числе: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бюджет муниципального района;</a:t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бюджет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u="sng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Пречистое);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сельских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поселений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u="sng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Кукобойского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Пречистенского)</a:t>
            </a:r>
            <a:endParaRPr lang="ru-RU" b="1" i="1" u="sng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584095"/>
            <a:ext cx="2736304" cy="1532971"/>
          </a:xfrm>
          <a:prstGeom prst="rect">
            <a:avLst/>
          </a:prstGeom>
          <a:ln>
            <a:noFill/>
          </a:ln>
          <a:effectLst>
            <a:glow rad="127000">
              <a:schemeClr val="accent5">
                <a:lumMod val="40000"/>
                <a:lumOff val="6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3295763-monete-d-39-oro-macro-da-vicino-1024x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362">
            <a:off x="5683390" y="1202210"/>
            <a:ext cx="3299540" cy="2376264"/>
          </a:xfrm>
          <a:prstGeom prst="ellipse">
            <a:avLst/>
          </a:prstGeom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5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7000">
              <a:srgbClr val="D49E6C"/>
            </a:gs>
            <a:gs pos="92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2017-2019\Бюджет для граждан\6266273-3d-white-man-with-a-laptop-sitting-on-the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" y="4437112"/>
            <a:ext cx="2972326" cy="21252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Выгнутая вправо стрелка 22"/>
          <p:cNvSpPr/>
          <p:nvPr/>
        </p:nvSpPr>
        <p:spPr>
          <a:xfrm rot="16781446">
            <a:off x="6376557" y="103627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701553" y="4261326"/>
            <a:ext cx="320068" cy="888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942596" y="2870975"/>
            <a:ext cx="320068" cy="778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27009" y="1273701"/>
            <a:ext cx="1152128" cy="342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730781">
            <a:off x="270506" y="2062180"/>
            <a:ext cx="694308" cy="320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949" y="33367"/>
            <a:ext cx="8229600" cy="659329"/>
          </a:xfrm>
        </p:spPr>
        <p:txBody>
          <a:bodyPr>
            <a:normAutofit/>
          </a:bodyPr>
          <a:lstStyle/>
          <a:p>
            <a:pPr algn="ctr"/>
            <a:r>
              <a:rPr lang="ru-RU" sz="1800" b="1" i="1" cap="all" dirty="0" smtClean="0">
                <a:ln w="9000" cmpd="sng">
                  <a:solidFill>
                    <a:srgbClr val="A62AA9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Бюджетный процесс в Первомайском муниципальном районе</a:t>
            </a:r>
            <a:endParaRPr lang="ru-RU" sz="1800" b="1" i="1" cap="all" dirty="0">
              <a:ln w="9000" cmpd="sng">
                <a:solidFill>
                  <a:srgbClr val="A62AA9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13760" y="2060847"/>
            <a:ext cx="3765413" cy="415554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ln w="10541" cmpd="sng">
                  <a:solidFill>
                    <a:srgbClr val="44A9C4"/>
                  </a:solidFill>
                  <a:prstDash val="solid"/>
                </a:ln>
                <a:solidFill>
                  <a:srgbClr val="350EC2"/>
                </a:solidFill>
              </a:rPr>
              <a:t>Бюджетный</a:t>
            </a:r>
            <a:r>
              <a:rPr lang="ru-RU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50EC2"/>
                </a:solidFill>
              </a:rPr>
              <a:t> </a:t>
            </a:r>
            <a:r>
              <a:rPr lang="ru-RU" sz="2400" b="1" i="1" u="sng" dirty="0" smtClean="0">
                <a:ln w="10541" cmpd="sng">
                  <a:solidFill>
                    <a:srgbClr val="44A9C4"/>
                  </a:solidFill>
                  <a:prstDash val="solid"/>
                </a:ln>
                <a:solidFill>
                  <a:srgbClr val="350EC2"/>
                </a:solidFill>
              </a:rPr>
              <a:t>процесс</a:t>
            </a:r>
            <a:r>
              <a:rPr lang="ru-RU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50EC2"/>
                </a:solidFill>
              </a:rPr>
              <a:t> 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rgbClr val="CC3399"/>
                </a:solidFill>
              </a:rPr>
              <a:t>деятельность органов местного самоуправления и иных </a:t>
            </a:r>
            <a:r>
              <a:rPr lang="ru-RU" b="1" dirty="0" smtClean="0">
                <a:solidFill>
                  <a:srgbClr val="CC3399"/>
                </a:solidFill>
              </a:rPr>
              <a:t>участников по </a:t>
            </a:r>
            <a:r>
              <a:rPr lang="ru-RU" b="1" dirty="0">
                <a:solidFill>
                  <a:srgbClr val="CC3399"/>
                </a:solidFill>
              </a:rPr>
              <a:t>составлению, рассмотрению, утверждению и исполнению местного бюджета, а также по контролю за его исполнением</a:t>
            </a:r>
            <a:r>
              <a:rPr lang="ru-RU" b="1" dirty="0" smtClean="0">
                <a:solidFill>
                  <a:srgbClr val="CC3399"/>
                </a:solidFill>
              </a:rPr>
              <a:t>. </a:t>
            </a:r>
            <a:r>
              <a:rPr lang="ru-RU" b="1" dirty="0">
                <a:solidFill>
                  <a:srgbClr val="3C0DB3"/>
                </a:solidFill>
              </a:rPr>
              <a:t>Бюджет  Первомайского муниципального района составляется и утверждается сроком на три года (на </a:t>
            </a:r>
            <a:r>
              <a:rPr lang="ru-RU" b="1" dirty="0" smtClean="0">
                <a:solidFill>
                  <a:srgbClr val="3C0DB3"/>
                </a:solidFill>
              </a:rPr>
              <a:t>2017 </a:t>
            </a:r>
            <a:r>
              <a:rPr lang="ru-RU" b="1" dirty="0">
                <a:solidFill>
                  <a:srgbClr val="3C0DB3"/>
                </a:solidFill>
              </a:rPr>
              <a:t>год и плановый период </a:t>
            </a:r>
            <a:r>
              <a:rPr lang="ru-RU" b="1" dirty="0" smtClean="0">
                <a:solidFill>
                  <a:srgbClr val="3C0DB3"/>
                </a:solidFill>
              </a:rPr>
              <a:t>2018-2019 </a:t>
            </a:r>
            <a:r>
              <a:rPr lang="ru-RU" b="1" dirty="0">
                <a:solidFill>
                  <a:srgbClr val="3C0DB3"/>
                </a:solidFill>
              </a:rPr>
              <a:t>годов)</a:t>
            </a:r>
          </a:p>
          <a:p>
            <a:pPr algn="ctr"/>
            <a:endParaRPr lang="ru-RU" b="1" dirty="0">
              <a:solidFill>
                <a:srgbClr val="CC339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042" y="2254496"/>
            <a:ext cx="2683718" cy="914400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Составление бюджета района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987612"/>
            <a:ext cx="2664296" cy="914400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Рассмотрение бюджета района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137" y="844321"/>
            <a:ext cx="2808312" cy="1065300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Утверждение бюджета района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9174" y="2072754"/>
            <a:ext cx="2564826" cy="1096142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 района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66578" y="5191447"/>
            <a:ext cx="2381542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Муниципальный финансовый контроль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42316" y="3629254"/>
            <a:ext cx="2238541" cy="1076100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отчета об исполнении бюджета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User\Desktop\2017-2019\Бюджет для граждан\1439978746_109805_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24" y="764704"/>
            <a:ext cx="1614663" cy="107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860032" y="32969"/>
            <a:ext cx="3841141" cy="18838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бюджетного процесса в Первомайском муниципальном районе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518" y="0"/>
            <a:ext cx="4853514" cy="4614054"/>
          </a:xfrm>
          <a:prstGeom prst="verticalScroll">
            <a:avLst/>
          </a:prstGeom>
          <a:solidFill>
            <a:srgbClr val="B4D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7695" y="764704"/>
            <a:ext cx="3314146" cy="8049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7030A0"/>
                </a:solidFill>
              </a:rPr>
              <a:t>Финансовый </a:t>
            </a:r>
            <a:r>
              <a:rPr lang="ru-RU" sz="1600" b="1" i="1" dirty="0">
                <a:solidFill>
                  <a:srgbClr val="7030A0"/>
                </a:solidFill>
              </a:rPr>
              <a:t>орган администрации муниципального района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913" y="1463616"/>
            <a:ext cx="3009361" cy="906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7030A0"/>
                </a:solidFill>
              </a:rPr>
              <a:t>Главные </a:t>
            </a:r>
            <a:r>
              <a:rPr lang="ru-RU" sz="1600" b="1" i="1" dirty="0">
                <a:solidFill>
                  <a:srgbClr val="7030A0"/>
                </a:solidFill>
              </a:rPr>
              <a:t>распорядители (распорядители) бюджетных средств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2041" y="2276872"/>
            <a:ext cx="3888432" cy="10214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Главные </a:t>
            </a:r>
            <a:r>
              <a:rPr lang="ru-RU" sz="1600" b="1" i="1" dirty="0">
                <a:solidFill>
                  <a:srgbClr val="3C0DB3"/>
                </a:solidFill>
              </a:rPr>
              <a:t>администраторы  источников финансирования дефицита бюджета муниципального района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2358" y="3212976"/>
            <a:ext cx="3424820" cy="1020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Главные </a:t>
            </a:r>
            <a:r>
              <a:rPr lang="ru-RU" sz="1600" b="1" i="1" dirty="0">
                <a:solidFill>
                  <a:srgbClr val="3C0DB3"/>
                </a:solidFill>
              </a:rPr>
              <a:t>администраторы (администраторы) доходов бюджета муниципального района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3080" y="4162999"/>
            <a:ext cx="3474724" cy="4486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C0DB3"/>
                </a:solidFill>
              </a:rPr>
              <a:t>П</a:t>
            </a:r>
            <a:r>
              <a:rPr lang="ru-RU" sz="1600" b="1" i="1" dirty="0" smtClean="0">
                <a:solidFill>
                  <a:srgbClr val="3C0DB3"/>
                </a:solidFill>
              </a:rPr>
              <a:t>олучатели</a:t>
            </a:r>
            <a:r>
              <a:rPr lang="ru-RU" b="1" i="1" dirty="0" smtClean="0">
                <a:solidFill>
                  <a:srgbClr val="3C0DB3"/>
                </a:solidFill>
              </a:rPr>
              <a:t> </a:t>
            </a:r>
            <a:r>
              <a:rPr lang="ru-RU" sz="1600" b="1" i="1" dirty="0">
                <a:solidFill>
                  <a:srgbClr val="3C0DB3"/>
                </a:solidFill>
              </a:rPr>
              <a:t>бюджетных средств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512049" y="2151156"/>
            <a:ext cx="4631951" cy="464283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07" y="3983442"/>
            <a:ext cx="3273947" cy="859112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Глава Первомайского муниципального района</a:t>
            </a:r>
            <a:endParaRPr lang="ru-RU" sz="1600" b="1" i="1" dirty="0">
              <a:solidFill>
                <a:srgbClr val="3C0DB3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04078" y="2864298"/>
            <a:ext cx="3839860" cy="118024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Собрание Представителей Первомайского муниципального района</a:t>
            </a:r>
            <a:endParaRPr lang="ru-RU" sz="1600" b="1" i="1" dirty="0">
              <a:solidFill>
                <a:srgbClr val="3C0DB3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6000" y="4614054"/>
            <a:ext cx="4189470" cy="1125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C0DB3"/>
                </a:solidFill>
              </a:rPr>
              <a:t>Администрация Первомайского муниципального района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6000" y="5500629"/>
            <a:ext cx="3839862" cy="1238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Контрольно-счетная </a:t>
            </a:r>
            <a:r>
              <a:rPr lang="ru-RU" sz="1600" b="1" i="1" dirty="0">
                <a:solidFill>
                  <a:srgbClr val="3C0DB3"/>
                </a:solidFill>
              </a:rPr>
              <a:t>палата  Первомайского муниципального района</a:t>
            </a:r>
          </a:p>
        </p:txBody>
      </p:sp>
      <p:pic>
        <p:nvPicPr>
          <p:cNvPr id="22" name="Picture 2" descr="C:\Users\User\Desktop\2017-2019\Бюджет для граждан\mosgorduma-odobrila-sotsialno_orientirovannyy-gorodskoy-byudzhet-na-2016-g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9747"/>
            <a:ext cx="3608252" cy="20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 rot="19447553">
            <a:off x="5547925" y="5070602"/>
            <a:ext cx="396044" cy="76238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89406">
            <a:off x="2892338" y="2856351"/>
            <a:ext cx="423061" cy="81589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ownloads\tax.jpg.1000x600_q75_crop_upsc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983">
            <a:off x="6488308" y="1068536"/>
            <a:ext cx="2517564" cy="21252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184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Этапы составления бюджета Первомайского муниципального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5970864" cy="2012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A62AA9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бюджета: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Первомайского муниципального района принимает постановление, в котором определены ответственные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исполнители, порядок и сроки работы над документами и материалами, необходимыми для составления проекта бюджета района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Составление проекта бюджета осуществляет Отдел финансов администрации Первомайского муниципального района  Ярославской области.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645023"/>
            <a:ext cx="8136904" cy="1735315"/>
          </a:xfrm>
          <a:prstGeom prst="rect">
            <a:avLst/>
          </a:prstGeom>
          <a:solidFill>
            <a:srgbClr val="A1D8D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</a:t>
            </a:r>
            <a:r>
              <a:rPr lang="ru-RU" sz="1600" b="1" dirty="0" smtClean="0">
                <a:solidFill>
                  <a:srgbClr val="FF0000"/>
                </a:solidFill>
              </a:rPr>
              <a:t>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рассмотрен администрацией района  до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15.11.2016, для ознакомления граждан проект бюджета опубликован в районной газете «Призыв» от 23.11.2016 и на сайте Администрации Первомайского муниципального района (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pervomayadm.ru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рассмотрен на публичных слушаниях 08.12.2016. В декабре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 решения о бюджете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внесенными изменениями выносится на рассмотрение Собрания Представителей Первомайского муниципального района</a:t>
            </a:r>
            <a:r>
              <a:rPr lang="ru-RU" sz="1600" dirty="0" smtClean="0">
                <a:solidFill>
                  <a:srgbClr val="238EA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805264"/>
            <a:ext cx="7776864" cy="792088"/>
          </a:xfrm>
          <a:prstGeom prst="rect">
            <a:avLst/>
          </a:prstGeom>
          <a:solidFill>
            <a:srgbClr val="B4DE86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350EC2"/>
                </a:solidFill>
                <a:latin typeface="Times New Roman" pitchFamily="18" charset="0"/>
                <a:cs typeface="Times New Roman" pitchFamily="18" charset="0"/>
              </a:rPr>
              <a:t>Утверждение бюджета: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о бюджете на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2018-2019 годов утверждается Собранием Представителей Первомайского муниципального района до начала финансового года.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-2019\Бюджет для граждан\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920">
            <a:off x="972291" y="3291082"/>
            <a:ext cx="36385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17-2019\Бюджет для граждан\priem_grazhdan(15)-418x320-418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545">
            <a:off x="6033465" y="321448"/>
            <a:ext cx="2974105" cy="21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616624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Публичные слушания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47955"/>
            <a:ext cx="4262373" cy="1490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99"/>
                </a:solidFill>
              </a:rPr>
              <a:t>Проект бюджета Первомайского муниципального района на 2017 год и плановый период 2018-2019 годов в обязательном порядке выносится на публичные слушания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157192"/>
            <a:ext cx="3816424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Информация о времени и проведении публичных слушаний размещается в районной газете «Призыв»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826007" y="1772816"/>
            <a:ext cx="4680520" cy="3168352"/>
          </a:xfrm>
          <a:prstGeom prst="wedgeRectCallout">
            <a:avLst>
              <a:gd name="adj1" fmla="val -41268"/>
              <a:gd name="adj2" fmla="val -85707"/>
            </a:avLst>
          </a:prstGeom>
          <a:solidFill>
            <a:srgbClr val="B4D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n>
                  <a:solidFill>
                    <a:srgbClr val="FF5050"/>
                  </a:solidFill>
                </a:ln>
                <a:solidFill>
                  <a:srgbClr val="1F8377"/>
                </a:solidFill>
              </a:rPr>
              <a:t>– </a:t>
            </a:r>
            <a:r>
              <a:rPr lang="ru-RU" b="1" dirty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форма участия населения в осуществлении местного самоуправления. Публичные слушания 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слушаний.</a:t>
            </a:r>
          </a:p>
        </p:txBody>
      </p:sp>
      <p:pic>
        <p:nvPicPr>
          <p:cNvPr id="1027" name="Picture 3" descr="C:\Users\User\Desktop\2017-2019\Бюджет для граждан\24cd505980020d8dcc2c1aef3dbf09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939283" cy="18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6849</TotalTime>
  <Words>5604</Words>
  <Application>Microsoft Office PowerPoint</Application>
  <PresentationFormat>Экран (4:3)</PresentationFormat>
  <Paragraphs>937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Апекс</vt:lpstr>
      <vt:lpstr>Бюджет для граждан</vt:lpstr>
      <vt:lpstr>Уважаемые жители Первомайского  муниципального района</vt:lpstr>
      <vt:lpstr>Определение основных понятий, используемых при составлении бюджета</vt:lpstr>
      <vt:lpstr>Презентация PowerPoint</vt:lpstr>
      <vt:lpstr>На 2017 год и плановый период 2018-2019 годов публично-правовыми образованиями Первомайского муниципального района  сформировано 4 бюджета, в том числе:  1 бюджет муниципального района; 1 бюджет городского поселения (г.п. Пречистое); 2 бюджета сельских поселений (Кукобойского, Пречистенского)</vt:lpstr>
      <vt:lpstr>Бюджетный процесс в Первомайском муниципальном районе</vt:lpstr>
      <vt:lpstr>Презентация PowerPoint</vt:lpstr>
      <vt:lpstr>Этапы составления бюджета Первомайского муниципального района</vt:lpstr>
      <vt:lpstr>Публичные слушания</vt:lpstr>
      <vt:lpstr>Прогноз социально-экономического развития Первомайского муниципального района на 2017-2019 годы </vt:lpstr>
      <vt:lpstr>Презентация PowerPoint</vt:lpstr>
      <vt:lpstr>Бюджетная и налоговая политика Первомайского муниципального района</vt:lpstr>
      <vt:lpstr>Презентация PowerPoint</vt:lpstr>
      <vt:lpstr>Основные параметры бюджета Первомайского муниципального района на 2015-2019 гг.</vt:lpstr>
      <vt:lpstr>Доходы бюджета Первомайского муниципального района на 2017 год и на плановый период 2018-2019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по повышению доходов бюджета района</vt:lpstr>
      <vt:lpstr>Расходы бюджета</vt:lpstr>
      <vt:lpstr>Распределение расходов бюджета района по разделам бюджетной классификации на 2015-2019 годы  (ОТРАСЛЕВАЯ СТРУКТУРА)</vt:lpstr>
      <vt:lpstr>Презентация PowerPoint</vt:lpstr>
      <vt:lpstr>Презентация PowerPoint</vt:lpstr>
      <vt:lpstr>Распределение расходов бюджета района по главным распорядителям бюджетных средств</vt:lpstr>
      <vt:lpstr>Презентация PowerPoint</vt:lpstr>
      <vt:lpstr>Презентация PowerPoint</vt:lpstr>
      <vt:lpstr>Распределение расходов бюджета района по муниципальным программам в 2015-2019 годах</vt:lpstr>
      <vt:lpstr>Презентация PowerPoint</vt:lpstr>
      <vt:lpstr>Презентация PowerPoint</vt:lpstr>
      <vt:lpstr>Презентация PowerPoint</vt:lpstr>
      <vt:lpstr>Муниципальная программа «Развитие образования в Первомайском муниципальном районе на 2017-2019 годы»</vt:lpstr>
      <vt:lpstr>Муниципальная программа  "Социальная поддержка населения Первомайского муниципального района на 2017-2019 годы"</vt:lpstr>
      <vt:lpstr>Муниципальная программа  "Развитие культуры и молодежной политики в Первомайском муниципальном районе на 2017-2019 годы"</vt:lpstr>
      <vt:lpstr>Муниципальная программа   «Развитие дорожного хозяйства и транспорта в Первомайском муниципальном районе на 2016-2019 годы»</vt:lpstr>
      <vt:lpstr>Муниципальная  программа «Развитие физической культуры и спорта в Первомайском муниципальном районе на 2017-2019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User1</cp:lastModifiedBy>
  <cp:revision>361</cp:revision>
  <dcterms:created xsi:type="dcterms:W3CDTF">2015-10-20T12:29:30Z</dcterms:created>
  <dcterms:modified xsi:type="dcterms:W3CDTF">2016-12-26T07:03:45Z</dcterms:modified>
</cp:coreProperties>
</file>