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drawings/drawing1.xml" ContentType="application/vnd.openxmlformats-officedocument.drawingml.chartshapes+xml"/>
  <Override PartName="/ppt/charts/chart10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6" r:id="rId14"/>
    <p:sldId id="269" r:id="rId15"/>
    <p:sldId id="270" r:id="rId16"/>
    <p:sldId id="295" r:id="rId17"/>
    <p:sldId id="271" r:id="rId18"/>
    <p:sldId id="273" r:id="rId19"/>
    <p:sldId id="274" r:id="rId20"/>
    <p:sldId id="275" r:id="rId21"/>
    <p:sldId id="296" r:id="rId22"/>
    <p:sldId id="297" r:id="rId23"/>
    <p:sldId id="289" r:id="rId24"/>
    <p:sldId id="290" r:id="rId25"/>
    <p:sldId id="277" r:id="rId26"/>
    <p:sldId id="298" r:id="rId27"/>
    <p:sldId id="29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91" r:id="rId38"/>
    <p:sldId id="292" r:id="rId39"/>
    <p:sldId id="294" r:id="rId40"/>
    <p:sldId id="293" r:id="rId4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89" autoAdjust="0"/>
    <p:restoredTop sz="94624" autoAdjust="0"/>
  </p:normalViewPr>
  <p:slideViewPr>
    <p:cSldViewPr>
      <p:cViewPr>
        <p:scale>
          <a:sx n="83" d="100"/>
          <a:sy n="83" d="100"/>
        </p:scale>
        <p:origin x="-1354" y="-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1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31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&#1044;&#1086;&#1088;&#1086;&#1085;&#1080;&#1085;&#1072;\&#1073;&#1102;&#1076;&#1078;&#1077;&#1090;%20&#1076;&#1083;&#1103;%20&#1075;&#1088;&#1072;&#1078;&#1076;&#1072;&#1085;\&#1050;%20&#1087;&#1088;&#1077;&#1079;&#1077;&#1085;&#1090;&#1072;&#1094;&#1080;&#1080;%20(&#1040;&#1074;&#1090;&#1086;&#1089;&#1086;&#1093;&#1088;&#1072;&#1085;&#1077;&#1085;&#1085;&#1099;&#1081;)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82;&#1072;&#1079;&#1085;&#1072;&#1095;&#1077;&#1081;&#1089;&#1090;&#1074;&#1086;\Desktop\17\&#1050;%20&#1087;&#1088;&#1077;&#1079;&#1077;&#1085;&#1090;&#1072;&#1094;&#1080;&#1080;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&#1044;&#1086;&#1088;&#1086;&#1085;&#1080;&#1085;&#1072;\&#1073;&#1102;&#1076;&#1078;&#1077;&#1090;%20&#1076;&#1083;&#1103;%20&#1075;&#1088;&#1072;&#1078;&#1076;&#1072;&#1085;\&#1050;%20&#1087;&#1088;&#1077;&#1079;&#1077;&#1085;&#1090;&#1072;&#1094;&#1080;&#1080;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&#1050;%20&#1087;&#1088;&#1077;&#1079;&#1077;&#1085;&#1090;&#1072;&#1094;&#1080;&#1080;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&#1050;%20&#1087;&#1088;&#1077;&#1079;&#1077;&#1085;&#1090;&#1072;&#1094;&#1080;&#1080;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&#1044;&#1086;&#1088;&#1086;&#1085;&#1080;&#1085;&#1072;\&#1073;&#1102;&#1076;&#1078;&#1077;&#1090;%20&#1076;&#1083;&#1103;%20&#1075;&#1088;&#1072;&#1078;&#1076;&#1072;&#1085;\&#1050;%20&#1087;&#1088;&#1077;&#1079;&#1077;&#1085;&#1090;&#1072;&#1094;&#1080;&#1080;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&#1044;&#1086;&#1088;&#1086;&#1085;&#1080;&#1085;&#1072;\&#1073;&#1102;&#1076;&#1078;&#1077;&#1090;%20&#1076;&#1083;&#1103;%20&#1075;&#1088;&#1072;&#1078;&#1076;&#1072;&#1085;\&#1050;%20&#1087;&#1088;&#1077;&#1079;&#1077;&#1085;&#1090;&#1072;&#1094;&#1080;&#1080;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&#1044;&#1086;&#1088;&#1086;&#1085;&#1080;&#1085;&#1072;\&#1073;&#1102;&#1076;&#1078;&#1077;&#1090;%20&#1076;&#1083;&#1103;%20&#1075;&#1088;&#1072;&#1078;&#1076;&#1072;&#1085;\&#1050;%20&#1087;&#1088;&#1077;&#1079;&#1077;&#1085;&#1090;&#1072;&#1094;&#1080;&#1080;.xlsx" TargetMode="Externa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&#1044;&#1086;&#1088;&#1086;&#1085;&#1080;&#1085;&#1072;\&#1073;&#1102;&#1076;&#1078;&#1077;&#1090;%20&#1076;&#1083;&#1103;%20&#1075;&#1088;&#1072;&#1078;&#1076;&#1072;&#1085;\&#1050;%20&#1087;&#1088;&#1077;&#1079;&#1077;&#1085;&#1090;&#1072;&#1094;&#1080;&#1080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'Доходы расходы'!$A$3</c:f>
              <c:strCache>
                <c:ptCount val="1"/>
                <c:pt idx="0">
                  <c:v>Доходы, тыс.руб</c:v>
                </c:pt>
              </c:strCache>
            </c:strRef>
          </c:tx>
          <c:spPr>
            <a:solidFill>
              <a:srgbClr val="00B050"/>
            </a:solidFill>
            <a:ln>
              <a:solidFill>
                <a:schemeClr val="accent1"/>
              </a:solidFill>
            </a:ln>
          </c:spPr>
          <c:invertIfNegative val="0"/>
          <c:dLbls>
            <c:dLbl>
              <c:idx val="0"/>
              <c:layout>
                <c:manualLayout>
                  <c:x val="-4.5091918140825533E-2"/>
                  <c:y val="9.157509157509171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5.2029136316337149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8.6715227193895246E-3"/>
                  <c:y val="3.052503052503052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'Доходы расходы'!$B$2:$F$2</c:f>
              <c:strCache>
                <c:ptCount val="5"/>
                <c:pt idx="0">
                  <c:v>Отчет 2016</c:v>
                </c:pt>
                <c:pt idx="1">
                  <c:v>Ожидаемое 2017</c:v>
                </c:pt>
                <c:pt idx="2">
                  <c:v>Прогноз 2018</c:v>
                </c:pt>
                <c:pt idx="3">
                  <c:v>Прогноз 2019</c:v>
                </c:pt>
                <c:pt idx="4">
                  <c:v>Прогноз 2020</c:v>
                </c:pt>
              </c:strCache>
            </c:strRef>
          </c:cat>
          <c:val>
            <c:numRef>
              <c:f>'Доходы расходы'!$B$3:$F$3</c:f>
              <c:numCache>
                <c:formatCode>General</c:formatCode>
                <c:ptCount val="5"/>
                <c:pt idx="0">
                  <c:v>523644.4</c:v>
                </c:pt>
                <c:pt idx="1">
                  <c:v>523170.2</c:v>
                </c:pt>
                <c:pt idx="2">
                  <c:v>506049.2</c:v>
                </c:pt>
                <c:pt idx="3">
                  <c:v>417386.6</c:v>
                </c:pt>
                <c:pt idx="4">
                  <c:v>366934.1</c:v>
                </c:pt>
              </c:numCache>
            </c:numRef>
          </c:val>
        </c:ser>
        <c:ser>
          <c:idx val="1"/>
          <c:order val="1"/>
          <c:tx>
            <c:strRef>
              <c:f>'Доходы расходы'!$A$4</c:f>
              <c:strCache>
                <c:ptCount val="1"/>
                <c:pt idx="0">
                  <c:v>Расходы, тыс.руб</c:v>
                </c:pt>
              </c:strCache>
            </c:strRef>
          </c:tx>
          <c:spPr>
            <a:solidFill>
              <a:srgbClr val="FFFF00"/>
            </a:solidFill>
            <a:ln>
              <a:solidFill>
                <a:schemeClr val="accent1"/>
              </a:solidFill>
            </a:ln>
          </c:spPr>
          <c:invertIfNegative val="0"/>
          <c:dLbls>
            <c:dLbl>
              <c:idx val="0"/>
              <c:layout>
                <c:manualLayout>
                  <c:x val="2.60145681581685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2951786333680191E-2"/>
                  <c:y val="5.49450549450549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08116545265348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4.3357613596947626E-2"/>
                  <c:y val="9.157509157509157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'Доходы расходы'!$B$2:$F$2</c:f>
              <c:strCache>
                <c:ptCount val="5"/>
                <c:pt idx="0">
                  <c:v>Отчет 2016</c:v>
                </c:pt>
                <c:pt idx="1">
                  <c:v>Ожидаемое 2017</c:v>
                </c:pt>
                <c:pt idx="2">
                  <c:v>Прогноз 2018</c:v>
                </c:pt>
                <c:pt idx="3">
                  <c:v>Прогноз 2019</c:v>
                </c:pt>
                <c:pt idx="4">
                  <c:v>Прогноз 2020</c:v>
                </c:pt>
              </c:strCache>
            </c:strRef>
          </c:cat>
          <c:val>
            <c:numRef>
              <c:f>'Доходы расходы'!$B$4:$F$4</c:f>
              <c:numCache>
                <c:formatCode>General</c:formatCode>
                <c:ptCount val="5"/>
                <c:pt idx="0">
                  <c:v>499688</c:v>
                </c:pt>
                <c:pt idx="1">
                  <c:v>514966.49999999994</c:v>
                </c:pt>
                <c:pt idx="2">
                  <c:v>551099.9</c:v>
                </c:pt>
                <c:pt idx="3">
                  <c:v>455889.20000000007</c:v>
                </c:pt>
                <c:pt idx="4">
                  <c:v>414658.80000000005</c:v>
                </c:pt>
              </c:numCache>
            </c:numRef>
          </c:val>
        </c:ser>
        <c:ser>
          <c:idx val="2"/>
          <c:order val="2"/>
          <c:tx>
            <c:strRef>
              <c:f>'Доходы расходы'!$A$5</c:f>
              <c:strCache>
                <c:ptCount val="1"/>
                <c:pt idx="0">
                  <c:v>Дефицит/профицит (-/+)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chemeClr val="accent1"/>
              </a:solidFill>
            </a:ln>
          </c:spPr>
          <c:invertIfNegative val="0"/>
          <c:dLbls>
            <c:dLbl>
              <c:idx val="1"/>
              <c:layout>
                <c:manualLayout>
                  <c:x val="1.7592539486154274E-2"/>
                  <c:y val="-1.60064126599559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387443635102324E-2"/>
                  <c:y val="0.1465203868747175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428026361429067E-2"/>
                  <c:y val="0.1251526251526251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3.2951786333680191E-2"/>
                  <c:y val="0.1373626373626373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'Доходы расходы'!$B$2:$F$2</c:f>
              <c:strCache>
                <c:ptCount val="5"/>
                <c:pt idx="0">
                  <c:v>Отчет 2016</c:v>
                </c:pt>
                <c:pt idx="1">
                  <c:v>Ожидаемое 2017</c:v>
                </c:pt>
                <c:pt idx="2">
                  <c:v>Прогноз 2018</c:v>
                </c:pt>
                <c:pt idx="3">
                  <c:v>Прогноз 2019</c:v>
                </c:pt>
                <c:pt idx="4">
                  <c:v>Прогноз 2020</c:v>
                </c:pt>
              </c:strCache>
            </c:strRef>
          </c:cat>
          <c:val>
            <c:numRef>
              <c:f>'Доходы расходы'!$B$5:$F$5</c:f>
              <c:numCache>
                <c:formatCode>General</c:formatCode>
                <c:ptCount val="5"/>
                <c:pt idx="0">
                  <c:v>23956.400000000023</c:v>
                </c:pt>
                <c:pt idx="1">
                  <c:v>8203.7000000000698</c:v>
                </c:pt>
                <c:pt idx="2">
                  <c:v>-45050.700000000012</c:v>
                </c:pt>
                <c:pt idx="3">
                  <c:v>-38502.600000000093</c:v>
                </c:pt>
                <c:pt idx="4">
                  <c:v>-47724.70000000007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89444352"/>
        <c:axId val="89445888"/>
        <c:axId val="0"/>
      </c:bar3DChart>
      <c:catAx>
        <c:axId val="8944435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89445888"/>
        <c:crosses val="autoZero"/>
        <c:auto val="1"/>
        <c:lblAlgn val="ctr"/>
        <c:lblOffset val="100"/>
        <c:noMultiLvlLbl val="0"/>
      </c:catAx>
      <c:valAx>
        <c:axId val="89445888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one"/>
        <c:crossAx val="8944435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4005465107704405"/>
          <c:y val="0.40804514820262849"/>
          <c:w val="0.25631914326217242"/>
          <c:h val="0.18776138559603125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730336994687783"/>
          <c:y val="0.10322053560378068"/>
          <c:w val="0.28601509876689668"/>
          <c:h val="0.78541476556032164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rgbClr val="FFFF00"/>
              </a:solidFill>
            </c:spPr>
          </c:dPt>
          <c:dPt>
            <c:idx val="1"/>
            <c:bubble3D val="0"/>
            <c:spPr>
              <a:solidFill>
                <a:srgbClr val="FF0000"/>
              </a:solidFill>
            </c:spPr>
          </c:dPt>
          <c:dPt>
            <c:idx val="2"/>
            <c:bubble3D val="0"/>
            <c:spPr>
              <a:solidFill>
                <a:srgbClr val="92D050"/>
              </a:solidFill>
            </c:spPr>
          </c:dPt>
          <c:dPt>
            <c:idx val="3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</c:spPr>
          </c:dPt>
          <c:dPt>
            <c:idx val="4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</c:spPr>
          </c:dPt>
          <c:dPt>
            <c:idx val="5"/>
            <c:bubble3D val="0"/>
            <c:spPr>
              <a:solidFill>
                <a:srgbClr val="FFC000"/>
              </a:solidFill>
            </c:spPr>
          </c:dPt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МП!$A$25:$A$30</c:f>
              <c:strCache>
                <c:ptCount val="6"/>
                <c:pt idx="0">
                  <c:v>МП "Развитие образования в Первомайском муниципальном районе"</c:v>
                </c:pt>
                <c:pt idx="1">
                  <c:v>МП "Социальная поддержка населения Первомайского муниципального района"</c:v>
                </c:pt>
                <c:pt idx="2">
                  <c:v>МП "Развитие культуры и молодежной политики в Первомайском муниципальном районе</c:v>
                </c:pt>
                <c:pt idx="3">
                  <c:v>МП "Развитие физической культуры и спорта в Первомайском муниципальном районе"</c:v>
                </c:pt>
                <c:pt idx="4">
                  <c:v>МП "Развитие дорожного хозяйства и транспорта в Первомайском муниципальном районе"</c:v>
                </c:pt>
                <c:pt idx="5">
                  <c:v>Другие</c:v>
                </c:pt>
              </c:strCache>
            </c:strRef>
          </c:cat>
          <c:val>
            <c:numRef>
              <c:f>МП!$B$25:$B$30</c:f>
              <c:numCache>
                <c:formatCode>0.0%</c:formatCode>
                <c:ptCount val="6"/>
                <c:pt idx="0">
                  <c:v>0.42599999999999999</c:v>
                </c:pt>
                <c:pt idx="1">
                  <c:v>0.23</c:v>
                </c:pt>
                <c:pt idx="2">
                  <c:v>7.5999999999999998E-2</c:v>
                </c:pt>
                <c:pt idx="3">
                  <c:v>0.14799999999999999</c:v>
                </c:pt>
                <c:pt idx="4">
                  <c:v>7.2999999999999995E-2</c:v>
                </c:pt>
                <c:pt idx="5">
                  <c:v>4.7E-2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49896104902989208"/>
          <c:y val="5.2898203820383266E-2"/>
          <c:w val="0.48857002141887684"/>
          <c:h val="0.90198797724908619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2"/>
          <c:order val="2"/>
          <c:spPr>
            <a:ln>
              <a:solidFill>
                <a:schemeClr val="tx2">
                  <a:lumMod val="50000"/>
                </a:schemeClr>
              </a:solidFill>
            </a:ln>
          </c:spPr>
          <c:explosion val="25"/>
          <c:dPt>
            <c:idx val="0"/>
            <c:bubble3D val="0"/>
            <c:spPr>
              <a:solidFill>
                <a:srgbClr val="FF0000"/>
              </a:solidFill>
              <a:ln>
                <a:solidFill>
                  <a:schemeClr val="tx2">
                    <a:lumMod val="50000"/>
                  </a:schemeClr>
                </a:solidFill>
              </a:ln>
            </c:spPr>
          </c:dPt>
          <c:dPt>
            <c:idx val="1"/>
            <c:bubble3D val="0"/>
            <c:spPr>
              <a:solidFill>
                <a:srgbClr val="92D050"/>
              </a:solidFill>
              <a:ln>
                <a:solidFill>
                  <a:schemeClr val="tx2">
                    <a:lumMod val="50000"/>
                  </a:schemeClr>
                </a:solidFill>
              </a:ln>
            </c:spPr>
          </c:dPt>
          <c:dPt>
            <c:idx val="2"/>
            <c:bubble3D val="0"/>
            <c:spPr>
              <a:solidFill>
                <a:schemeClr val="accent1">
                  <a:lumMod val="75000"/>
                </a:schemeClr>
              </a:solidFill>
              <a:ln>
                <a:solidFill>
                  <a:schemeClr val="tx2">
                    <a:lumMod val="50000"/>
                  </a:schemeClr>
                </a:solidFill>
              </a:ln>
            </c:spPr>
          </c:dPt>
          <c:dPt>
            <c:idx val="4"/>
            <c:bubble3D val="0"/>
            <c:spPr>
              <a:solidFill>
                <a:srgbClr val="FFFF00"/>
              </a:solidFill>
              <a:ln>
                <a:solidFill>
                  <a:schemeClr val="tx2">
                    <a:lumMod val="50000"/>
                  </a:schemeClr>
                </a:solidFill>
              </a:ln>
            </c:spPr>
          </c:dPt>
          <c:dLbls>
            <c:dLbl>
              <c:idx val="0"/>
              <c:layout>
                <c:manualLayout>
                  <c:x val="-3.5326386742072946E-2"/>
                  <c:y val="0.11250535712021507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3555551514490255E-2"/>
                  <c:y val="-0.19216300860943109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9.7123468688815745E-3"/>
                  <c:y val="-5.7042869641294848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'налог дох'!$A$3:$A$7</c:f>
              <c:strCache>
                <c:ptCount val="5"/>
                <c:pt idx="0">
                  <c:v>1.1. Налоги на прибыль, доходы</c:v>
                </c:pt>
                <c:pt idx="1">
                  <c:v>1.2. Акцизы по подакцизным товарам (продукции), производимым на территории РФ</c:v>
                </c:pt>
                <c:pt idx="2">
                  <c:v>1.3. Налоги на совокупный доход</c:v>
                </c:pt>
                <c:pt idx="3">
                  <c:v>1.4. Налоги, сборы и регулярные платежи за пользование природными ресурсами</c:v>
                </c:pt>
                <c:pt idx="4">
                  <c:v>1.5. Госпошлины</c:v>
                </c:pt>
              </c:strCache>
            </c:strRef>
          </c:cat>
          <c:val>
            <c:numRef>
              <c:f>'налог дох'!$D$3:$D$7</c:f>
              <c:numCache>
                <c:formatCode>0.0%</c:formatCode>
                <c:ptCount val="5"/>
                <c:pt idx="0">
                  <c:v>0.57870288287649374</c:v>
                </c:pt>
                <c:pt idx="1">
                  <c:v>0.27254352682528982</c:v>
                </c:pt>
                <c:pt idx="2">
                  <c:v>0.1261657388035885</c:v>
                </c:pt>
                <c:pt idx="3">
                  <c:v>7.4465444487784146E-4</c:v>
                </c:pt>
                <c:pt idx="4">
                  <c:v>2.1843197049750018E-2</c:v>
                </c:pt>
              </c:numCache>
            </c:numRef>
          </c:val>
        </c:ser>
        <c:ser>
          <c:idx val="1"/>
          <c:order val="1"/>
          <c:explosion val="25"/>
          <c:dLbls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'налог дох'!$A$3:$A$7</c:f>
              <c:strCache>
                <c:ptCount val="5"/>
                <c:pt idx="0">
                  <c:v>1.1. Налоги на прибыль, доходы</c:v>
                </c:pt>
                <c:pt idx="1">
                  <c:v>1.2. Акцизы по подакцизным товарам (продукции), производимым на территории РФ</c:v>
                </c:pt>
                <c:pt idx="2">
                  <c:v>1.3. Налоги на совокупный доход</c:v>
                </c:pt>
                <c:pt idx="3">
                  <c:v>1.4. Налоги, сборы и регулярные платежи за пользование природными ресурсами</c:v>
                </c:pt>
                <c:pt idx="4">
                  <c:v>1.5. Госпошлины</c:v>
                </c:pt>
              </c:strCache>
            </c:strRef>
          </c:cat>
          <c:val>
            <c:numRef>
              <c:f>'налог дох'!$C$3:$C$7</c:f>
            </c:numRef>
          </c:val>
        </c:ser>
        <c:ser>
          <c:idx val="0"/>
          <c:order val="0"/>
          <c:explosion val="25"/>
          <c:dLbls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'налог дох'!$A$3:$A$7</c:f>
              <c:strCache>
                <c:ptCount val="5"/>
                <c:pt idx="0">
                  <c:v>1.1. Налоги на прибыль, доходы</c:v>
                </c:pt>
                <c:pt idx="1">
                  <c:v>1.2. Акцизы по подакцизным товарам (продукции), производимым на территории РФ</c:v>
                </c:pt>
                <c:pt idx="2">
                  <c:v>1.3. Налоги на совокупный доход</c:v>
                </c:pt>
                <c:pt idx="3">
                  <c:v>1.4. Налоги, сборы и регулярные платежи за пользование природными ресурсами</c:v>
                </c:pt>
                <c:pt idx="4">
                  <c:v>1.5. Госпошлины</c:v>
                </c:pt>
              </c:strCache>
            </c:strRef>
          </c:cat>
          <c:val>
            <c:numRef>
              <c:f>'налог дох'!$B$3:$B$7</c:f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4853824565231888"/>
          <c:y val="4.1060650247001965E-2"/>
          <c:w val="0.33991441023682673"/>
          <c:h val="0.87174898592221428"/>
        </c:manualLayout>
      </c:layout>
      <c:overlay val="0"/>
      <c:txPr>
        <a:bodyPr/>
        <a:lstStyle/>
        <a:p>
          <a:pPr>
            <a:defRPr sz="1050"/>
          </a:pPr>
          <a:endParaRPr lang="ru-RU"/>
        </a:p>
      </c:txPr>
    </c:legend>
    <c:plotVisOnly val="1"/>
    <c:dispBlanksAs val="zero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Доходы!$A$3</c:f>
              <c:strCache>
                <c:ptCount val="1"/>
                <c:pt idx="0">
                  <c:v>1.1. Налоги на прибыль, доходы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Доходы!$B$2:$F$2</c:f>
              <c:strCache>
                <c:ptCount val="5"/>
                <c:pt idx="0">
                  <c:v>2016 (отчет)</c:v>
                </c:pt>
                <c:pt idx="1">
                  <c:v>2017 (ожидаемое)</c:v>
                </c:pt>
                <c:pt idx="2">
                  <c:v>2018 (прогноз)</c:v>
                </c:pt>
                <c:pt idx="3">
                  <c:v>2019 (прогноз)</c:v>
                </c:pt>
                <c:pt idx="4">
                  <c:v>2020 (прогноз)</c:v>
                </c:pt>
              </c:strCache>
            </c:strRef>
          </c:cat>
          <c:val>
            <c:numRef>
              <c:f>Доходы!$B$3:$F$3</c:f>
              <c:numCache>
                <c:formatCode>General</c:formatCode>
                <c:ptCount val="5"/>
                <c:pt idx="0">
                  <c:v>15915.2</c:v>
                </c:pt>
                <c:pt idx="1">
                  <c:v>15513</c:v>
                </c:pt>
                <c:pt idx="2">
                  <c:v>16320</c:v>
                </c:pt>
                <c:pt idx="3">
                  <c:v>16989</c:v>
                </c:pt>
                <c:pt idx="4">
                  <c:v>17719</c:v>
                </c:pt>
              </c:numCache>
            </c:numRef>
          </c:val>
        </c:ser>
        <c:ser>
          <c:idx val="1"/>
          <c:order val="1"/>
          <c:tx>
            <c:strRef>
              <c:f>Доходы!$A$4</c:f>
              <c:strCache>
                <c:ptCount val="1"/>
                <c:pt idx="0">
                  <c:v>1.2. Акцизы по подакцизным товарам (продукции), производимым на территории РФ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cat>
            <c:strRef>
              <c:f>Доходы!$B$2:$F$2</c:f>
              <c:strCache>
                <c:ptCount val="5"/>
                <c:pt idx="0">
                  <c:v>2016 (отчет)</c:v>
                </c:pt>
                <c:pt idx="1">
                  <c:v>2017 (ожидаемое)</c:v>
                </c:pt>
                <c:pt idx="2">
                  <c:v>2018 (прогноз)</c:v>
                </c:pt>
                <c:pt idx="3">
                  <c:v>2019 (прогноз)</c:v>
                </c:pt>
                <c:pt idx="4">
                  <c:v>2020 (прогноз)</c:v>
                </c:pt>
              </c:strCache>
            </c:strRef>
          </c:cat>
          <c:val>
            <c:numRef>
              <c:f>Доходы!$B$4:$F$4</c:f>
              <c:numCache>
                <c:formatCode>General</c:formatCode>
                <c:ptCount val="5"/>
                <c:pt idx="0">
                  <c:v>11217.8</c:v>
                </c:pt>
                <c:pt idx="1">
                  <c:v>7839</c:v>
                </c:pt>
                <c:pt idx="2">
                  <c:v>7686</c:v>
                </c:pt>
                <c:pt idx="3">
                  <c:v>8652</c:v>
                </c:pt>
                <c:pt idx="4">
                  <c:v>13154</c:v>
                </c:pt>
              </c:numCache>
            </c:numRef>
          </c:val>
        </c:ser>
        <c:ser>
          <c:idx val="2"/>
          <c:order val="2"/>
          <c:tx>
            <c:strRef>
              <c:f>Доходы!$A$5</c:f>
              <c:strCache>
                <c:ptCount val="1"/>
                <c:pt idx="0">
                  <c:v>1.3. Налоги на совокупный доход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Доходы!$B$2:$F$2</c:f>
              <c:strCache>
                <c:ptCount val="5"/>
                <c:pt idx="0">
                  <c:v>2016 (отчет)</c:v>
                </c:pt>
                <c:pt idx="1">
                  <c:v>2017 (ожидаемое)</c:v>
                </c:pt>
                <c:pt idx="2">
                  <c:v>2018 (прогноз)</c:v>
                </c:pt>
                <c:pt idx="3">
                  <c:v>2019 (прогноз)</c:v>
                </c:pt>
                <c:pt idx="4">
                  <c:v>2020 (прогноз)</c:v>
                </c:pt>
              </c:strCache>
            </c:strRef>
          </c:cat>
          <c:val>
            <c:numRef>
              <c:f>Доходы!$B$5:$F$5</c:f>
              <c:numCache>
                <c:formatCode>General</c:formatCode>
                <c:ptCount val="5"/>
                <c:pt idx="0">
                  <c:v>3797.3</c:v>
                </c:pt>
                <c:pt idx="1">
                  <c:v>3662</c:v>
                </c:pt>
                <c:pt idx="2">
                  <c:v>3558</c:v>
                </c:pt>
                <c:pt idx="3">
                  <c:v>3587</c:v>
                </c:pt>
                <c:pt idx="4">
                  <c:v>3603</c:v>
                </c:pt>
              </c:numCache>
            </c:numRef>
          </c:val>
        </c:ser>
        <c:ser>
          <c:idx val="3"/>
          <c:order val="3"/>
          <c:tx>
            <c:strRef>
              <c:f>Доходы!$A$7</c:f>
              <c:strCache>
                <c:ptCount val="1"/>
                <c:pt idx="0">
                  <c:v>1.5. Госпошлины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elete val="1"/>
          </c:dLbls>
          <c:cat>
            <c:strRef>
              <c:f>Доходы!$B$2:$F$2</c:f>
              <c:strCache>
                <c:ptCount val="5"/>
                <c:pt idx="0">
                  <c:v>2016 (отчет)</c:v>
                </c:pt>
                <c:pt idx="1">
                  <c:v>2017 (ожидаемое)</c:v>
                </c:pt>
                <c:pt idx="2">
                  <c:v>2018 (прогноз)</c:v>
                </c:pt>
                <c:pt idx="3">
                  <c:v>2019 (прогноз)</c:v>
                </c:pt>
                <c:pt idx="4">
                  <c:v>2020 (прогноз)</c:v>
                </c:pt>
              </c:strCache>
            </c:strRef>
          </c:cat>
          <c:val>
            <c:numRef>
              <c:f>Доходы!$B$7:$F$7</c:f>
              <c:numCache>
                <c:formatCode>General</c:formatCode>
                <c:ptCount val="5"/>
                <c:pt idx="0">
                  <c:v>1025.7</c:v>
                </c:pt>
                <c:pt idx="1">
                  <c:v>591</c:v>
                </c:pt>
                <c:pt idx="2">
                  <c:v>616</c:v>
                </c:pt>
                <c:pt idx="3">
                  <c:v>644</c:v>
                </c:pt>
                <c:pt idx="4">
                  <c:v>666</c:v>
                </c:pt>
              </c:numCache>
            </c:numRef>
          </c:val>
        </c:ser>
        <c:ser>
          <c:idx val="4"/>
          <c:order val="4"/>
          <c:tx>
            <c:strRef>
              <c:f>Доходы!$A$8</c:f>
              <c:strCache>
                <c:ptCount val="1"/>
                <c:pt idx="0">
                  <c:v>1.6. Задолженность и перерасчеты по отмененным налогам, сборам и иным обязательным платежам</c:v>
                </c:pt>
              </c:strCache>
            </c:strRef>
          </c:tx>
          <c:invertIfNegative val="0"/>
          <c:dLbls>
            <c:delete val="1"/>
          </c:dLbls>
          <c:cat>
            <c:strRef>
              <c:f>Доходы!$B$2:$F$2</c:f>
              <c:strCache>
                <c:ptCount val="5"/>
                <c:pt idx="0">
                  <c:v>2016 (отчет)</c:v>
                </c:pt>
                <c:pt idx="1">
                  <c:v>2017 (ожидаемое)</c:v>
                </c:pt>
                <c:pt idx="2">
                  <c:v>2018 (прогноз)</c:v>
                </c:pt>
                <c:pt idx="3">
                  <c:v>2019 (прогноз)</c:v>
                </c:pt>
                <c:pt idx="4">
                  <c:v>2020 (прогноз)</c:v>
                </c:pt>
              </c:strCache>
            </c:strRef>
          </c:cat>
          <c:val>
            <c:numRef>
              <c:f>Доходы!$B$8:$F$8</c:f>
              <c:numCache>
                <c:formatCode>General</c:formatCode>
                <c:ptCount val="5"/>
                <c:pt idx="0">
                  <c:v>4.0999999999999996</c:v>
                </c:pt>
                <c:pt idx="1">
                  <c:v>4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ser>
          <c:idx val="5"/>
          <c:order val="5"/>
          <c:tx>
            <c:strRef>
              <c:f>Доходы!$A$6</c:f>
              <c:strCache>
                <c:ptCount val="1"/>
                <c:pt idx="0">
                  <c:v>1.4. Налоги, сборы и регулярные платежи за пользование природными ресурсами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dLbls>
            <c:delete val="1"/>
          </c:dLbls>
          <c:val>
            <c:numRef>
              <c:f>Доходы!$B$6:$F$6</c:f>
              <c:numCache>
                <c:formatCode>General</c:formatCode>
                <c:ptCount val="5"/>
                <c:pt idx="0">
                  <c:v>53.7</c:v>
                </c:pt>
                <c:pt idx="1">
                  <c:v>109</c:v>
                </c:pt>
                <c:pt idx="2">
                  <c:v>21</c:v>
                </c:pt>
                <c:pt idx="3">
                  <c:v>26</c:v>
                </c:pt>
                <c:pt idx="4">
                  <c:v>28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89474560"/>
        <c:axId val="89476096"/>
      </c:barChart>
      <c:catAx>
        <c:axId val="89474560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89476096"/>
        <c:crosses val="autoZero"/>
        <c:auto val="1"/>
        <c:lblAlgn val="ctr"/>
        <c:lblOffset val="100"/>
        <c:noMultiLvlLbl val="0"/>
      </c:catAx>
      <c:valAx>
        <c:axId val="894760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89474560"/>
        <c:crosses val="autoZero"/>
        <c:crossBetween val="between"/>
      </c:valAx>
      <c:spPr>
        <a:noFill/>
        <a:ln w="25400">
          <a:noFill/>
        </a:ln>
      </c:spPr>
    </c:plotArea>
    <c:legend>
      <c:legendPos val="l"/>
      <c:layout>
        <c:manualLayout>
          <c:xMode val="edge"/>
          <c:yMode val="edge"/>
          <c:x val="0"/>
          <c:y val="4.5868826151167885E-2"/>
          <c:w val="0.35742707243921623"/>
          <c:h val="0.90427051553753335"/>
        </c:manualLayout>
      </c:layout>
      <c:overlay val="0"/>
      <c:txPr>
        <a:bodyPr/>
        <a:lstStyle/>
        <a:p>
          <a:pPr>
            <a:defRPr sz="105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7505169551089428E-2"/>
          <c:y val="9.4607241520379151E-2"/>
          <c:w val="0.53541439596893847"/>
          <c:h val="0.81078551695924173"/>
        </c:manualLayout>
      </c:layout>
      <c:pie3DChart>
        <c:varyColors val="1"/>
        <c:ser>
          <c:idx val="2"/>
          <c:order val="2"/>
          <c:spPr>
            <a:ln>
              <a:solidFill>
                <a:schemeClr val="tx2">
                  <a:lumMod val="50000"/>
                </a:schemeClr>
              </a:solidFill>
            </a:ln>
          </c:spPr>
          <c:explosion val="25"/>
          <c:dPt>
            <c:idx val="0"/>
            <c:bubble3D val="0"/>
            <c:spPr>
              <a:solidFill>
                <a:srgbClr val="92D050"/>
              </a:solidFill>
              <a:ln>
                <a:solidFill>
                  <a:schemeClr val="tx2">
                    <a:lumMod val="50000"/>
                  </a:schemeClr>
                </a:solidFill>
              </a:ln>
            </c:spPr>
          </c:dPt>
          <c:dPt>
            <c:idx val="1"/>
            <c:bubble3D val="0"/>
            <c:spPr>
              <a:solidFill>
                <a:srgbClr val="00B0F0"/>
              </a:solidFill>
              <a:ln>
                <a:solidFill>
                  <a:schemeClr val="tx2">
                    <a:lumMod val="50000"/>
                  </a:schemeClr>
                </a:solidFill>
              </a:ln>
            </c:spPr>
          </c:dPt>
          <c:dPt>
            <c:idx val="3"/>
            <c:bubble3D val="0"/>
            <c:spPr>
              <a:solidFill>
                <a:schemeClr val="accent6"/>
              </a:solidFill>
              <a:ln>
                <a:solidFill>
                  <a:schemeClr val="tx2">
                    <a:lumMod val="50000"/>
                  </a:schemeClr>
                </a:solidFill>
              </a:ln>
            </c:spPr>
          </c:dPt>
          <c:dPt>
            <c:idx val="4"/>
            <c:bubble3D val="0"/>
            <c:spPr>
              <a:solidFill>
                <a:srgbClr val="FFFF00"/>
              </a:solidFill>
              <a:ln>
                <a:solidFill>
                  <a:schemeClr val="tx2">
                    <a:lumMod val="50000"/>
                  </a:schemeClr>
                </a:solidFill>
              </a:ln>
            </c:spPr>
          </c:dPt>
          <c:dLbls>
            <c:dLbl>
              <c:idx val="0"/>
              <c:layout>
                <c:manualLayout>
                  <c:x val="-9.5443487729501439E-2"/>
                  <c:y val="0.14158292771327588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2597937398113015E-2"/>
                  <c:y val="8.5464328543732801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9.2027323023471025E-2"/>
                  <c:y val="-4.8915224799865722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'неналог дох'!$A$2:$A$6</c:f>
              <c:strCache>
                <c:ptCount val="5"/>
                <c:pt idx="0">
                  <c:v>Доходы от использования имущества, находящегося в государственной и муниципальной собственности</c:v>
                </c:pt>
                <c:pt idx="1">
                  <c:v>Платежи при пользовании природными ресурсами</c:v>
                </c:pt>
                <c:pt idx="2">
                  <c:v> Доходы от оказания платных услуг (работ) и компенсации затрат государтсва</c:v>
                </c:pt>
                <c:pt idx="3">
                  <c:v> Доходы от продажи материальных и нематериальных активов</c:v>
                </c:pt>
                <c:pt idx="4">
                  <c:v>Штрафы, санкции, возмещение ущерба</c:v>
                </c:pt>
              </c:strCache>
            </c:strRef>
          </c:cat>
          <c:val>
            <c:numRef>
              <c:f>'неналог дох'!$D$2:$D$6</c:f>
              <c:numCache>
                <c:formatCode>0.00%</c:formatCode>
                <c:ptCount val="5"/>
                <c:pt idx="0">
                  <c:v>0.66037735849056611</c:v>
                </c:pt>
                <c:pt idx="1">
                  <c:v>8.1558125380401719E-2</c:v>
                </c:pt>
                <c:pt idx="3">
                  <c:v>4.5648204503956173E-2</c:v>
                </c:pt>
                <c:pt idx="4">
                  <c:v>0.21241631162507613</c:v>
                </c:pt>
              </c:numCache>
            </c:numRef>
          </c:val>
        </c:ser>
        <c:ser>
          <c:idx val="1"/>
          <c:order val="1"/>
          <c:explosion val="25"/>
          <c:dLbls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'неналог дох'!$A$2:$A$6</c:f>
              <c:strCache>
                <c:ptCount val="5"/>
                <c:pt idx="0">
                  <c:v>Доходы от использования имущества, находящегося в государственной и муниципальной собственности</c:v>
                </c:pt>
                <c:pt idx="1">
                  <c:v>Платежи при пользовании природными ресурсами</c:v>
                </c:pt>
                <c:pt idx="2">
                  <c:v> Доходы от оказания платных услуг (работ) и компенсации затрат государтсва</c:v>
                </c:pt>
                <c:pt idx="3">
                  <c:v> Доходы от продажи материальных и нематериальных активов</c:v>
                </c:pt>
                <c:pt idx="4">
                  <c:v>Штрафы, санкции, возмещение ущерба</c:v>
                </c:pt>
              </c:strCache>
            </c:strRef>
          </c:cat>
          <c:val>
            <c:numRef>
              <c:f>'неналог дох'!$C$2:$C$6</c:f>
            </c:numRef>
          </c:val>
        </c:ser>
        <c:ser>
          <c:idx val="0"/>
          <c:order val="0"/>
          <c:explosion val="25"/>
          <c:dLbls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'неналог дох'!$A$2:$A$6</c:f>
              <c:strCache>
                <c:ptCount val="5"/>
                <c:pt idx="0">
                  <c:v>Доходы от использования имущества, находящегося в государственной и муниципальной собственности</c:v>
                </c:pt>
                <c:pt idx="1">
                  <c:v>Платежи при пользовании природными ресурсами</c:v>
                </c:pt>
                <c:pt idx="2">
                  <c:v> Доходы от оказания платных услуг (работ) и компенсации затрат государтсва</c:v>
                </c:pt>
                <c:pt idx="3">
                  <c:v> Доходы от продажи материальных и нематериальных активов</c:v>
                </c:pt>
                <c:pt idx="4">
                  <c:v>Штрафы, санкции, возмещение ущерба</c:v>
                </c:pt>
              </c:strCache>
            </c:strRef>
          </c:cat>
          <c:val>
            <c:numRef>
              <c:f>'неналог дох'!$B$2:$B$6</c:f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egendEntry>
        <c:idx val="2"/>
        <c:delete val="1"/>
      </c:legendEntry>
      <c:layout>
        <c:manualLayout>
          <c:xMode val="edge"/>
          <c:yMode val="edge"/>
          <c:x val="0.6122099873350243"/>
          <c:y val="7.6892314905470452E-2"/>
          <c:w val="0.37485340205695511"/>
          <c:h val="0.71194800299699856"/>
        </c:manualLayout>
      </c:layout>
      <c:overlay val="0"/>
      <c:txPr>
        <a:bodyPr/>
        <a:lstStyle/>
        <a:p>
          <a:pPr>
            <a:defRPr sz="1100" kern="0" baseline="0"/>
          </a:pPr>
          <a:endParaRPr lang="ru-RU"/>
        </a:p>
      </c:txPr>
    </c:legend>
    <c:plotVisOnly val="1"/>
    <c:dispBlanksAs val="zero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6208493453244037"/>
          <c:y val="3.9532783062650262E-2"/>
          <c:w val="0.51204092232866816"/>
          <c:h val="0.870434345583874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Доходы!$A$11</c:f>
              <c:strCache>
                <c:ptCount val="1"/>
                <c:pt idx="0">
                  <c:v>2.1. Доходы от использования имущества, находящегося в государственной и муниципальной собственности</c:v>
                </c:pt>
              </c:strCache>
            </c:strRef>
          </c:tx>
          <c:spPr>
            <a:solidFill>
              <a:srgbClr val="92D050"/>
            </a:solidFill>
            <a:ln>
              <a:solidFill>
                <a:schemeClr val="tx2">
                  <a:lumMod val="50000"/>
                </a:schemeClr>
              </a:solidFill>
            </a:ln>
          </c:spPr>
          <c:invertIfNegative val="0"/>
          <c:cat>
            <c:strRef>
              <c:f>Доходы!$B$10:$F$10</c:f>
              <c:strCache>
                <c:ptCount val="5"/>
                <c:pt idx="0">
                  <c:v>2016 (отчет)</c:v>
                </c:pt>
                <c:pt idx="1">
                  <c:v>2017 (ожидаемое)</c:v>
                </c:pt>
                <c:pt idx="2">
                  <c:v>2018 (прогноз)</c:v>
                </c:pt>
                <c:pt idx="3">
                  <c:v>2019 (прогноз)</c:v>
                </c:pt>
                <c:pt idx="4">
                  <c:v>2020 (прогноз)</c:v>
                </c:pt>
              </c:strCache>
            </c:strRef>
          </c:cat>
          <c:val>
            <c:numRef>
              <c:f>Доходы!$B$11:$F$11</c:f>
              <c:numCache>
                <c:formatCode>General</c:formatCode>
                <c:ptCount val="5"/>
                <c:pt idx="0">
                  <c:v>2991.2</c:v>
                </c:pt>
                <c:pt idx="1">
                  <c:v>2171</c:v>
                </c:pt>
                <c:pt idx="2">
                  <c:v>2170</c:v>
                </c:pt>
                <c:pt idx="3">
                  <c:v>2170</c:v>
                </c:pt>
                <c:pt idx="4">
                  <c:v>2170</c:v>
                </c:pt>
              </c:numCache>
            </c:numRef>
          </c:val>
        </c:ser>
        <c:ser>
          <c:idx val="1"/>
          <c:order val="1"/>
          <c:tx>
            <c:strRef>
              <c:f>Доходы!$A$12</c:f>
              <c:strCache>
                <c:ptCount val="1"/>
                <c:pt idx="0">
                  <c:v>2.2. Платежи при пользовании природными ресурсами</c:v>
                </c:pt>
              </c:strCache>
            </c:strRef>
          </c:tx>
          <c:spPr>
            <a:solidFill>
              <a:srgbClr val="00B0F0"/>
            </a:solidFill>
            <a:ln>
              <a:solidFill>
                <a:schemeClr val="tx2">
                  <a:lumMod val="50000"/>
                </a:schemeClr>
              </a:solidFill>
            </a:ln>
          </c:spPr>
          <c:invertIfNegative val="0"/>
          <c:dLbls>
            <c:dLbl>
              <c:idx val="0"/>
              <c:layout>
                <c:manualLayout>
                  <c:x val="-1.0552008941076711E-2"/>
                  <c:y val="-6.469000864797315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-5.0314451170645723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9.0445790923515627E-3"/>
                  <c:y val="-5.7502229909309477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5074298487252604E-3"/>
                  <c:y val="-6.8283898017304973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3.0148596974505209E-3"/>
                  <c:y val="-5.3908340539977631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solidFill>
                      <a:schemeClr val="accent5">
                        <a:lumMod val="50000"/>
                      </a:schemeClr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Доходы!$B$10:$F$10</c:f>
              <c:strCache>
                <c:ptCount val="5"/>
                <c:pt idx="0">
                  <c:v>2016 (отчет)</c:v>
                </c:pt>
                <c:pt idx="1">
                  <c:v>2017 (ожидаемое)</c:v>
                </c:pt>
                <c:pt idx="2">
                  <c:v>2018 (прогноз)</c:v>
                </c:pt>
                <c:pt idx="3">
                  <c:v>2019 (прогноз)</c:v>
                </c:pt>
                <c:pt idx="4">
                  <c:v>2020 (прогноз)</c:v>
                </c:pt>
              </c:strCache>
            </c:strRef>
          </c:cat>
          <c:val>
            <c:numRef>
              <c:f>Доходы!$B$12:$F$12</c:f>
              <c:numCache>
                <c:formatCode>General</c:formatCode>
                <c:ptCount val="5"/>
                <c:pt idx="0">
                  <c:v>379.7</c:v>
                </c:pt>
                <c:pt idx="1">
                  <c:v>244</c:v>
                </c:pt>
                <c:pt idx="2">
                  <c:v>268</c:v>
                </c:pt>
                <c:pt idx="3">
                  <c:v>294</c:v>
                </c:pt>
                <c:pt idx="4">
                  <c:v>322</c:v>
                </c:pt>
              </c:numCache>
            </c:numRef>
          </c:val>
        </c:ser>
        <c:ser>
          <c:idx val="2"/>
          <c:order val="2"/>
          <c:tx>
            <c:strRef>
              <c:f>Доходы!$A$13</c:f>
              <c:strCache>
                <c:ptCount val="1"/>
                <c:pt idx="0">
                  <c:v>2.3. Доходы от оказания платных услуг (работ) и компенсации затрат государтсва</c:v>
                </c:pt>
              </c:strCache>
            </c:strRef>
          </c:tx>
          <c:spPr>
            <a:ln>
              <a:solidFill>
                <a:schemeClr val="tx2">
                  <a:lumMod val="50000"/>
                </a:schemeClr>
              </a:solidFill>
            </a:ln>
          </c:spPr>
          <c:invertIfNegative val="0"/>
          <c:dLbls>
            <c:delete val="1"/>
          </c:dLbls>
          <c:cat>
            <c:strRef>
              <c:f>Доходы!$B$10:$F$10</c:f>
              <c:strCache>
                <c:ptCount val="5"/>
                <c:pt idx="0">
                  <c:v>2016 (отчет)</c:v>
                </c:pt>
                <c:pt idx="1">
                  <c:v>2017 (ожидаемое)</c:v>
                </c:pt>
                <c:pt idx="2">
                  <c:v>2018 (прогноз)</c:v>
                </c:pt>
                <c:pt idx="3">
                  <c:v>2019 (прогноз)</c:v>
                </c:pt>
                <c:pt idx="4">
                  <c:v>2020 (прогноз)</c:v>
                </c:pt>
              </c:strCache>
            </c:strRef>
          </c:cat>
          <c:val>
            <c:numRef>
              <c:f>Доходы!$B$13:$F$13</c:f>
              <c:numCache>
                <c:formatCode>General</c:formatCode>
                <c:ptCount val="5"/>
                <c:pt idx="0">
                  <c:v>30.2</c:v>
                </c:pt>
                <c:pt idx="1">
                  <c:v>191</c:v>
                </c:pt>
              </c:numCache>
            </c:numRef>
          </c:val>
        </c:ser>
        <c:ser>
          <c:idx val="3"/>
          <c:order val="3"/>
          <c:tx>
            <c:strRef>
              <c:f>Доходы!$A$14</c:f>
              <c:strCache>
                <c:ptCount val="1"/>
                <c:pt idx="0">
                  <c:v>2.4. Доходы от продажи материальных и нематериальных активов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chemeClr val="tx2">
                  <a:lumMod val="50000"/>
                </a:schemeClr>
              </a:solidFill>
            </a:ln>
          </c:spPr>
          <c:invertIfNegative val="0"/>
          <c:dLbls>
            <c:delete val="1"/>
          </c:dLbls>
          <c:cat>
            <c:strRef>
              <c:f>Доходы!$B$10:$F$10</c:f>
              <c:strCache>
                <c:ptCount val="5"/>
                <c:pt idx="0">
                  <c:v>2016 (отчет)</c:v>
                </c:pt>
                <c:pt idx="1">
                  <c:v>2017 (ожидаемое)</c:v>
                </c:pt>
                <c:pt idx="2">
                  <c:v>2018 (прогноз)</c:v>
                </c:pt>
                <c:pt idx="3">
                  <c:v>2019 (прогноз)</c:v>
                </c:pt>
                <c:pt idx="4">
                  <c:v>2020 (прогноз)</c:v>
                </c:pt>
              </c:strCache>
            </c:strRef>
          </c:cat>
          <c:val>
            <c:numRef>
              <c:f>Доходы!$B$14:$F$14</c:f>
              <c:numCache>
                <c:formatCode>General</c:formatCode>
                <c:ptCount val="5"/>
                <c:pt idx="0">
                  <c:v>82.4</c:v>
                </c:pt>
                <c:pt idx="1">
                  <c:v>247</c:v>
                </c:pt>
                <c:pt idx="2">
                  <c:v>150</c:v>
                </c:pt>
              </c:numCache>
            </c:numRef>
          </c:val>
        </c:ser>
        <c:ser>
          <c:idx val="4"/>
          <c:order val="4"/>
          <c:tx>
            <c:strRef>
              <c:f>Доходы!$A$15</c:f>
              <c:strCache>
                <c:ptCount val="1"/>
                <c:pt idx="0">
                  <c:v>2.5. Штрафы, санкции, возмещение ущерба</c:v>
                </c:pt>
              </c:strCache>
            </c:strRef>
          </c:tx>
          <c:spPr>
            <a:solidFill>
              <a:srgbClr val="FFFF00"/>
            </a:solidFill>
            <a:ln>
              <a:solidFill>
                <a:schemeClr val="tx2">
                  <a:lumMod val="50000"/>
                </a:schemeClr>
              </a:solidFill>
            </a:ln>
          </c:spPr>
          <c:invertIfNegative val="0"/>
          <c:cat>
            <c:strRef>
              <c:f>Доходы!$B$10:$F$10</c:f>
              <c:strCache>
                <c:ptCount val="5"/>
                <c:pt idx="0">
                  <c:v>2016 (отчет)</c:v>
                </c:pt>
                <c:pt idx="1">
                  <c:v>2017 (ожидаемое)</c:v>
                </c:pt>
                <c:pt idx="2">
                  <c:v>2018 (прогноз)</c:v>
                </c:pt>
                <c:pt idx="3">
                  <c:v>2019 (прогноз)</c:v>
                </c:pt>
                <c:pt idx="4">
                  <c:v>2020 (прогноз)</c:v>
                </c:pt>
              </c:strCache>
            </c:strRef>
          </c:cat>
          <c:val>
            <c:numRef>
              <c:f>Доходы!$B$15:$F$15</c:f>
              <c:numCache>
                <c:formatCode>General</c:formatCode>
                <c:ptCount val="5"/>
                <c:pt idx="0">
                  <c:v>1054.4000000000001</c:v>
                </c:pt>
                <c:pt idx="1">
                  <c:v>819</c:v>
                </c:pt>
                <c:pt idx="2">
                  <c:v>698</c:v>
                </c:pt>
                <c:pt idx="3">
                  <c:v>729</c:v>
                </c:pt>
                <c:pt idx="4">
                  <c:v>755</c:v>
                </c:pt>
              </c:numCache>
            </c:numRef>
          </c:val>
        </c:ser>
        <c:ser>
          <c:idx val="5"/>
          <c:order val="5"/>
          <c:tx>
            <c:strRef>
              <c:f>Доходы!$A$16</c:f>
              <c:strCache>
                <c:ptCount val="1"/>
                <c:pt idx="0">
                  <c:v>2.6. Прочие неналоговые доходы</c:v>
                </c:pt>
              </c:strCache>
            </c:strRef>
          </c:tx>
          <c:invertIfNegative val="0"/>
          <c:dLbls>
            <c:delete val="1"/>
          </c:dLbls>
          <c:val>
            <c:numRef>
              <c:f>Доходы!$B$16:$F$16</c:f>
              <c:numCache>
                <c:formatCode>General</c:formatCode>
                <c:ptCount val="5"/>
                <c:pt idx="0">
                  <c:v>-15.1</c:v>
                </c:pt>
                <c:pt idx="1">
                  <c:v>47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94028160"/>
        <c:axId val="94029696"/>
      </c:barChart>
      <c:catAx>
        <c:axId val="94028160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94029696"/>
        <c:crosses val="autoZero"/>
        <c:auto val="1"/>
        <c:lblAlgn val="ctr"/>
        <c:lblOffset val="100"/>
        <c:noMultiLvlLbl val="0"/>
      </c:catAx>
      <c:valAx>
        <c:axId val="940296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94028160"/>
        <c:crosses val="autoZero"/>
        <c:crossBetween val="between"/>
      </c:valAx>
      <c:spPr>
        <a:noFill/>
        <a:ln w="25400">
          <a:noFill/>
        </a:ln>
      </c:spPr>
    </c:plotArea>
    <c:legend>
      <c:legendPos val="l"/>
      <c:layout>
        <c:manualLayout>
          <c:xMode val="edge"/>
          <c:yMode val="edge"/>
          <c:x val="1.0914053404955501E-2"/>
          <c:y val="3.6833687251257588E-2"/>
          <c:w val="0.33831116338653072"/>
          <c:h val="0.9407081829748124"/>
        </c:manualLayout>
      </c:layout>
      <c:overlay val="0"/>
      <c:txPr>
        <a:bodyPr/>
        <a:lstStyle/>
        <a:p>
          <a:pPr>
            <a:defRPr sz="105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2800962853641128"/>
          <c:y val="4.8858128651375357E-2"/>
          <c:w val="0.53331279554487976"/>
          <c:h val="0.87642963652679662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Доходы!$A$19</c:f>
              <c:strCache>
                <c:ptCount val="1"/>
                <c:pt idx="0">
                  <c:v>Дотации бюджетам муниципальных образований</c:v>
                </c:pt>
              </c:strCache>
            </c:strRef>
          </c:tx>
          <c:spPr>
            <a:solidFill>
              <a:srgbClr val="FFFF00"/>
            </a:solidFill>
            <a:ln>
              <a:solidFill>
                <a:schemeClr val="tx2">
                  <a:lumMod val="50000"/>
                </a:schemeClr>
              </a:solidFill>
            </a:ln>
          </c:spPr>
          <c:invertIfNegative val="0"/>
          <c:cat>
            <c:strRef>
              <c:f>Доходы!$B$18:$F$18</c:f>
              <c:strCache>
                <c:ptCount val="5"/>
                <c:pt idx="0">
                  <c:v>2016 (отчет)</c:v>
                </c:pt>
                <c:pt idx="1">
                  <c:v>2017 (ожидаемое)</c:v>
                </c:pt>
                <c:pt idx="2">
                  <c:v>2018 (прогноз)</c:v>
                </c:pt>
                <c:pt idx="3">
                  <c:v>2019 (прогноз)</c:v>
                </c:pt>
                <c:pt idx="4">
                  <c:v>2020 (прогноз)</c:v>
                </c:pt>
              </c:strCache>
            </c:strRef>
          </c:cat>
          <c:val>
            <c:numRef>
              <c:f>Доходы!$B$19:$F$19</c:f>
              <c:numCache>
                <c:formatCode>General</c:formatCode>
                <c:ptCount val="5"/>
                <c:pt idx="0">
                  <c:v>187628</c:v>
                </c:pt>
                <c:pt idx="1">
                  <c:v>181781</c:v>
                </c:pt>
                <c:pt idx="2">
                  <c:v>183579</c:v>
                </c:pt>
                <c:pt idx="3">
                  <c:v>114781</c:v>
                </c:pt>
                <c:pt idx="4">
                  <c:v>44509</c:v>
                </c:pt>
              </c:numCache>
            </c:numRef>
          </c:val>
        </c:ser>
        <c:ser>
          <c:idx val="1"/>
          <c:order val="1"/>
          <c:tx>
            <c:strRef>
              <c:f>Доходы!$A$20</c:f>
              <c:strCache>
                <c:ptCount val="1"/>
                <c:pt idx="0">
                  <c:v>Субсидии бюджетам муниципальных образований (межбюджетные субсидии)</c:v>
                </c:pt>
              </c:strCache>
            </c:strRef>
          </c:tx>
          <c:spPr>
            <a:solidFill>
              <a:srgbClr val="00B0F0"/>
            </a:solidFill>
            <a:ln>
              <a:solidFill>
                <a:schemeClr val="tx2">
                  <a:lumMod val="50000"/>
                </a:schemeClr>
              </a:solidFill>
            </a:ln>
          </c:spPr>
          <c:invertIfNegative val="0"/>
          <c:dLbls>
            <c:dLbl>
              <c:idx val="0"/>
              <c:layout>
                <c:manualLayout>
                  <c:x val="0"/>
                  <c:y val="-7.808142777467930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8057060310581437E-3"/>
                  <c:y val="-7.0645101319947876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3.6114120621162874E-3"/>
                  <c:y val="-5.9490611637850903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5.4171180931744311E-3"/>
                  <c:y val="-6.6926938092582267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5.417118093174497E-3"/>
                  <c:y val="-7.4363264547313637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Доходы!$B$18:$F$18</c:f>
              <c:strCache>
                <c:ptCount val="5"/>
                <c:pt idx="0">
                  <c:v>2016 (отчет)</c:v>
                </c:pt>
                <c:pt idx="1">
                  <c:v>2017 (ожидаемое)</c:v>
                </c:pt>
                <c:pt idx="2">
                  <c:v>2018 (прогноз)</c:v>
                </c:pt>
                <c:pt idx="3">
                  <c:v>2019 (прогноз)</c:v>
                </c:pt>
                <c:pt idx="4">
                  <c:v>2020 (прогноз)</c:v>
                </c:pt>
              </c:strCache>
            </c:strRef>
          </c:cat>
          <c:val>
            <c:numRef>
              <c:f>Доходы!$B$20:$F$20</c:f>
              <c:numCache>
                <c:formatCode>General</c:formatCode>
                <c:ptCount val="5"/>
                <c:pt idx="0">
                  <c:v>47405.4</c:v>
                </c:pt>
                <c:pt idx="1">
                  <c:v>42063</c:v>
                </c:pt>
                <c:pt idx="2">
                  <c:v>23320.5</c:v>
                </c:pt>
                <c:pt idx="3">
                  <c:v>2189.3000000000002</c:v>
                </c:pt>
                <c:pt idx="4">
                  <c:v>16677.3</c:v>
                </c:pt>
              </c:numCache>
            </c:numRef>
          </c:val>
        </c:ser>
        <c:ser>
          <c:idx val="2"/>
          <c:order val="2"/>
          <c:tx>
            <c:strRef>
              <c:f>Доходы!$A$21</c:f>
              <c:strCache>
                <c:ptCount val="1"/>
                <c:pt idx="0">
                  <c:v>Субвенции бюджетам муниципальных образований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chemeClr val="tx2">
                  <a:lumMod val="50000"/>
                </a:schemeClr>
              </a:solidFill>
            </a:ln>
          </c:spPr>
          <c:invertIfNegative val="0"/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Доходы!$B$18:$F$18</c:f>
              <c:strCache>
                <c:ptCount val="5"/>
                <c:pt idx="0">
                  <c:v>2016 (отчет)</c:v>
                </c:pt>
                <c:pt idx="1">
                  <c:v>2017 (ожидаемое)</c:v>
                </c:pt>
                <c:pt idx="2">
                  <c:v>2018 (прогноз)</c:v>
                </c:pt>
                <c:pt idx="3">
                  <c:v>2019 (прогноз)</c:v>
                </c:pt>
                <c:pt idx="4">
                  <c:v>2020 (прогноз)</c:v>
                </c:pt>
              </c:strCache>
            </c:strRef>
          </c:cat>
          <c:val>
            <c:numRef>
              <c:f>Доходы!$B$21:$F$21</c:f>
              <c:numCache>
                <c:formatCode>General</c:formatCode>
                <c:ptCount val="5"/>
                <c:pt idx="0">
                  <c:v>247407.5</c:v>
                </c:pt>
                <c:pt idx="1">
                  <c:v>264144.5</c:v>
                </c:pt>
                <c:pt idx="2">
                  <c:v>266894.8</c:v>
                </c:pt>
                <c:pt idx="3">
                  <c:v>267325.3</c:v>
                </c:pt>
                <c:pt idx="4">
                  <c:v>267330.8</c:v>
                </c:pt>
              </c:numCache>
            </c:numRef>
          </c:val>
        </c:ser>
        <c:ser>
          <c:idx val="3"/>
          <c:order val="3"/>
          <c:tx>
            <c:strRef>
              <c:f>Доходы!$A$22</c:f>
              <c:strCache>
                <c:ptCount val="1"/>
                <c:pt idx="0">
                  <c:v>Иные межбюджетные трансферты</c:v>
                </c:pt>
              </c:strCache>
            </c:strRef>
          </c:tx>
          <c:invertIfNegative val="0"/>
          <c:dLbls>
            <c:delete val="1"/>
          </c:dLbls>
          <c:cat>
            <c:strRef>
              <c:f>Доходы!$B$18:$F$18</c:f>
              <c:strCache>
                <c:ptCount val="5"/>
                <c:pt idx="0">
                  <c:v>2016 (отчет)</c:v>
                </c:pt>
                <c:pt idx="1">
                  <c:v>2017 (ожидаемое)</c:v>
                </c:pt>
                <c:pt idx="2">
                  <c:v>2018 (прогноз)</c:v>
                </c:pt>
                <c:pt idx="3">
                  <c:v>2019 (прогноз)</c:v>
                </c:pt>
                <c:pt idx="4">
                  <c:v>2020 (прогноз)</c:v>
                </c:pt>
              </c:strCache>
            </c:strRef>
          </c:cat>
          <c:val>
            <c:numRef>
              <c:f>Доходы!$B$22:$F$22</c:f>
              <c:numCache>
                <c:formatCode>General</c:formatCode>
                <c:ptCount val="5"/>
                <c:pt idx="0">
                  <c:v>4682</c:v>
                </c:pt>
                <c:pt idx="1">
                  <c:v>3744.7</c:v>
                </c:pt>
                <c:pt idx="2">
                  <c:v>767.9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ser>
          <c:idx val="4"/>
          <c:order val="4"/>
          <c:tx>
            <c:strRef>
              <c:f>Доходы!$A$23</c:f>
              <c:strCache>
                <c:ptCount val="1"/>
                <c:pt idx="0">
                  <c:v>Возвраты межбюджетных трансфертов</c:v>
                </c:pt>
              </c:strCache>
            </c:strRef>
          </c:tx>
          <c:invertIfNegative val="0"/>
          <c:dLbls>
            <c:delete val="1"/>
          </c:dLbls>
          <c:cat>
            <c:strRef>
              <c:f>Доходы!$B$18:$F$18</c:f>
              <c:strCache>
                <c:ptCount val="5"/>
                <c:pt idx="0">
                  <c:v>2016 (отчет)</c:v>
                </c:pt>
                <c:pt idx="1">
                  <c:v>2017 (ожидаемое)</c:v>
                </c:pt>
                <c:pt idx="2">
                  <c:v>2018 (прогноз)</c:v>
                </c:pt>
                <c:pt idx="3">
                  <c:v>2019 (прогноз)</c:v>
                </c:pt>
                <c:pt idx="4">
                  <c:v>2020 (прогноз)</c:v>
                </c:pt>
              </c:strCache>
            </c:strRef>
          </c:cat>
          <c:val>
            <c:numRef>
              <c:f>Доходы!$B$23:$F$23</c:f>
              <c:numCache>
                <c:formatCode>General</c:formatCode>
                <c:ptCount val="5"/>
                <c:pt idx="0">
                  <c:v>-15.1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94342144"/>
        <c:axId val="94368512"/>
      </c:barChart>
      <c:catAx>
        <c:axId val="94342144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94368512"/>
        <c:crosses val="autoZero"/>
        <c:auto val="1"/>
        <c:lblAlgn val="ctr"/>
        <c:lblOffset val="100"/>
        <c:noMultiLvlLbl val="0"/>
      </c:catAx>
      <c:valAx>
        <c:axId val="943685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94342144"/>
        <c:crosses val="autoZero"/>
        <c:crossBetween val="between"/>
      </c:valAx>
    </c:plotArea>
    <c:legend>
      <c:legendPos val="l"/>
      <c:legendEntry>
        <c:idx val="4"/>
        <c:delete val="1"/>
      </c:legendEntry>
      <c:layout>
        <c:manualLayout>
          <c:xMode val="edge"/>
          <c:yMode val="edge"/>
          <c:x val="1.215805665111914E-2"/>
          <c:y val="5.2281575342927884E-2"/>
          <c:w val="0.33405170109880433"/>
          <c:h val="0.89543684931414425"/>
        </c:manualLayout>
      </c:layout>
      <c:overlay val="0"/>
      <c:txPr>
        <a:bodyPr/>
        <a:lstStyle/>
        <a:p>
          <a:pPr>
            <a:defRPr sz="11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75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6208161393856033E-2"/>
          <c:y val="0.10960714386875481"/>
          <c:w val="0.56240365071284937"/>
          <c:h val="0.83645809026546047"/>
        </c:manualLayout>
      </c:layout>
      <c:pie3DChart>
        <c:varyColors val="1"/>
        <c:ser>
          <c:idx val="0"/>
          <c:order val="0"/>
          <c:spPr>
            <a:ln>
              <a:solidFill>
                <a:schemeClr val="tx2">
                  <a:lumMod val="50000"/>
                </a:schemeClr>
              </a:solidFill>
            </a:ln>
          </c:spPr>
          <c:explosion val="25"/>
          <c:dPt>
            <c:idx val="0"/>
            <c:bubble3D val="0"/>
            <c:spPr>
              <a:solidFill>
                <a:srgbClr val="FFFF00"/>
              </a:solidFill>
              <a:ln>
                <a:solidFill>
                  <a:schemeClr val="tx2">
                    <a:lumMod val="50000"/>
                  </a:schemeClr>
                </a:solidFill>
              </a:ln>
            </c:spPr>
          </c:dPt>
          <c:dPt>
            <c:idx val="1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50000"/>
                  </a:schemeClr>
                </a:solidFill>
              </a:ln>
            </c:spPr>
          </c:dPt>
          <c:dPt>
            <c:idx val="2"/>
            <c:bubble3D val="0"/>
            <c:spPr>
              <a:solidFill>
                <a:srgbClr val="00B050"/>
              </a:solidFill>
              <a:ln>
                <a:solidFill>
                  <a:schemeClr val="tx2">
                    <a:lumMod val="50000"/>
                  </a:schemeClr>
                </a:solidFill>
              </a:ln>
            </c:spPr>
          </c:dPt>
          <c:dLbls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безвоз!$I$25:$I$28</c:f>
              <c:strCache>
                <c:ptCount val="4"/>
                <c:pt idx="0">
                  <c:v>Дотации бюджетам муниципальных образований</c:v>
                </c:pt>
                <c:pt idx="1">
                  <c:v>Субсидии бюджетам муниципальных образований (межбюджетные субсидии)</c:v>
                </c:pt>
                <c:pt idx="2">
                  <c:v>Субвенции бюджетам муниципальных образований</c:v>
                </c:pt>
                <c:pt idx="3">
                  <c:v>Иные межбюджетные трансферты</c:v>
                </c:pt>
              </c:strCache>
            </c:strRef>
          </c:cat>
          <c:val>
            <c:numRef>
              <c:f>безвоз!$L$25:$L$28</c:f>
              <c:numCache>
                <c:formatCode>0.0%</c:formatCode>
                <c:ptCount val="4"/>
                <c:pt idx="0">
                  <c:v>0.38683864833735176</c:v>
                </c:pt>
                <c:pt idx="1">
                  <c:v>4.9141082033082276E-2</c:v>
                </c:pt>
                <c:pt idx="2">
                  <c:v>0.56240214665221966</c:v>
                </c:pt>
                <c:pt idx="3">
                  <c:v>1.6181229773462782E-3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  <c:txPr>
        <a:bodyPr/>
        <a:lstStyle/>
        <a:p>
          <a:pPr rtl="0">
            <a:defRPr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7587400198776712E-2"/>
          <c:y val="9.1030326695726624E-2"/>
          <c:w val="0.63315330517459834"/>
          <c:h val="0.83868867511452971"/>
        </c:manualLayout>
      </c:layout>
      <c:pie3DChart>
        <c:varyColors val="1"/>
        <c:ser>
          <c:idx val="0"/>
          <c:order val="0"/>
          <c:spPr>
            <a:ln w="12700">
              <a:solidFill>
                <a:schemeClr val="tx1"/>
              </a:solidFill>
            </a:ln>
          </c:spPr>
          <c:explosion val="25"/>
          <c:dPt>
            <c:idx val="0"/>
            <c:bubble3D val="0"/>
            <c:spPr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c:spPr>
          </c:dPt>
          <c:dPt>
            <c:idx val="2"/>
            <c:bubble3D val="0"/>
            <c:spPr>
              <a:solidFill>
                <a:srgbClr val="D1FE2A"/>
              </a:solidFill>
              <a:ln w="12700">
                <a:solidFill>
                  <a:schemeClr val="tx1"/>
                </a:solidFill>
              </a:ln>
            </c:spPr>
          </c:dPt>
          <c:dPt>
            <c:idx val="3"/>
            <c:bubble3D val="0"/>
            <c:spPr>
              <a:solidFill>
                <a:schemeClr val="accent4">
                  <a:lumMod val="75000"/>
                </a:schemeClr>
              </a:solidFill>
              <a:ln w="12700">
                <a:solidFill>
                  <a:schemeClr val="tx1"/>
                </a:solidFill>
              </a:ln>
            </c:spPr>
          </c:dPt>
          <c:dPt>
            <c:idx val="4"/>
            <c:bubble3D val="0"/>
            <c:spPr>
              <a:solidFill>
                <a:srgbClr val="2BFD3F"/>
              </a:solidFill>
              <a:ln w="12700">
                <a:solidFill>
                  <a:schemeClr val="tx1"/>
                </a:solidFill>
              </a:ln>
            </c:spPr>
          </c:dPt>
          <c:dPt>
            <c:idx val="5"/>
            <c:bubble3D val="0"/>
            <c:spPr>
              <a:solidFill>
                <a:srgbClr val="FFFF00"/>
              </a:solidFill>
              <a:ln w="12700">
                <a:solidFill>
                  <a:schemeClr val="tx1"/>
                </a:solidFill>
              </a:ln>
            </c:spPr>
          </c:dPt>
          <c:dPt>
            <c:idx val="6"/>
            <c:bubble3D val="0"/>
            <c:spPr>
              <a:solidFill>
                <a:srgbClr val="00B0F0"/>
              </a:solidFill>
              <a:ln w="12700">
                <a:solidFill>
                  <a:schemeClr val="tx1"/>
                </a:solidFill>
              </a:ln>
            </c:spPr>
          </c:dPt>
          <c:dPt>
            <c:idx val="7"/>
            <c:bubble3D val="0"/>
            <c:spPr>
              <a:solidFill>
                <a:srgbClr val="FF0000"/>
              </a:solidFill>
              <a:ln w="12700">
                <a:solidFill>
                  <a:schemeClr val="tx1"/>
                </a:solidFill>
              </a:ln>
            </c:spPr>
          </c:dPt>
          <c:dPt>
            <c:idx val="8"/>
            <c:bubble3D val="0"/>
            <c:spPr>
              <a:solidFill>
                <a:srgbClr val="92D050"/>
              </a:solidFill>
              <a:ln w="12700">
                <a:solidFill>
                  <a:schemeClr val="tx1"/>
                </a:solidFill>
              </a:ln>
            </c:spPr>
          </c:dPt>
          <c:dPt>
            <c:idx val="9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</a:ln>
            </c:spPr>
          </c:dPt>
          <c:dPt>
            <c:idx val="10"/>
            <c:bubble3D val="0"/>
            <c:spPr>
              <a:solidFill>
                <a:srgbClr val="00B050"/>
              </a:solidFill>
              <a:ln w="12700">
                <a:solidFill>
                  <a:schemeClr val="tx1"/>
                </a:solidFill>
              </a:ln>
            </c:spPr>
          </c:dPt>
          <c:dLbls>
            <c:dLbl>
              <c:idx val="0"/>
              <c:layout>
                <c:manualLayout>
                  <c:x val="-1.6625103906899419E-2"/>
                  <c:y val="-3.6411784177424696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7015793848711556E-2"/>
                  <c:y val="-1.3240648791790799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6.2344139650872821E-3"/>
                  <c:y val="-7.6133730552797083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4546965918536915E-2"/>
                  <c:y val="3.9721946375372394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1.8703241895261846E-2"/>
                  <c:y val="-3.9721946375372394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1.8703241895261846E-2"/>
                  <c:y val="-6.2893081761006303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6.2344139650872821E-3"/>
                  <c:y val="-2.9791459781529295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900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'расходы по отраслям'!$A$3:$A$14</c:f>
              <c:strCache>
                <c:ptCount val="12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Образование</c:v>
                </c:pt>
                <c:pt idx="6">
                  <c:v>Культура, кинематоргафия</c:v>
                </c:pt>
                <c:pt idx="7">
                  <c:v>Социальная политика</c:v>
                </c:pt>
                <c:pt idx="8">
                  <c:v>Физическая культура и спорт</c:v>
                </c:pt>
                <c:pt idx="9">
                  <c:v>Средства массовой информации</c:v>
                </c:pt>
                <c:pt idx="10">
                  <c:v>Межбюджетные трансферты</c:v>
                </c:pt>
                <c:pt idx="11">
                  <c:v>Условно-утвержденные расходы</c:v>
                </c:pt>
              </c:strCache>
            </c:strRef>
          </c:cat>
          <c:val>
            <c:numRef>
              <c:f>'расходы по отраслям'!$G$3:$G$14</c:f>
              <c:numCache>
                <c:formatCode>0.00%</c:formatCode>
                <c:ptCount val="12"/>
                <c:pt idx="0">
                  <c:v>6.3266376338232622E-2</c:v>
                </c:pt>
                <c:pt idx="1">
                  <c:v>1.0596987842496823E-3</c:v>
                </c:pt>
                <c:pt idx="2">
                  <c:v>2.1774632553075665E-4</c:v>
                </c:pt>
                <c:pt idx="3">
                  <c:v>6.5688985665033561E-2</c:v>
                </c:pt>
                <c:pt idx="4">
                  <c:v>4.4619851206677552E-3</c:v>
                </c:pt>
                <c:pt idx="5">
                  <c:v>0.37519016512429681</c:v>
                </c:pt>
                <c:pt idx="6">
                  <c:v>6.1660315732172018E-2</c:v>
                </c:pt>
                <c:pt idx="7">
                  <c:v>0.23951188532026854</c:v>
                </c:pt>
                <c:pt idx="8">
                  <c:v>0.13202848847759024</c:v>
                </c:pt>
                <c:pt idx="9">
                  <c:v>2.9894755942660133E-3</c:v>
                </c:pt>
                <c:pt idx="10">
                  <c:v>5.3924877517691885E-2</c:v>
                </c:pt>
                <c:pt idx="11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egendEntry>
        <c:idx val="0"/>
        <c:txPr>
          <a:bodyPr/>
          <a:lstStyle/>
          <a:p>
            <a:pPr rtl="0">
              <a:defRPr sz="1100" b="1"/>
            </a:pPr>
            <a:endParaRPr lang="ru-RU"/>
          </a:p>
        </c:txPr>
      </c:legendEntry>
      <c:legendEntry>
        <c:idx val="5"/>
        <c:txPr>
          <a:bodyPr/>
          <a:lstStyle/>
          <a:p>
            <a:pPr rtl="0">
              <a:defRPr sz="1100" b="1"/>
            </a:pPr>
            <a:endParaRPr lang="ru-RU"/>
          </a:p>
        </c:txPr>
      </c:legendEntry>
      <c:legendEntry>
        <c:idx val="6"/>
        <c:txPr>
          <a:bodyPr/>
          <a:lstStyle/>
          <a:p>
            <a:pPr rtl="0">
              <a:defRPr sz="1100" b="1"/>
            </a:pPr>
            <a:endParaRPr lang="ru-RU"/>
          </a:p>
        </c:txPr>
      </c:legendEntry>
      <c:legendEntry>
        <c:idx val="7"/>
        <c:txPr>
          <a:bodyPr/>
          <a:lstStyle/>
          <a:p>
            <a:pPr rtl="0">
              <a:defRPr sz="1100" b="1"/>
            </a:pPr>
            <a:endParaRPr lang="ru-RU"/>
          </a:p>
        </c:txPr>
      </c:legendEntry>
      <c:legendEntry>
        <c:idx val="8"/>
        <c:txPr>
          <a:bodyPr/>
          <a:lstStyle/>
          <a:p>
            <a:pPr rtl="0">
              <a:defRPr sz="1100" b="1"/>
            </a:pPr>
            <a:endParaRPr lang="ru-RU"/>
          </a:p>
        </c:txPr>
      </c:legendEntry>
      <c:layout>
        <c:manualLayout>
          <c:xMode val="edge"/>
          <c:yMode val="edge"/>
          <c:x val="0.70903495867341337"/>
          <c:y val="2.9896188005254318E-2"/>
          <c:w val="0.28143153790409403"/>
          <c:h val="0.85202297783906367"/>
        </c:manualLayout>
      </c:layout>
      <c:overlay val="0"/>
      <c:txPr>
        <a:bodyPr/>
        <a:lstStyle/>
        <a:p>
          <a:pPr rtl="0">
            <a:defRPr sz="11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40462158898053469"/>
          <c:y val="9.298854181367236E-2"/>
          <c:w val="0.55391737662676854"/>
          <c:h val="0.82483343601552694"/>
        </c:manualLayout>
      </c:layout>
      <c:pie3DChart>
        <c:varyColors val="1"/>
        <c:ser>
          <c:idx val="0"/>
          <c:order val="0"/>
          <c:spPr>
            <a:ln>
              <a:solidFill>
                <a:schemeClr val="tx1"/>
              </a:solidFill>
            </a:ln>
          </c:spPr>
          <c:explosion val="25"/>
          <c:dPt>
            <c:idx val="0"/>
            <c:bubble3D val="0"/>
            <c:spPr>
              <a:solidFill>
                <a:srgbClr val="00B0F0"/>
              </a:solidFill>
              <a:ln>
                <a:solidFill>
                  <a:schemeClr val="tx1"/>
                </a:solidFill>
              </a:ln>
            </c:spPr>
          </c:dPt>
          <c:dPt>
            <c:idx val="1"/>
            <c:bubble3D val="0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</c:spPr>
          </c:dPt>
          <c:dPt>
            <c:idx val="2"/>
            <c:bubble3D val="0"/>
            <c:spPr>
              <a:solidFill>
                <a:srgbClr val="FFFF00"/>
              </a:solidFill>
              <a:ln>
                <a:solidFill>
                  <a:schemeClr val="tx1"/>
                </a:solidFill>
              </a:ln>
            </c:spPr>
          </c:dPt>
          <c:dPt>
            <c:idx val="3"/>
            <c:bubble3D val="0"/>
            <c:spPr>
              <a:solidFill>
                <a:srgbClr val="7030A0"/>
              </a:solidFill>
              <a:ln>
                <a:solidFill>
                  <a:schemeClr val="tx1"/>
                </a:solidFill>
              </a:ln>
            </c:spPr>
          </c:dPt>
          <c:dPt>
            <c:idx val="4"/>
            <c:bubble3D val="0"/>
            <c:spPr>
              <a:solidFill>
                <a:srgbClr val="92D050"/>
              </a:solidFill>
              <a:ln>
                <a:solidFill>
                  <a:schemeClr val="tx1"/>
                </a:solidFill>
              </a:ln>
            </c:spPr>
          </c:dPt>
          <c:dLbls>
            <c:dLbl>
              <c:idx val="5"/>
              <c:layout>
                <c:manualLayout>
                  <c:x val="-3.9468963042698244E-2"/>
                  <c:y val="-2.6016260162601626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3.2292787944025833E-2"/>
                  <c:y val="-3.5772357723577237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Лист1!$A$7:$A$13</c:f>
              <c:strCache>
                <c:ptCount val="7"/>
                <c:pt idx="0">
                  <c:v>Отдел  культуры, туризма и молодежной  политики администрации Первомайского муниципального района</c:v>
                </c:pt>
                <c:pt idx="1">
                  <c:v>Отдел  образования  Администрации Первомайского муниципального района</c:v>
                </c:pt>
                <c:pt idx="2">
                  <c:v>Отдел финансов администрации Первомайского муниципального района</c:v>
                </c:pt>
                <c:pt idx="3">
                  <c:v>Отдел труда и социальной поддержки населения Администрации Первомайского муниципального района Ярославской области</c:v>
                </c:pt>
                <c:pt idx="4">
                  <c:v>Администрация Первомайского муниципального района Ярославской области</c:v>
                </c:pt>
                <c:pt idx="5">
                  <c:v>Собрание Представителей Первомайского муниципального района</c:v>
                </c:pt>
                <c:pt idx="6">
                  <c:v>Контрольно-счетная палата Первомайского муниципального района</c:v>
                </c:pt>
              </c:strCache>
            </c:strRef>
          </c:cat>
          <c:val>
            <c:numRef>
              <c:f>Лист1!$B$7:$B$13</c:f>
              <c:numCache>
                <c:formatCode>0.0%</c:formatCode>
                <c:ptCount val="7"/>
                <c:pt idx="0">
                  <c:v>7.052822909240232E-2</c:v>
                </c:pt>
                <c:pt idx="1">
                  <c:v>0.39055532399842574</c:v>
                </c:pt>
                <c:pt idx="2">
                  <c:v>6.8581395133622783E-2</c:v>
                </c:pt>
                <c:pt idx="3">
                  <c:v>0.21467922603506193</c:v>
                </c:pt>
                <c:pt idx="4">
                  <c:v>0.25368939460885409</c:v>
                </c:pt>
                <c:pt idx="5">
                  <c:v>3.6291060840330409E-5</c:v>
                </c:pt>
                <c:pt idx="6">
                  <c:v>1.9301400707929729E-3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l"/>
      <c:layout>
        <c:manualLayout>
          <c:xMode val="edge"/>
          <c:yMode val="edge"/>
          <c:x val="1.0764262648008612E-2"/>
          <c:y val="2.2760386658984704E-2"/>
          <c:w val="0.32876134697371656"/>
          <c:h val="0.95121337869365863"/>
        </c:manualLayout>
      </c:layout>
      <c:overlay val="0"/>
      <c:txPr>
        <a:bodyPr/>
        <a:lstStyle/>
        <a:p>
          <a:pPr>
            <a:defRPr sz="11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0.72982</cdr:x>
      <cdr:y>0.14146</cdr:y>
    </cdr:from>
    <cdr:to>
      <cdr:x>0.85899</cdr:x>
      <cdr:y>0.18829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166360" y="552450"/>
          <a:ext cx="914400" cy="1828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/>
        </a:p>
      </cdr:txBody>
    </cdr:sp>
  </cdr:relSizeAnchor>
  <cdr:relSizeAnchor xmlns:cdr="http://schemas.openxmlformats.org/drawingml/2006/chartDrawing">
    <cdr:from>
      <cdr:x>0.70506</cdr:x>
      <cdr:y>0.08488</cdr:y>
    </cdr:from>
    <cdr:to>
      <cdr:x>0.83423</cdr:x>
      <cdr:y>0.17268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991100" y="331470"/>
          <a:ext cx="914400" cy="3429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/>
            <a:t>Контрольно-счетная</a:t>
          </a:r>
          <a:r>
            <a:rPr lang="ru-RU" sz="1100" baseline="0"/>
            <a:t> палата</a:t>
          </a:r>
          <a:endParaRPr lang="ru-RU" sz="1100"/>
        </a:p>
      </cdr:txBody>
    </cdr:sp>
  </cdr:relSizeAnchor>
  <cdr:relSizeAnchor xmlns:cdr="http://schemas.openxmlformats.org/drawingml/2006/chartDrawing">
    <cdr:from>
      <cdr:x>0.40904</cdr:x>
      <cdr:y>0.08878</cdr:y>
    </cdr:from>
    <cdr:to>
      <cdr:x>0.53821</cdr:x>
      <cdr:y>0.32293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895600" y="34671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/>
            <a:t>Собрание Представителей</a:t>
          </a: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27.11.2017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jpeg"/><Relationship Id="rId4" Type="http://schemas.openxmlformats.org/officeDocument/2006/relationships/image" Target="../media/image40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1916832"/>
            <a:ext cx="8136904" cy="4608512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>
                <a:solidFill>
                  <a:srgbClr val="350EC2"/>
                </a:solidFill>
              </a:rPr>
              <a:t>К проекту решения Собрания Представителей Первомайского муниципального района </a:t>
            </a:r>
          </a:p>
          <a:p>
            <a:r>
              <a:rPr lang="ru-RU" b="1" dirty="0">
                <a:solidFill>
                  <a:srgbClr val="350EC2"/>
                </a:solidFill>
              </a:rPr>
              <a:t>«О бюджете Первомайского муниципального </a:t>
            </a:r>
          </a:p>
          <a:p>
            <a:r>
              <a:rPr lang="ru-RU" b="1" dirty="0" smtClean="0">
                <a:solidFill>
                  <a:srgbClr val="350EC2"/>
                </a:solidFill>
              </a:rPr>
              <a:t>района на 2018 </a:t>
            </a:r>
            <a:r>
              <a:rPr lang="ru-RU" b="1" dirty="0">
                <a:solidFill>
                  <a:srgbClr val="350EC2"/>
                </a:solidFill>
              </a:rPr>
              <a:t>год и плановый период </a:t>
            </a:r>
            <a:r>
              <a:rPr lang="ru-RU" b="1" dirty="0" smtClean="0">
                <a:solidFill>
                  <a:srgbClr val="350EC2"/>
                </a:solidFill>
              </a:rPr>
              <a:t>2019 </a:t>
            </a:r>
            <a:r>
              <a:rPr lang="ru-RU" b="1" dirty="0">
                <a:solidFill>
                  <a:srgbClr val="350EC2"/>
                </a:solidFill>
              </a:rPr>
              <a:t>и </a:t>
            </a:r>
            <a:r>
              <a:rPr lang="ru-RU" b="1" dirty="0" smtClean="0">
                <a:solidFill>
                  <a:srgbClr val="350EC2"/>
                </a:solidFill>
              </a:rPr>
              <a:t>2020 </a:t>
            </a:r>
            <a:r>
              <a:rPr lang="ru-RU" b="1" dirty="0">
                <a:solidFill>
                  <a:srgbClr val="350EC2"/>
                </a:solidFill>
              </a:rPr>
              <a:t>годов»</a:t>
            </a:r>
          </a:p>
          <a:p>
            <a:endParaRPr lang="ru-RU" dirty="0"/>
          </a:p>
          <a:p>
            <a:r>
              <a:rPr lang="ru-RU" sz="23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Отдел финансов администрации Первомайского муниципального района Ярославской области</a:t>
            </a:r>
          </a:p>
          <a:p>
            <a:endParaRPr lang="ru-RU" sz="23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en-US" sz="2300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pervotfin</a:t>
            </a:r>
            <a:r>
              <a:rPr lang="ru-RU" sz="23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@</a:t>
            </a:r>
            <a:r>
              <a:rPr lang="en-US" sz="23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yandex.ru</a:t>
            </a:r>
            <a:r>
              <a:rPr lang="ru-RU" sz="23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, тел. (</a:t>
            </a:r>
            <a:r>
              <a:rPr lang="en-US" sz="23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48549)22803</a:t>
            </a:r>
            <a:endParaRPr lang="ru-RU" sz="23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ru-RU" sz="23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152</a:t>
            </a:r>
            <a:r>
              <a:rPr lang="en-US" sz="23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430</a:t>
            </a:r>
            <a:r>
              <a:rPr lang="ru-RU" sz="23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Ярославская область, п. Пречистое, ул. Ярославская, д.90</a:t>
            </a:r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79512" y="332656"/>
            <a:ext cx="8712968" cy="1470025"/>
          </a:xfrm>
        </p:spPr>
        <p:txBody>
          <a:bodyPr>
            <a:normAutofit/>
          </a:bodyPr>
          <a:lstStyle/>
          <a:p>
            <a:r>
              <a:rPr lang="ru-RU" sz="4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  <a:cs typeface="Arial" panose="020B0604020202020204" pitchFamily="34" charset="0"/>
              </a:rPr>
              <a:t>БЮДЖЕТ ДЛЯ ГРАЖДАН</a:t>
            </a:r>
            <a:endParaRPr lang="ru-RU" sz="48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293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8856984" cy="720080"/>
          </a:xfrm>
        </p:spPr>
        <p:txBody>
          <a:bodyPr>
            <a:normAutofit/>
          </a:bodyPr>
          <a:lstStyle/>
          <a:p>
            <a:r>
              <a:rPr lang="ru-RU" sz="28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</a:rPr>
              <a:t>Возможности влияния гражданина на состав бюджета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36132" y="2399184"/>
            <a:ext cx="40623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</a:rPr>
              <a:t>ПУБЛИЧНЫЕ СЛУШАНИЯ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4" name="Прямоугольная выноска 3"/>
          <p:cNvSpPr/>
          <p:nvPr/>
        </p:nvSpPr>
        <p:spPr>
          <a:xfrm>
            <a:off x="3983554" y="3757188"/>
            <a:ext cx="4680520" cy="2736304"/>
          </a:xfrm>
          <a:prstGeom prst="wedgeRectCallout">
            <a:avLst>
              <a:gd name="adj1" fmla="val -41268"/>
              <a:gd name="adj2" fmla="val -85707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b="1" dirty="0">
                <a:solidFill>
                  <a:srgbClr val="3C0DB3"/>
                </a:solidFill>
              </a:rPr>
              <a:t>– форма участия населения в осуществлении местного самоуправления. Публичные слушания организуются и проводятся с целью выявления мнения населения по вопросам местного значения. Каждый житель вправе высказать своё мнение, представить материалы для обоснования своего мнения, письменные предложения и замечания для включения их в протокол публичных слушаний</a:t>
            </a:r>
            <a:r>
              <a:rPr lang="ru-RU" b="1" dirty="0">
                <a:ln w="10541" cmpd="sng">
                  <a:solidFill>
                    <a:srgbClr val="FF5050"/>
                  </a:solidFill>
                  <a:prstDash val="solid"/>
                </a:ln>
                <a:solidFill>
                  <a:srgbClr val="1F8377"/>
                </a:solidFill>
              </a:rPr>
              <a:t>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908720"/>
            <a:ext cx="4262373" cy="14904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C3399"/>
                </a:solidFill>
              </a:rPr>
              <a:t>Проект бюджета Первомайского муниципального района на 2018 год и плановый период 2019-2020 годов в обязательном порядке выносится на публичные слушания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CC3399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860032" y="1598627"/>
            <a:ext cx="3816424" cy="129614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b="1" dirty="0" smtClean="0">
                <a:ln w="18000">
                  <a:noFill/>
                  <a:prstDash val="solid"/>
                  <a:miter lim="800000"/>
                </a:ln>
                <a:solidFill>
                  <a:srgbClr val="CC3399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Информация о времени и проведении публичных слушаний размещается в районной газете «Призыв»</a:t>
            </a:r>
            <a:endParaRPr lang="ru-RU" b="1" dirty="0">
              <a:ln w="18000">
                <a:noFill/>
                <a:prstDash val="solid"/>
                <a:miter lim="800000"/>
              </a:ln>
              <a:solidFill>
                <a:srgbClr val="CC3399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8" name="Овал 7"/>
          <p:cNvSpPr/>
          <p:nvPr/>
        </p:nvSpPr>
        <p:spPr bwMode="auto">
          <a:xfrm>
            <a:off x="251520" y="2852853"/>
            <a:ext cx="2219644" cy="1808669"/>
          </a:xfrm>
          <a:prstGeom prst="ellipse">
            <a:avLst/>
          </a:prstGeom>
          <a:blipFill rotWithShape="1">
            <a:blip r:embed="rId2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ru-RU"/>
          </a:p>
        </p:txBody>
      </p:sp>
      <p:pic>
        <p:nvPicPr>
          <p:cNvPr id="9" name="Picture 3" descr="C:\Users\User\Desktop\2017-2019\Бюджет для граждан\24cd505980020d8dcc2c1aef3dbf09f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064" y="4740403"/>
            <a:ext cx="2939283" cy="1753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54844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78098"/>
          </a:xfrm>
        </p:spPr>
        <p:txBody>
          <a:bodyPr>
            <a:noAutofit/>
          </a:bodyPr>
          <a:lstStyle/>
          <a:p>
            <a:r>
              <a:rPr lang="ru-RU" sz="24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</a:rPr>
              <a:t>Прогноз социально-экономического развития Первомайского муниципального района на 2018-2020 годы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79512" y="1052736"/>
            <a:ext cx="4248472" cy="568863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Промышленное производство</a:t>
            </a:r>
          </a:p>
          <a:p>
            <a:pPr algn="just"/>
            <a:r>
              <a:rPr lang="ru-RU" sz="1200" b="1" dirty="0" smtClean="0">
                <a:solidFill>
                  <a:schemeClr val="accent4">
                    <a:lumMod val="75000"/>
                  </a:schemeClr>
                </a:solidFill>
              </a:rPr>
              <a:t>         Рост </a:t>
            </a:r>
            <a:r>
              <a:rPr lang="ru-RU" sz="1200" b="1" dirty="0">
                <a:solidFill>
                  <a:schemeClr val="accent4">
                    <a:lumMod val="75000"/>
                  </a:schemeClr>
                </a:solidFill>
              </a:rPr>
              <a:t>промышленного производства в районе возобновился с 2012 года после кризиса 2008-2009 </a:t>
            </a:r>
            <a:r>
              <a:rPr lang="ru-RU" sz="1200" b="1" dirty="0" smtClean="0">
                <a:solidFill>
                  <a:schemeClr val="accent4">
                    <a:lumMod val="75000"/>
                  </a:schemeClr>
                </a:solidFill>
              </a:rPr>
              <a:t>годов.</a:t>
            </a:r>
          </a:p>
          <a:p>
            <a:pPr algn="just"/>
            <a:r>
              <a:rPr lang="ru-RU" sz="1200" b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1200" b="1" dirty="0" smtClean="0">
                <a:solidFill>
                  <a:schemeClr val="accent4">
                    <a:lumMod val="75000"/>
                  </a:schemeClr>
                </a:solidFill>
              </a:rPr>
              <a:t>        В </a:t>
            </a:r>
            <a:r>
              <a:rPr lang="ru-RU" sz="1200" b="1" dirty="0">
                <a:solidFill>
                  <a:schemeClr val="accent4">
                    <a:lumMod val="75000"/>
                  </a:schemeClr>
                </a:solidFill>
              </a:rPr>
              <a:t>2014 и 2015 годах значительный прирост (122,4% и 209,3% соответственно) был обусловлен возобновлением производства сыров ООО «Пречистенский молочный продукт», где проведена реконструкция цехов и  установлено итальянское оборудование.</a:t>
            </a:r>
          </a:p>
          <a:p>
            <a:pPr algn="just"/>
            <a:r>
              <a:rPr lang="ru-RU" sz="1200" b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1200" b="1" dirty="0" smtClean="0">
                <a:solidFill>
                  <a:schemeClr val="accent4">
                    <a:lumMod val="75000"/>
                  </a:schemeClr>
                </a:solidFill>
              </a:rPr>
              <a:t>         В </a:t>
            </a:r>
            <a:r>
              <a:rPr lang="ru-RU" sz="1200" b="1" dirty="0">
                <a:solidFill>
                  <a:schemeClr val="accent4">
                    <a:lumMod val="75000"/>
                  </a:schemeClr>
                </a:solidFill>
              </a:rPr>
              <a:t>2016 году рост промышленного производства стимулировался восстановлением экономической активности в стране, в области и на территории района. За </a:t>
            </a:r>
            <a:r>
              <a:rPr lang="ru-RU" sz="1200" b="1" dirty="0" smtClean="0">
                <a:solidFill>
                  <a:schemeClr val="accent4">
                    <a:lumMod val="75000"/>
                  </a:schemeClr>
                </a:solidFill>
              </a:rPr>
              <a:t>2016 год </a:t>
            </a:r>
            <a:r>
              <a:rPr lang="ru-RU" sz="1200" b="1" dirty="0">
                <a:solidFill>
                  <a:schemeClr val="accent4">
                    <a:lumMod val="75000"/>
                  </a:schemeClr>
                </a:solidFill>
              </a:rPr>
              <a:t>показатель роста индекса промышленного производства составил 107,1 процента.</a:t>
            </a:r>
          </a:p>
          <a:p>
            <a:pPr algn="just"/>
            <a:r>
              <a:rPr lang="ru-RU" sz="1200" b="1" dirty="0" smtClean="0">
                <a:solidFill>
                  <a:schemeClr val="accent4">
                    <a:lumMod val="75000"/>
                  </a:schemeClr>
                </a:solidFill>
              </a:rPr>
              <a:t>         По </a:t>
            </a:r>
            <a:r>
              <a:rPr lang="ru-RU" sz="1200" b="1" dirty="0">
                <a:solidFill>
                  <a:schemeClr val="accent4">
                    <a:lumMod val="75000"/>
                  </a:schemeClr>
                </a:solidFill>
              </a:rPr>
              <a:t>итогам текущего года показатель прироста индекса промышленного производства составит 5,1 процента.</a:t>
            </a:r>
          </a:p>
          <a:p>
            <a:pPr algn="just"/>
            <a:r>
              <a:rPr lang="ru-RU" sz="1200" b="1" dirty="0">
                <a:solidFill>
                  <a:schemeClr val="accent4">
                    <a:lumMod val="75000"/>
                  </a:schemeClr>
                </a:solidFill>
              </a:rPr>
              <a:t>         </a:t>
            </a:r>
            <a:r>
              <a:rPr lang="ru-RU" sz="1200" b="1" dirty="0" smtClean="0">
                <a:solidFill>
                  <a:schemeClr val="accent4">
                    <a:lumMod val="75000"/>
                  </a:schemeClr>
                </a:solidFill>
              </a:rPr>
              <a:t> Согласно </a:t>
            </a:r>
            <a:r>
              <a:rPr lang="ru-RU" sz="1200" b="1" dirty="0">
                <a:solidFill>
                  <a:schemeClr val="accent4">
                    <a:lumMod val="75000"/>
                  </a:schemeClr>
                </a:solidFill>
              </a:rPr>
              <a:t>прогнозу до 2020 года промышленный рост, стимулируемый открытием новых производств, а также восстановлением производства на существующих предприятиях, будет продолжаться в течение всего периода 2018-2020 годов.</a:t>
            </a:r>
          </a:p>
          <a:p>
            <a:pPr algn="just"/>
            <a:r>
              <a:rPr lang="ru-RU" sz="1200" b="1" dirty="0" smtClean="0">
                <a:solidFill>
                  <a:schemeClr val="accent4">
                    <a:lumMod val="75000"/>
                  </a:schemeClr>
                </a:solidFill>
              </a:rPr>
              <a:t>           </a:t>
            </a:r>
            <a:r>
              <a:rPr lang="ru-RU" sz="1200" b="1" dirty="0">
                <a:solidFill>
                  <a:schemeClr val="accent4">
                    <a:lumMod val="75000"/>
                  </a:schemeClr>
                </a:solidFill>
              </a:rPr>
              <a:t>По благоприятному варианту прогноза средние темпы прироста будут достигать 5,3 процента.  </a:t>
            </a:r>
          </a:p>
          <a:p>
            <a:pPr algn="just"/>
            <a:r>
              <a:rPr lang="ru-RU" sz="1200" b="1" dirty="0" smtClean="0">
                <a:solidFill>
                  <a:schemeClr val="accent4">
                    <a:lumMod val="75000"/>
                  </a:schemeClr>
                </a:solidFill>
              </a:rPr>
              <a:t>           По </a:t>
            </a:r>
            <a:r>
              <a:rPr lang="ru-RU" sz="1200" b="1" dirty="0">
                <a:solidFill>
                  <a:schemeClr val="accent4">
                    <a:lumMod val="75000"/>
                  </a:schemeClr>
                </a:solidFill>
              </a:rPr>
              <a:t>консервативному варианту прогноза данные темпы будут несколько ниже: 3,9 процента - за 2018 год, 4,2 процента – за 2019 год и 3,7 процента за 2020 год.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644008" y="1071868"/>
            <a:ext cx="4320480" cy="56695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5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Сельское хозяйство</a:t>
            </a:r>
          </a:p>
          <a:p>
            <a:pPr algn="just"/>
            <a:r>
              <a:rPr lang="ru-RU" sz="1150" b="1" dirty="0" smtClean="0">
                <a:solidFill>
                  <a:schemeClr val="accent4">
                    <a:lumMod val="75000"/>
                  </a:schemeClr>
                </a:solidFill>
              </a:rPr>
              <a:t>        </a:t>
            </a:r>
            <a:r>
              <a:rPr lang="ru-RU" sz="1150" b="1" dirty="0">
                <a:solidFill>
                  <a:schemeClr val="accent4">
                    <a:lumMod val="75000"/>
                  </a:schemeClr>
                </a:solidFill>
              </a:rPr>
              <a:t>Сельское хозяйство - это отрасль экономики, подверженная большему количеству рисков природного и экономического </a:t>
            </a:r>
            <a:r>
              <a:rPr lang="ru-RU" sz="1150" b="1" dirty="0" smtClean="0">
                <a:solidFill>
                  <a:schemeClr val="accent4">
                    <a:lumMod val="75000"/>
                  </a:schemeClr>
                </a:solidFill>
              </a:rPr>
              <a:t>характера, поэтому </a:t>
            </a:r>
            <a:r>
              <a:rPr lang="ru-RU" sz="1150" b="1" dirty="0">
                <a:solidFill>
                  <a:schemeClr val="accent4">
                    <a:lumMod val="75000"/>
                  </a:schemeClr>
                </a:solidFill>
              </a:rPr>
              <a:t>объем инвестиций в основной капитал сельского хозяйства является очень низким.</a:t>
            </a:r>
          </a:p>
          <a:p>
            <a:pPr algn="just"/>
            <a:r>
              <a:rPr lang="ru-RU" sz="1150" b="1" dirty="0">
                <a:solidFill>
                  <a:schemeClr val="accent4">
                    <a:lumMod val="75000"/>
                  </a:schemeClr>
                </a:solidFill>
              </a:rPr>
              <a:t>          </a:t>
            </a:r>
            <a:r>
              <a:rPr lang="ru-RU" sz="1150" b="1" dirty="0" smtClean="0">
                <a:solidFill>
                  <a:schemeClr val="accent4">
                    <a:lumMod val="75000"/>
                  </a:schemeClr>
                </a:solidFill>
              </a:rPr>
              <a:t>На </a:t>
            </a:r>
            <a:r>
              <a:rPr lang="ru-RU" sz="1150" b="1" dirty="0">
                <a:solidFill>
                  <a:schemeClr val="accent4">
                    <a:lumMod val="75000"/>
                  </a:schemeClr>
                </a:solidFill>
              </a:rPr>
              <a:t>территории Первомайского муниципального района осуществляют свою деятельность 12 сельскохозяйственных производственных </a:t>
            </a:r>
            <a:r>
              <a:rPr lang="ru-RU" sz="1150" b="1" dirty="0" smtClean="0">
                <a:solidFill>
                  <a:schemeClr val="accent4">
                    <a:lumMod val="75000"/>
                  </a:schemeClr>
                </a:solidFill>
              </a:rPr>
              <a:t>кооперативов. Вновь </a:t>
            </a:r>
            <a:r>
              <a:rPr lang="ru-RU" sz="1150" b="1" dirty="0">
                <a:solidFill>
                  <a:schemeClr val="accent4">
                    <a:lumMod val="75000"/>
                  </a:schemeClr>
                </a:solidFill>
              </a:rPr>
              <a:t>создано СПК «Юрьевское» овцеводческого направления.</a:t>
            </a:r>
          </a:p>
          <a:p>
            <a:pPr algn="just"/>
            <a:r>
              <a:rPr lang="ru-RU" sz="1150" b="1" dirty="0" smtClean="0">
                <a:solidFill>
                  <a:schemeClr val="accent4">
                    <a:lumMod val="75000"/>
                  </a:schemeClr>
                </a:solidFill>
              </a:rPr>
              <a:t>          Поголовье </a:t>
            </a:r>
            <a:r>
              <a:rPr lang="ru-RU" sz="1150" b="1" dirty="0">
                <a:solidFill>
                  <a:schemeClr val="accent4">
                    <a:lumMod val="75000"/>
                  </a:schemeClr>
                </a:solidFill>
              </a:rPr>
              <a:t>крупного рогатого скота в хозяйствах района в 2016 году снизилось по сравнению с 2015 годом на 143 головы или на 8,8 процента. Надой на 1 фуражную корову составил 2794 кг ( -238 кг к уровню 2015 года).</a:t>
            </a:r>
          </a:p>
          <a:p>
            <a:pPr algn="just"/>
            <a:r>
              <a:rPr lang="ru-RU" sz="1150" b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1150" b="1" dirty="0" smtClean="0">
                <a:solidFill>
                  <a:schemeClr val="accent4">
                    <a:lumMod val="75000"/>
                  </a:schemeClr>
                </a:solidFill>
              </a:rPr>
              <a:t>         За </a:t>
            </a:r>
            <a:r>
              <a:rPr lang="ru-RU" sz="1150" b="1" dirty="0">
                <a:solidFill>
                  <a:schemeClr val="accent4">
                    <a:lumMod val="75000"/>
                  </a:schemeClr>
                </a:solidFill>
              </a:rPr>
              <a:t>2016 год </a:t>
            </a:r>
            <a:r>
              <a:rPr lang="ru-RU" sz="1150" b="1" dirty="0" smtClean="0">
                <a:solidFill>
                  <a:schemeClr val="accent4">
                    <a:lumMod val="75000"/>
                  </a:schemeClr>
                </a:solidFill>
              </a:rPr>
              <a:t>показатель валового производства продукции </a:t>
            </a:r>
            <a:r>
              <a:rPr lang="ru-RU" sz="1150" b="1" dirty="0">
                <a:solidFill>
                  <a:schemeClr val="accent4">
                    <a:lumMod val="75000"/>
                  </a:schemeClr>
                </a:solidFill>
              </a:rPr>
              <a:t>составил 59,3 млн. руб. или 91,4 процента к уровню 2015 года.</a:t>
            </a:r>
          </a:p>
          <a:p>
            <a:pPr algn="just"/>
            <a:r>
              <a:rPr lang="ru-RU" sz="1150" b="1" dirty="0">
                <a:solidFill>
                  <a:schemeClr val="accent4">
                    <a:lumMod val="75000"/>
                  </a:schemeClr>
                </a:solidFill>
              </a:rPr>
              <a:t>           </a:t>
            </a:r>
            <a:r>
              <a:rPr lang="ru-RU" sz="1150" b="1" dirty="0" smtClean="0">
                <a:solidFill>
                  <a:schemeClr val="accent4">
                    <a:lumMod val="75000"/>
                  </a:schemeClr>
                </a:solidFill>
              </a:rPr>
              <a:t> Произведено </a:t>
            </a:r>
            <a:r>
              <a:rPr lang="ru-RU" sz="1150" b="1" dirty="0">
                <a:solidFill>
                  <a:schemeClr val="accent4">
                    <a:lumMod val="75000"/>
                  </a:schemeClr>
                </a:solidFill>
              </a:rPr>
              <a:t>мяса на убой в живом весе 98,5 тонн, что на 28,6 процента меньше, чем в 2015 году.</a:t>
            </a:r>
          </a:p>
          <a:p>
            <a:pPr algn="just"/>
            <a:r>
              <a:rPr lang="ru-RU" sz="1150" b="1" dirty="0">
                <a:solidFill>
                  <a:schemeClr val="accent4">
                    <a:lumMod val="75000"/>
                  </a:schemeClr>
                </a:solidFill>
              </a:rPr>
              <a:t>            В текущем году негативные тенденции в развитии сельского хозяйства района продолжались. Наблюдается спад производства с/х продукции (94,4 процента к уровню 2016 г.), снижение поголовья коров (94,1 процента), надоев молока ( 96,6 процента), производства мяса (91,4 процента). </a:t>
            </a:r>
          </a:p>
          <a:p>
            <a:pPr algn="just"/>
            <a:r>
              <a:rPr lang="ru-RU" sz="1150" b="1" dirty="0">
                <a:solidFill>
                  <a:schemeClr val="accent4">
                    <a:lumMod val="75000"/>
                  </a:schemeClr>
                </a:solidFill>
              </a:rPr>
              <a:t>            В прогнозном периоде 2018-2020 годов по консервативному варианту развития также предполагается постепенный спад основных показателей развития сельского хозяйства. </a:t>
            </a:r>
          </a:p>
          <a:p>
            <a:pPr algn="just"/>
            <a:endParaRPr lang="ru-RU" sz="1200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66285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sz="24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</a:rPr>
              <a:t>Прогноз социально-экономического развития Первомайского муниципального района на 2018-2020 годы</a:t>
            </a:r>
            <a:endParaRPr lang="ru-RU" sz="2400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79512" y="1052736"/>
            <a:ext cx="4248472" cy="460851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Строительство</a:t>
            </a:r>
          </a:p>
          <a:p>
            <a:pPr algn="just"/>
            <a:r>
              <a:rPr lang="ru-RU" sz="1200" b="1" dirty="0" smtClean="0">
                <a:solidFill>
                  <a:schemeClr val="accent4">
                    <a:lumMod val="75000"/>
                  </a:schemeClr>
                </a:solidFill>
              </a:rPr>
              <a:t>        </a:t>
            </a:r>
            <a:r>
              <a:rPr lang="ru-RU" sz="1200" b="1" dirty="0">
                <a:solidFill>
                  <a:schemeClr val="accent4">
                    <a:lumMod val="75000"/>
                  </a:schemeClr>
                </a:solidFill>
              </a:rPr>
              <a:t>По итогам 2016 года на территории Первомайского муниципального района введено в эксплуатацию 2,7 тыс. кв. м жилья, что на 41,3 процента меньше, чем в 2015 году, и на 66,7 процента, чем в 2014.     </a:t>
            </a:r>
          </a:p>
          <a:p>
            <a:pPr algn="just"/>
            <a:r>
              <a:rPr lang="ru-RU" sz="1200" b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1200" b="1" dirty="0" smtClean="0">
                <a:solidFill>
                  <a:schemeClr val="accent4">
                    <a:lumMod val="75000"/>
                  </a:schemeClr>
                </a:solidFill>
              </a:rPr>
              <a:t>        В </a:t>
            </a:r>
            <a:r>
              <a:rPr lang="ru-RU" sz="1200" b="1" dirty="0">
                <a:solidFill>
                  <a:schemeClr val="accent4">
                    <a:lumMod val="75000"/>
                  </a:schemeClr>
                </a:solidFill>
              </a:rPr>
              <a:t>основном, снижение темпов строительства жилья обусловлено тем, что муниципальный район к 2015 году полностью выполнил программу по расселению ветхого и аварийного жилья, признанного таковым по состоянию на 01.01.2012 года. </a:t>
            </a:r>
          </a:p>
          <a:p>
            <a:pPr algn="just"/>
            <a:r>
              <a:rPr lang="ru-RU" sz="1200" b="1" dirty="0">
                <a:solidFill>
                  <a:schemeClr val="accent4">
                    <a:lumMod val="75000"/>
                  </a:schemeClr>
                </a:solidFill>
              </a:rPr>
              <a:t>          </a:t>
            </a:r>
            <a:r>
              <a:rPr lang="ru-RU" sz="1200" b="1" dirty="0" smtClean="0">
                <a:solidFill>
                  <a:schemeClr val="accent4">
                    <a:lumMod val="75000"/>
                  </a:schemeClr>
                </a:solidFill>
              </a:rPr>
              <a:t>Практически </a:t>
            </a:r>
            <a:r>
              <a:rPr lang="ru-RU" sz="1200" b="1" dirty="0">
                <a:solidFill>
                  <a:schemeClr val="accent4">
                    <a:lumMod val="75000"/>
                  </a:schemeClr>
                </a:solidFill>
              </a:rPr>
              <a:t>весь объем жилищного строительства в 2016 году выполнен индивидуальными застройщиками.</a:t>
            </a:r>
          </a:p>
          <a:p>
            <a:pPr algn="just"/>
            <a:r>
              <a:rPr lang="ru-RU" sz="1200" b="1" dirty="0">
                <a:solidFill>
                  <a:schemeClr val="accent4">
                    <a:lumMod val="75000"/>
                  </a:schemeClr>
                </a:solidFill>
              </a:rPr>
              <a:t>          </a:t>
            </a:r>
            <a:r>
              <a:rPr lang="ru-RU" sz="1200" b="1" dirty="0" smtClean="0">
                <a:solidFill>
                  <a:schemeClr val="accent4">
                    <a:lumMod val="75000"/>
                  </a:schemeClr>
                </a:solidFill>
              </a:rPr>
              <a:t>По </a:t>
            </a:r>
            <a:r>
              <a:rPr lang="ru-RU" sz="1200" b="1" dirty="0">
                <a:solidFill>
                  <a:schemeClr val="accent4">
                    <a:lumMod val="75000"/>
                  </a:schemeClr>
                </a:solidFill>
              </a:rPr>
              <a:t>этой же причине, в текущем 2017 году многоквартирное жилье на территории района не строится, а темпы роста индивидуального жилищного строительства  остаются на уровне прошлого года (3,0 тыс. </a:t>
            </a:r>
            <a:r>
              <a:rPr lang="ru-RU" sz="1200" b="1" dirty="0" err="1">
                <a:solidFill>
                  <a:schemeClr val="accent4">
                    <a:lumMod val="75000"/>
                  </a:schemeClr>
                </a:solidFill>
              </a:rPr>
              <a:t>кв.м</a:t>
            </a:r>
            <a:r>
              <a:rPr lang="ru-RU" sz="1200" b="1" dirty="0">
                <a:solidFill>
                  <a:schemeClr val="accent4">
                    <a:lumMod val="75000"/>
                  </a:schemeClr>
                </a:solidFill>
              </a:rPr>
              <a:t>).</a:t>
            </a:r>
          </a:p>
          <a:p>
            <a:pPr algn="just"/>
            <a:r>
              <a:rPr lang="ru-RU" sz="1200" b="1" dirty="0">
                <a:solidFill>
                  <a:schemeClr val="accent4">
                    <a:lumMod val="75000"/>
                  </a:schemeClr>
                </a:solidFill>
              </a:rPr>
              <a:t>            В прогнозном периоде по консервативному варианту темпы строительства жилья будут относительно низкими (на уровне  2017 года), что будет обусловлено снижением реальных доходов населения.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552214" y="908720"/>
            <a:ext cx="4538603" cy="554461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Труд и занятость</a:t>
            </a:r>
          </a:p>
          <a:p>
            <a:pPr algn="just"/>
            <a:r>
              <a:rPr lang="ru-RU" sz="1200" b="1" dirty="0">
                <a:solidFill>
                  <a:schemeClr val="accent4">
                    <a:lumMod val="75000"/>
                  </a:schemeClr>
                </a:solidFill>
              </a:rPr>
              <a:t>        Отрицательная динамика демографических процессов, наблюдавшаяся в районе в конце прошлого века, обусловила тот факт, что в текущем десятилетии, а также до конца следующего в Первомайском муниципальном районе будет идти процесс снижения численности лиц трудоспособного возраста.</a:t>
            </a:r>
          </a:p>
          <a:p>
            <a:pPr algn="just"/>
            <a:r>
              <a:rPr lang="ru-RU" sz="1200" b="1" dirty="0" smtClean="0">
                <a:solidFill>
                  <a:schemeClr val="accent4">
                    <a:lumMod val="75000"/>
                  </a:schemeClr>
                </a:solidFill>
              </a:rPr>
              <a:t>           В </a:t>
            </a:r>
            <a:r>
              <a:rPr lang="ru-RU" sz="1200" b="1" dirty="0">
                <a:solidFill>
                  <a:schemeClr val="accent4">
                    <a:lumMod val="75000"/>
                  </a:schemeClr>
                </a:solidFill>
              </a:rPr>
              <a:t>2014 году общая численность лиц, занятых в экономике района, составила 4,0 тысячи человек, в 2015 году она понизилась до 3,8 тысячи человек, в 2016 году – до 3,7 тысячи человек. Согласно благоприятному сценарию развития за прогнозный период общая численность лиц, занятых в экономике района, снизится к 2020 году до 3,3 тысяч человек, а по консервативному сценарию прогноза – до 3,0 тысяч человек.</a:t>
            </a:r>
          </a:p>
          <a:p>
            <a:pPr algn="just"/>
            <a:r>
              <a:rPr lang="ru-RU" sz="1200" b="1" dirty="0" smtClean="0">
                <a:solidFill>
                  <a:schemeClr val="accent4">
                    <a:lumMod val="75000"/>
                  </a:schemeClr>
                </a:solidFill>
              </a:rPr>
              <a:t>          Среднемесячная </a:t>
            </a:r>
            <a:r>
              <a:rPr lang="ru-RU" sz="1200" b="1" dirty="0">
                <a:solidFill>
                  <a:schemeClr val="accent4">
                    <a:lumMod val="75000"/>
                  </a:schemeClr>
                </a:solidFill>
              </a:rPr>
              <a:t>номинальная начисленная заработная плата работников по полному кругу организаций  муниципального района в 2016 году составила 20987,9 рублей, увеличившись по отношению к 2015 году на 2,6 процента (в 2015 году по сравнению с 2014 годом прирост составил 2,7 процента). Таким образом, темп роста заработной платы в номинальном выражении замедлился.</a:t>
            </a:r>
          </a:p>
          <a:p>
            <a:pPr algn="just"/>
            <a:r>
              <a:rPr lang="ru-RU" sz="1200" b="1" dirty="0" smtClean="0">
                <a:solidFill>
                  <a:schemeClr val="accent4">
                    <a:lumMod val="75000"/>
                  </a:schemeClr>
                </a:solidFill>
              </a:rPr>
              <a:t>          В </a:t>
            </a:r>
            <a:r>
              <a:rPr lang="ru-RU" sz="1200" b="1" dirty="0">
                <a:solidFill>
                  <a:schemeClr val="accent4">
                    <a:lumMod val="75000"/>
                  </a:schemeClr>
                </a:solidFill>
              </a:rPr>
              <a:t>2017 году номинальная заработная плата работников организаций Первомайского муниципального района вырастет до уровня 102,0 процента по отношению к уровню 2016 года, составив ориентировочно 21407,7 рубля. </a:t>
            </a:r>
          </a:p>
        </p:txBody>
      </p:sp>
    </p:spTree>
    <p:extLst>
      <p:ext uri="{BB962C8B-B14F-4D97-AF65-F5344CB8AC3E}">
        <p14:creationId xmlns:p14="http://schemas.microsoft.com/office/powerpoint/2010/main" val="42021008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Autofit/>
          </a:bodyPr>
          <a:lstStyle/>
          <a:p>
            <a:r>
              <a:rPr lang="ru-RU" sz="24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</a:rPr>
              <a:t>Основные направления бюджетной и налоговой политики Первомайского муниципального района на 2018-2020 годы</a:t>
            </a: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sz="1600" dirty="0"/>
              <a:t>обеспечение привлечения средств вышестоящих бюджетов на решение вопросов местного значения;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600" dirty="0"/>
              <a:t>формирование благоприятного инвестиционного климата;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600" dirty="0"/>
              <a:t>взаимодействие с налогоплательщиками  для увеличения налоговой базы;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600" dirty="0"/>
              <a:t>участие в обеспечении эффективного администрирования налогов;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600" dirty="0"/>
              <a:t>увеличение поступления имущественных налогов за счет вовлечения в налогообложение объектов недвижимости;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600" dirty="0"/>
              <a:t>увеличение поступления неналоговых </a:t>
            </a:r>
            <a:r>
              <a:rPr lang="ru-RU" sz="1600" dirty="0" smtClean="0"/>
              <a:t>доходов</a:t>
            </a:r>
            <a:r>
              <a:rPr lang="ru-RU" sz="1600" dirty="0"/>
              <a:t>;</a:t>
            </a:r>
            <a:endParaRPr lang="ru-RU" sz="1600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ru-RU" sz="1600" dirty="0" smtClean="0"/>
              <a:t>приведение </a:t>
            </a:r>
            <a:r>
              <a:rPr lang="ru-RU" sz="1600" dirty="0"/>
              <a:t>уровня бюджетных расходов в соответствие с новыми реалиями, </a:t>
            </a:r>
            <a:r>
              <a:rPr lang="ru-RU" sz="1600" dirty="0" smtClean="0"/>
              <a:t>оптимизация </a:t>
            </a:r>
            <a:r>
              <a:rPr lang="ru-RU" sz="1600" dirty="0"/>
              <a:t>структуры бюджетных </a:t>
            </a:r>
            <a:r>
              <a:rPr lang="ru-RU" sz="1600" dirty="0" smtClean="0"/>
              <a:t>расходов;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600" dirty="0"/>
              <a:t>повышение качества бюджетного </a:t>
            </a:r>
            <a:r>
              <a:rPr lang="ru-RU" sz="1600" dirty="0" smtClean="0"/>
              <a:t>планирования;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600" dirty="0"/>
              <a:t>принятие новых расходных обязательств только при условии оценки их эффективности, соответствия их приоритетным направлениям социально-экономического развития </a:t>
            </a:r>
            <a:r>
              <a:rPr lang="ru-RU" sz="1600" dirty="0" smtClean="0"/>
              <a:t>района;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600" dirty="0"/>
              <a:t>повышение качества и доступности оказания муниципальных </a:t>
            </a:r>
            <a:r>
              <a:rPr lang="ru-RU" sz="1600" dirty="0" smtClean="0"/>
              <a:t>услуг;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600" dirty="0"/>
              <a:t>выполнение всех социальных обязательств </a:t>
            </a:r>
            <a:r>
              <a:rPr lang="ru-RU" sz="1600" dirty="0" smtClean="0"/>
              <a:t>района;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600" dirty="0"/>
              <a:t>повышение эффективности осуществления закупок товаров, работ, услуг для обеспечения муниципальных нужд</a:t>
            </a:r>
            <a:r>
              <a:rPr lang="ru-RU" sz="1600" dirty="0" smtClean="0"/>
              <a:t>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600" dirty="0"/>
              <a:t>обеспечение прозрачности расходования бюджетных средств и открытости бюджета для </a:t>
            </a:r>
            <a:r>
              <a:rPr lang="ru-RU" sz="1600" dirty="0" smtClean="0"/>
              <a:t>граждан</a:t>
            </a:r>
            <a:r>
              <a:rPr lang="ru-RU" sz="1600" dirty="0"/>
              <a:t>.</a:t>
            </a:r>
            <a:endParaRPr lang="ru-RU" sz="1600" dirty="0" smtClean="0"/>
          </a:p>
        </p:txBody>
      </p:sp>
    </p:spTree>
    <p:extLst>
      <p:ext uri="{BB962C8B-B14F-4D97-AF65-F5344CB8AC3E}">
        <p14:creationId xmlns:p14="http://schemas.microsoft.com/office/powerpoint/2010/main" val="40431562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274638"/>
            <a:ext cx="6851104" cy="778098"/>
          </a:xfrm>
        </p:spPr>
        <p:txBody>
          <a:bodyPr>
            <a:noAutofit/>
          </a:bodyPr>
          <a:lstStyle/>
          <a:p>
            <a:r>
              <a:rPr lang="ru-RU" sz="28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</a:rPr>
              <a:t>Основные параметры бюджета </a:t>
            </a:r>
            <a:r>
              <a:rPr lang="ru-RU" sz="28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</a:rPr>
              <a:t>Первомайского района за 2016-2020 годы</a:t>
            </a:r>
            <a:r>
              <a:rPr lang="ru-RU" sz="2800" dirty="0" smtClean="0"/>
              <a:t> </a:t>
            </a:r>
            <a:endParaRPr lang="ru-RU" sz="2800" dirty="0"/>
          </a:p>
        </p:txBody>
      </p:sp>
      <p:pic>
        <p:nvPicPr>
          <p:cNvPr id="4" name="Picture 8" descr="C:\Users\econ11\Desktop\Для презентации\7263635-3d-small-people-savings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33" r="10349"/>
          <a:stretch/>
        </p:blipFill>
        <p:spPr bwMode="auto">
          <a:xfrm>
            <a:off x="323528" y="116632"/>
            <a:ext cx="1169375" cy="14931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61712200"/>
              </p:ext>
            </p:extLst>
          </p:nvPr>
        </p:nvGraphicFramePr>
        <p:xfrm>
          <a:off x="539552" y="1642913"/>
          <a:ext cx="8352927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501947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864096"/>
          </a:xfrm>
        </p:spPr>
        <p:txBody>
          <a:bodyPr>
            <a:normAutofit fontScale="90000"/>
          </a:bodyPr>
          <a:lstStyle/>
          <a:p>
            <a:r>
              <a:rPr lang="ru-RU" sz="28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</a:rPr>
              <a:t>Доходы бюджета Первомайского муниципального района на 2018-2020 годы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23528" y="1052736"/>
            <a:ext cx="2520280" cy="86409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7030A0"/>
                </a:solidFill>
              </a:rPr>
              <a:t>Налоговые доходы</a:t>
            </a:r>
            <a:endParaRPr lang="ru-RU" sz="2000" dirty="0">
              <a:solidFill>
                <a:srgbClr val="7030A0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225313" y="1052736"/>
            <a:ext cx="2520280" cy="86409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7030A0"/>
                </a:solidFill>
              </a:rPr>
              <a:t>Неналоговые доходы</a:t>
            </a:r>
            <a:endParaRPr lang="ru-RU" sz="2000" dirty="0">
              <a:solidFill>
                <a:srgbClr val="7030A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300192" y="1052736"/>
            <a:ext cx="2520280" cy="86409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7030A0"/>
                </a:solidFill>
              </a:rPr>
              <a:t>Безвозмездные поступления</a:t>
            </a:r>
            <a:endParaRPr lang="ru-RU" sz="2000" dirty="0">
              <a:solidFill>
                <a:srgbClr val="7030A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38167" y="1976792"/>
            <a:ext cx="2525819" cy="86409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Налог на доходы физических лиц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23528" y="2924944"/>
            <a:ext cx="2525819" cy="76662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Налоги, сборы и платежи за пользование природными ресурсами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17988" y="3782635"/>
            <a:ext cx="2525819" cy="86409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Акцизы по </a:t>
            </a:r>
          </a:p>
          <a:p>
            <a:pPr algn="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подакцизным</a:t>
            </a:r>
          </a:p>
          <a:p>
            <a:pPr algn="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товарам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782635"/>
            <a:ext cx="931784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Прямоугольник 17"/>
          <p:cNvSpPr/>
          <p:nvPr/>
        </p:nvSpPr>
        <p:spPr>
          <a:xfrm>
            <a:off x="317987" y="4764835"/>
            <a:ext cx="2525819" cy="76662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Госпошлина 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131840" y="2002090"/>
            <a:ext cx="2880320" cy="92285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Доходы от использования имущества, находящегося в муниципальной собственности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160861" y="3045327"/>
            <a:ext cx="2851300" cy="59969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Платежи при пользовании природными ресурсами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2928" y="5319620"/>
            <a:ext cx="2836789" cy="792088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26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2928" y="3779152"/>
            <a:ext cx="2794722" cy="72008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27" name="Прямоугольник 26"/>
          <p:cNvSpPr/>
          <p:nvPr/>
        </p:nvSpPr>
        <p:spPr>
          <a:xfrm>
            <a:off x="6134682" y="2002090"/>
            <a:ext cx="2851300" cy="83879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Дотации (предоставляются  без определения конкретной цели их использования)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6134682" y="3027895"/>
            <a:ext cx="2851300" cy="100895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Субсидии (предоставляются из вышестоящего бюджета для </a:t>
            </a:r>
            <a:r>
              <a:rPr lang="ru-RU" sz="1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софинансирования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расходов бюджета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6134682" y="4139192"/>
            <a:ext cx="2851300" cy="100895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Субвенции (предоставляются на  выполнение расходов по переданным полномочиям)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6152428" y="5301208"/>
            <a:ext cx="2851300" cy="75886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Иные межбюджетные 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трансферты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3146350" y="4646731"/>
            <a:ext cx="2851300" cy="59969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Штрафы, санкции, возмещение ущерба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66643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7222901"/>
              </p:ext>
            </p:extLst>
          </p:nvPr>
        </p:nvGraphicFramePr>
        <p:xfrm>
          <a:off x="251520" y="620688"/>
          <a:ext cx="8640959" cy="590951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91705"/>
                <a:gridCol w="882259"/>
                <a:gridCol w="1336364"/>
                <a:gridCol w="1076877"/>
                <a:gridCol w="1076877"/>
                <a:gridCol w="1076877"/>
              </a:tblGrid>
              <a:tr h="15851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effectLst/>
                        </a:rPr>
                        <a:t>1. Налоговые доходы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44" marR="5244" marT="52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2016 (отчет)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44" marR="5244" marT="52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2017 (ожидаемое)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44" marR="5244" marT="52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2018 (прогноз)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44" marR="5244" marT="52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2019 (прогноз)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44" marR="5244" marT="52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2020 (прогноз)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44" marR="5244" marT="52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4717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1.1. Налоги на прибыль, доходы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44" marR="5244" marT="52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15915,2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44" marR="5244" marT="52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15513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44" marR="5244" marT="52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16320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44" marR="5244" marT="52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16989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44" marR="5244" marT="52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17719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44" marR="5244" marT="52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8438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1.2. Акцизы по подакцизным товарам (продукции), производимым на территории РФ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44" marR="5244" marT="52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11217,8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44" marR="5244" marT="52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7839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44" marR="5244" marT="52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7686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44" marR="5244" marT="52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8652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44" marR="5244" marT="52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13154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44" marR="5244" marT="52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4717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1.3. Налоги на совокупный доход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44" marR="5244" marT="52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3797,3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44" marR="5244" marT="52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3662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44" marR="5244" marT="52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3558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44" marR="5244" marT="52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3587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44" marR="5244" marT="52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3603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44" marR="5244" marT="52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218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1.4. Налоги, сборы и регулярные платежи за пользование природными ресурсами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44" marR="5244" marT="52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53,7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44" marR="5244" marT="52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109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44" marR="5244" marT="52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21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44" marR="5244" marT="52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26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44" marR="5244" marT="52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28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44" marR="5244" marT="52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4717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1.5. Госпошлины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44" marR="5244" marT="52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1025,7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44" marR="5244" marT="52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591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44" marR="5244" marT="52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616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44" marR="5244" marT="52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644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44" marR="5244" marT="52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666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44" marR="5244" marT="52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6138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1.6. Задолженность и перерасчеты по отмененным налогам, сборам и иным обязательным платежам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44" marR="5244" marT="52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4,1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44" marR="5244" marT="52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44" marR="5244" marT="52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44" marR="5244" marT="52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44" marR="5244" marT="52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44" marR="5244" marT="52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4717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u="none" strike="noStrike" dirty="0">
                          <a:effectLst/>
                        </a:rPr>
                        <a:t> </a:t>
                      </a:r>
                      <a:r>
                        <a:rPr lang="ru-RU" sz="1100" b="1" u="none" strike="noStrike" dirty="0" smtClean="0">
                          <a:effectLst/>
                        </a:rPr>
                        <a:t>Итого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44" marR="5244" marT="52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effectLst/>
                        </a:rPr>
                        <a:t>32013,8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44" marR="5244" marT="52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effectLst/>
                        </a:rPr>
                        <a:t>27718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44" marR="5244" marT="52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effectLst/>
                        </a:rPr>
                        <a:t>28201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44" marR="5244" marT="52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effectLst/>
                        </a:rPr>
                        <a:t>29898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44" marR="5244" marT="52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effectLst/>
                        </a:rPr>
                        <a:t>35170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44" marR="5244" marT="52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851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effectLst/>
                        </a:rPr>
                        <a:t>2. Неналоговые доходы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44" marR="5244" marT="52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2016 (отчет)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44" marR="5244" marT="52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2017 (ожидаемое)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44" marR="5244" marT="52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2018 (прогноз)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44" marR="5244" marT="52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2019 (прогноз)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44" marR="5244" marT="52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2020 (прогноз)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44" marR="5244" marT="52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5923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2.1. Доходы от использования имущества, находящегося в государственной и муниципальной собственности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44" marR="5244" marT="52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2991,2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44" marR="5244" marT="52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2171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44" marR="5244" marT="52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2170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44" marR="5244" marT="52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2170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44" marR="5244" marT="52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2170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44" marR="5244" marT="52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218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2.2. Платежи при пользовании природными ресурсами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44" marR="5244" marT="52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379,7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44" marR="5244" marT="52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244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44" marR="5244" marT="52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268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44" marR="5244" marT="52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294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44" marR="5244" marT="52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322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44" marR="5244" marT="52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218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2.3. Доходы от оказания платных услуг (работ) и компенсации затрат государтсва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44" marR="5244" marT="52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30,2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44" marR="5244" marT="52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191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44" marR="5244" marT="52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 smtClean="0">
                          <a:effectLst/>
                        </a:rPr>
                        <a:t>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44" marR="5244" marT="52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 smtClean="0">
                          <a:effectLst/>
                        </a:rPr>
                        <a:t>0</a:t>
                      </a:r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44" marR="5244" marT="52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 smtClean="0">
                          <a:effectLst/>
                        </a:rPr>
                        <a:t>0</a:t>
                      </a:r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44" marR="5244" marT="52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218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2.4. Доходы от продажи материальных и нематериальных активов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44" marR="5244" marT="52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82,4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44" marR="5244" marT="52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247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44" marR="5244" marT="52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150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44" marR="5244" marT="52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r>
                        <a:rPr lang="ru-RU" sz="1100" u="none" strike="noStrike" dirty="0" smtClean="0">
                          <a:effectLst/>
                        </a:rPr>
                        <a:t>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44" marR="5244" marT="52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 smtClean="0">
                          <a:effectLst/>
                        </a:rPr>
                        <a:t>0</a:t>
                      </a:r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44" marR="5244" marT="52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4717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2.5. Штрафы, санкции, возмещение ущерба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44" marR="5244" marT="52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1054,4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44" marR="5244" marT="52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819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44" marR="5244" marT="52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698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44" marR="5244" marT="52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729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44" marR="5244" marT="52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755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44" marR="5244" marT="52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4717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2.6. Прочие неналоговые доходы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44" marR="5244" marT="52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-15,1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44" marR="5244" marT="52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47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44" marR="5244" marT="52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r>
                        <a:rPr lang="ru-RU" sz="1100" u="none" strike="noStrike" dirty="0" smtClean="0">
                          <a:effectLst/>
                        </a:rPr>
                        <a:t>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44" marR="5244" marT="52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 smtClean="0">
                          <a:effectLst/>
                        </a:rPr>
                        <a:t>0</a:t>
                      </a:r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44" marR="5244" marT="52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 smtClean="0">
                          <a:effectLst/>
                        </a:rPr>
                        <a:t>0</a:t>
                      </a:r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44" marR="5244" marT="52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4717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u="none" strike="noStrike" dirty="0">
                          <a:effectLst/>
                        </a:rPr>
                        <a:t> </a:t>
                      </a:r>
                      <a:r>
                        <a:rPr lang="ru-RU" sz="1100" b="1" u="none" strike="noStrike" dirty="0" smtClean="0">
                          <a:effectLst/>
                        </a:rPr>
                        <a:t>Итого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44" marR="5244" marT="52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effectLst/>
                        </a:rPr>
                        <a:t>4522,8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44" marR="5244" marT="52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effectLst/>
                        </a:rPr>
                        <a:t>3719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44" marR="5244" marT="52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effectLst/>
                        </a:rPr>
                        <a:t>3286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44" marR="5244" marT="52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effectLst/>
                        </a:rPr>
                        <a:t>3193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44" marR="5244" marT="52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effectLst/>
                        </a:rPr>
                        <a:t>3247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44" marR="5244" marT="52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851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effectLst/>
                        </a:rPr>
                        <a:t>3. Финансовая помощь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44" marR="5244" marT="52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2016 (отчет)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44" marR="5244" marT="52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2017 (ожидаемое)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44" marR="5244" marT="52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2018 (прогноз)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44" marR="5244" marT="52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2019 (прогноз)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44" marR="5244" marT="52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2020 (прогноз)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44" marR="5244" marT="52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891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Дотации бюджетам муниципальных образований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44" marR="5244" marT="52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187628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44" marR="5244" marT="52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181781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44" marR="5244" marT="52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183579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44" marR="5244" marT="52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114781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44" marR="5244" marT="52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44509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44" marR="5244" marT="52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218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Субсидии бюджетам муниципальных образований (межбюджетные субсидии)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44" marR="5244" marT="52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47405,4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44" marR="5244" marT="52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42063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44" marR="5244" marT="52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23320,5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44" marR="5244" marT="52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2189,3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44" marR="5244" marT="52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16677,3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44" marR="5244" marT="52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8513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Субвенции бюджетам муниципальных образований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44" marR="5244" marT="52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247407,5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44" marR="5244" marT="52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264144,5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44" marR="5244" marT="52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266894,8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44" marR="5244" marT="52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267325,3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44" marR="5244" marT="52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267330,8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44" marR="5244" marT="52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8513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Иные межбюджетные трансферты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44" marR="5244" marT="52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4682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44" marR="5244" marT="52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3744,7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44" marR="5244" marT="52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767,9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44" marR="5244" marT="52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44" marR="5244" marT="52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44" marR="5244" marT="52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8513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Возвраты межбюджетных трансфертов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44" marR="5244" marT="52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-15,1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44" marR="5244" marT="52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 smtClean="0">
                          <a:effectLst/>
                        </a:rPr>
                        <a:t>0</a:t>
                      </a:r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44" marR="5244" marT="52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 smtClean="0">
                          <a:effectLst/>
                        </a:rPr>
                        <a:t>0</a:t>
                      </a:r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44" marR="5244" marT="52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r>
                        <a:rPr lang="ru-RU" sz="1100" u="none" strike="noStrike" dirty="0" smtClean="0">
                          <a:effectLst/>
                        </a:rPr>
                        <a:t>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44" marR="5244" marT="52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 smtClean="0">
                          <a:effectLst/>
                        </a:rPr>
                        <a:t>0</a:t>
                      </a:r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44" marR="5244" marT="52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8513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u="none" strike="noStrike" dirty="0">
                          <a:effectLst/>
                        </a:rPr>
                        <a:t> </a:t>
                      </a:r>
                      <a:r>
                        <a:rPr lang="ru-RU" sz="1100" b="1" u="none" strike="noStrike" dirty="0" smtClean="0">
                          <a:effectLst/>
                        </a:rPr>
                        <a:t>Итого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44" marR="5244" marT="52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effectLst/>
                        </a:rPr>
                        <a:t>487107,8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44" marR="5244" marT="52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effectLst/>
                        </a:rPr>
                        <a:t>491733,2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44" marR="5244" marT="52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effectLst/>
                        </a:rPr>
                        <a:t>474562,2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44" marR="5244" marT="52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effectLst/>
                        </a:rPr>
                        <a:t>384295,6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44" marR="5244" marT="52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effectLst/>
                        </a:rPr>
                        <a:t>328517,1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44" marR="5244" marT="52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4717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u="none" strike="noStrike">
                          <a:effectLst/>
                        </a:rPr>
                        <a:t>ИТОГО ДОХОДОВ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44" marR="5244" marT="52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</a:rPr>
                        <a:t>523644,4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44" marR="5244" marT="52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</a:rPr>
                        <a:t>523170,2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44" marR="5244" marT="52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</a:rPr>
                        <a:t>506049,2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44" marR="5244" marT="52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</a:rPr>
                        <a:t>417386,6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44" marR="5244" marT="52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effectLst/>
                        </a:rPr>
                        <a:t>366934,1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44" marR="5244" marT="52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51520" y="116632"/>
            <a:ext cx="86409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</a:rPr>
              <a:t>Доходы бюджета Первомайского муниципального района </a:t>
            </a:r>
            <a:r>
              <a:rPr lang="ru-RU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</a:rPr>
              <a:t>за 2016-2020 годы, </a:t>
            </a:r>
            <a:r>
              <a:rPr lang="ru-RU" dirty="0" err="1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</a:rPr>
              <a:t>тыс.руб</a:t>
            </a:r>
            <a:r>
              <a:rPr lang="ru-RU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41041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5040560" cy="936104"/>
          </a:xfrm>
        </p:spPr>
        <p:txBody>
          <a:bodyPr>
            <a:normAutofit/>
          </a:bodyPr>
          <a:lstStyle/>
          <a:p>
            <a:r>
              <a:rPr lang="ru-RU" sz="25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</a:rPr>
              <a:t>Структура налоговых доходов в 2018 </a:t>
            </a:r>
            <a:r>
              <a:rPr lang="ru-RU" sz="25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</a:rPr>
              <a:t>году, %</a:t>
            </a:r>
            <a:endParaRPr lang="ru-RU" sz="2500" dirty="0"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41071793"/>
              </p:ext>
            </p:extLst>
          </p:nvPr>
        </p:nvGraphicFramePr>
        <p:xfrm>
          <a:off x="2699792" y="332656"/>
          <a:ext cx="6225540" cy="33947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251520" y="2924944"/>
            <a:ext cx="4752528" cy="589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5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Динамика налоговых </a:t>
            </a:r>
            <a:r>
              <a:rPr lang="ru-RU" sz="25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доходов бюджета в 2016-2020 годах</a:t>
            </a:r>
            <a:endParaRPr lang="ru-RU" sz="2500" dirty="0"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solidFill>
                <a:schemeClr val="tx2">
                  <a:lumMod val="60000"/>
                  <a:lumOff val="40000"/>
                </a:schemeClr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638705425"/>
              </p:ext>
            </p:extLst>
          </p:nvPr>
        </p:nvGraphicFramePr>
        <p:xfrm>
          <a:off x="251520" y="3501008"/>
          <a:ext cx="8677275" cy="31817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817975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5112568" cy="864096"/>
          </a:xfrm>
        </p:spPr>
        <p:txBody>
          <a:bodyPr>
            <a:normAutofit/>
          </a:bodyPr>
          <a:lstStyle/>
          <a:p>
            <a:r>
              <a:rPr lang="ru-RU" sz="25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</a:rPr>
              <a:t>Структура неналоговых доходов в 2018 году, %</a:t>
            </a:r>
          </a:p>
        </p:txBody>
      </p:sp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60190968"/>
              </p:ext>
            </p:extLst>
          </p:nvPr>
        </p:nvGraphicFramePr>
        <p:xfrm>
          <a:off x="2771800" y="188640"/>
          <a:ext cx="5890260" cy="3528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251520" y="2708920"/>
            <a:ext cx="4752528" cy="589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Динамика </a:t>
            </a:r>
            <a:r>
              <a:rPr lang="ru-RU" sz="20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неналоговых доходов бюджета в 2016-2020 годах, </a:t>
            </a:r>
            <a:r>
              <a:rPr lang="ru-RU" sz="2000" dirty="0" err="1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тыс.руб</a:t>
            </a:r>
            <a:endParaRPr lang="ru-RU" sz="2000" dirty="0"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solidFill>
                <a:schemeClr val="tx2">
                  <a:lumMod val="60000"/>
                  <a:lumOff val="40000"/>
                </a:schemeClr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4144695693"/>
              </p:ext>
            </p:extLst>
          </p:nvPr>
        </p:nvGraphicFramePr>
        <p:xfrm>
          <a:off x="467544" y="3140968"/>
          <a:ext cx="8424936" cy="35337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688811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4788024" cy="1052736"/>
          </a:xfrm>
        </p:spPr>
        <p:txBody>
          <a:bodyPr>
            <a:noAutofit/>
          </a:bodyPr>
          <a:lstStyle/>
          <a:p>
            <a:r>
              <a:rPr lang="ru-RU" sz="21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</a:rPr>
              <a:t>Структура </a:t>
            </a:r>
            <a:r>
              <a:rPr lang="ru-RU" sz="21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</a:rPr>
              <a:t>безвозмездных поступлений в бюджет района в </a:t>
            </a:r>
            <a:r>
              <a:rPr lang="ru-RU" sz="21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</a:rPr>
              <a:t>2018 году, %</a:t>
            </a:r>
            <a:endParaRPr lang="ru-RU" sz="21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2564904"/>
            <a:ext cx="4752528" cy="589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Динамика </a:t>
            </a:r>
            <a:r>
              <a:rPr lang="ru-RU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безвозмездных поступлений в бюджет района в 2016-2020 годах, тыс. </a:t>
            </a:r>
            <a:r>
              <a:rPr lang="ru-RU" dirty="0" err="1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руб</a:t>
            </a:r>
            <a:endParaRPr lang="ru-RU" dirty="0"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solidFill>
                <a:schemeClr val="tx2">
                  <a:lumMod val="60000"/>
                  <a:lumOff val="4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980728"/>
            <a:ext cx="36724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Межбюджетные трансферты поселений на выполнение переданных полномочий составят 767,8 </a:t>
            </a:r>
            <a:r>
              <a:rPr lang="ru-RU" dirty="0" err="1" smtClean="0"/>
              <a:t>тыс.руб</a:t>
            </a:r>
            <a:r>
              <a:rPr lang="ru-RU" dirty="0" smtClean="0"/>
              <a:t>.</a:t>
            </a:r>
            <a:endParaRPr lang="ru-RU" dirty="0"/>
          </a:p>
        </p:txBody>
      </p:sp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81337441"/>
              </p:ext>
            </p:extLst>
          </p:nvPr>
        </p:nvGraphicFramePr>
        <p:xfrm>
          <a:off x="467544" y="3154204"/>
          <a:ext cx="8352928" cy="35151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07227837"/>
              </p:ext>
            </p:extLst>
          </p:nvPr>
        </p:nvGraphicFramePr>
        <p:xfrm>
          <a:off x="3491880" y="188640"/>
          <a:ext cx="5539740" cy="29655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218892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23528" y="260648"/>
            <a:ext cx="8352928" cy="792088"/>
          </a:xfrm>
        </p:spPr>
        <p:txBody>
          <a:bodyPr>
            <a:normAutofit fontScale="90000"/>
          </a:bodyPr>
          <a:lstStyle/>
          <a:p>
            <a:r>
              <a:rPr lang="ru-RU" sz="48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</a:rPr>
              <a:t>Что такое бюджет для граждан?</a:t>
            </a:r>
            <a:endParaRPr lang="ru-RU" sz="4800" dirty="0"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4619" y="1268760"/>
            <a:ext cx="2864271" cy="2024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79512" y="1124744"/>
            <a:ext cx="5976664" cy="5416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chemeClr val="accent6">
                  <a:lumMod val="75000"/>
                </a:schemeClr>
              </a:buClr>
              <a:defRPr/>
            </a:pPr>
            <a:r>
              <a:rPr lang="ru-RU" sz="1600" b="1" dirty="0">
                <a:latin typeface="Trebuchet MS" pitchFamily="34" charset="0"/>
              </a:rPr>
              <a:t>Уважаемые  жители Первомайского района! </a:t>
            </a:r>
            <a:r>
              <a:rPr lang="ru-RU" sz="1600" dirty="0">
                <a:latin typeface="Trebuchet MS" pitchFamily="34" charset="0"/>
              </a:rPr>
              <a:t>         </a:t>
            </a:r>
          </a:p>
          <a:p>
            <a:pPr algn="just">
              <a:buClr>
                <a:schemeClr val="accent6">
                  <a:lumMod val="75000"/>
                </a:schemeClr>
              </a:buClr>
              <a:defRPr/>
            </a:pPr>
            <a:r>
              <a:rPr lang="ru-RU" sz="1500" dirty="0">
                <a:latin typeface="Trebuchet MS" pitchFamily="34" charset="0"/>
              </a:rPr>
              <a:t>         Сегодня большое внимание уделяется теме информационной открытости, и прежде всего в сфере бюджетной политики. Эффективное использование бюджетных средств на благо района, с учетом приоритетов, определяемых жителями,  недопустимость коррупции - важнейшие задачи, которые необходимо решать, объединяя усилия. </a:t>
            </a:r>
          </a:p>
          <a:p>
            <a:pPr algn="just">
              <a:buClr>
                <a:schemeClr val="accent6">
                  <a:lumMod val="75000"/>
                </a:schemeClr>
              </a:buClr>
              <a:defRPr/>
            </a:pPr>
            <a:r>
              <a:rPr lang="ru-RU" sz="1500" dirty="0">
                <a:latin typeface="Trebuchet MS" pitchFamily="34" charset="0"/>
              </a:rPr>
              <a:t>         «Бюджет для граждан»</a:t>
            </a:r>
            <a:r>
              <a:rPr lang="en-US" sz="1500" dirty="0">
                <a:latin typeface="Trebuchet MS" pitchFamily="34" charset="0"/>
              </a:rPr>
              <a:t> </a:t>
            </a:r>
            <a:r>
              <a:rPr lang="ru-RU" sz="1500" dirty="0">
                <a:latin typeface="Trebuchet MS" pitchFamily="34" charset="0"/>
              </a:rPr>
              <a:t>познакомит вас с основными целями, задачами и приоритетными направлениями бюджетной политики района, основными условиями формирования бюджета района, источниками доходов и обоснованиями расходов бюджета.</a:t>
            </a:r>
          </a:p>
          <a:p>
            <a:pPr algn="just">
              <a:buClr>
                <a:schemeClr val="accent6">
                  <a:lumMod val="75000"/>
                </a:schemeClr>
              </a:buClr>
              <a:defRPr/>
            </a:pPr>
            <a:r>
              <a:rPr lang="ru-RU" sz="1500" dirty="0">
                <a:latin typeface="Trebuchet MS" pitchFamily="34" charset="0"/>
              </a:rPr>
              <a:t>          Эта информация позволит каждому жителю самостоятельно разобраться, каким образом расходуются бюджетные средства, какие задачи решаются при помощи этих средств, и как бюджетная политика влияет на развитие района, на улучшение качества жизни населения. </a:t>
            </a:r>
          </a:p>
          <a:p>
            <a:pPr algn="just">
              <a:buClr>
                <a:schemeClr val="accent6">
                  <a:lumMod val="75000"/>
                </a:schemeClr>
              </a:buClr>
              <a:defRPr/>
            </a:pPr>
            <a:r>
              <a:rPr lang="ru-RU" sz="1500" dirty="0">
                <a:latin typeface="Trebuchet MS" pitchFamily="34" charset="0"/>
              </a:rPr>
              <a:t>         Уже сегодня информация о всех стадиях бюджетного процесса, о плановых показателях бюджета муниципального района  и его исполнении доступна для всех заинтересованных пользователей и размещается на официальном сайте </a:t>
            </a:r>
            <a:r>
              <a:rPr lang="ru-RU" sz="1500" dirty="0" smtClean="0">
                <a:latin typeface="Trebuchet MS" pitchFamily="34" charset="0"/>
              </a:rPr>
              <a:t>администрации Первомайского муниципального </a:t>
            </a:r>
            <a:r>
              <a:rPr lang="ru-RU" sz="1500" dirty="0">
                <a:latin typeface="Trebuchet MS" pitchFamily="34" charset="0"/>
              </a:rPr>
              <a:t>района Ярославской области.</a:t>
            </a:r>
          </a:p>
        </p:txBody>
      </p:sp>
      <p:pic>
        <p:nvPicPr>
          <p:cNvPr id="10" name="Picture 2" descr="C:\Users\User\Documents\Фото ремонт учреждений и обелисков\Административные здания\16032015111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4619" y="3645024"/>
            <a:ext cx="2688840" cy="2304256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3889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196" y="116632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</a:rPr>
              <a:t>Расходы </a:t>
            </a:r>
            <a:r>
              <a:rPr lang="ru-RU" sz="28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</a:rPr>
              <a:t>бюджета Первомайского муниципального района на 2018-2020 годы</a:t>
            </a:r>
            <a:endParaRPr lang="ru-RU" sz="2800" dirty="0"/>
          </a:p>
        </p:txBody>
      </p:sp>
      <p:pic>
        <p:nvPicPr>
          <p:cNvPr id="3" name="Picture 2" descr="http://cf.ppt-online.org/files/slide/i/IPGWNredcUzFnYtp7jfEu1kmDyKq5Tix9wvVBo/slide-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340768"/>
            <a:ext cx="8856984" cy="5373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6988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84976" cy="1080120"/>
          </a:xfrm>
        </p:spPr>
        <p:txBody>
          <a:bodyPr>
            <a:noAutofit/>
          </a:bodyPr>
          <a:lstStyle/>
          <a:p>
            <a:r>
              <a:rPr lang="ru-RU" sz="24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</a:rPr>
              <a:t>Распределение расходов бюджета района по разделам бюджетной классификации на </a:t>
            </a:r>
            <a:r>
              <a:rPr lang="ru-RU" sz="24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</a:rPr>
              <a:t>2016-2020 годы, </a:t>
            </a:r>
            <a:r>
              <a:rPr lang="ru-RU" sz="2400" dirty="0" err="1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</a:rPr>
              <a:t>тыс.руб</a:t>
            </a:r>
            <a:r>
              <a:rPr lang="ru-RU" sz="24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</a:rPr>
              <a:t>.</a:t>
            </a:r>
            <a:r>
              <a:rPr lang="ru-RU" sz="24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ru-RU" sz="24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24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</a:rPr>
              <a:t>(ОТРАСЛЕВАЯ СТРУКТУРА)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2919593"/>
              </p:ext>
            </p:extLst>
          </p:nvPr>
        </p:nvGraphicFramePr>
        <p:xfrm>
          <a:off x="323528" y="1628800"/>
          <a:ext cx="8424935" cy="4536502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3005153"/>
                <a:gridCol w="824061"/>
                <a:gridCol w="1362870"/>
                <a:gridCol w="1077617"/>
                <a:gridCol w="1077617"/>
                <a:gridCol w="1077617"/>
              </a:tblGrid>
              <a:tr h="56167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 smtClean="0">
                          <a:effectLst/>
                        </a:rPr>
                        <a:t>Наименование </a:t>
                      </a:r>
                      <a:r>
                        <a:rPr lang="ru-RU" sz="1400" b="1" u="none" strike="noStrike" dirty="0">
                          <a:effectLst/>
                        </a:rPr>
                        <a:t>показателя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 smtClean="0">
                          <a:effectLst/>
                        </a:rPr>
                        <a:t>Отчет </a:t>
                      </a:r>
                      <a:r>
                        <a:rPr lang="ru-RU" sz="1400" b="1" u="none" strike="noStrike" dirty="0">
                          <a:effectLst/>
                        </a:rPr>
                        <a:t>2016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</a:rPr>
                        <a:t>Ожидаемое </a:t>
                      </a:r>
                      <a:endParaRPr lang="ru-RU" sz="1400" b="1" u="none" strike="noStrike" dirty="0" smtClean="0">
                        <a:effectLst/>
                      </a:endParaRPr>
                    </a:p>
                    <a:p>
                      <a:pPr algn="ctr" fontAlgn="b"/>
                      <a:r>
                        <a:rPr lang="ru-RU" sz="1400" b="1" u="none" strike="noStrike" dirty="0" smtClean="0">
                          <a:effectLst/>
                        </a:rPr>
                        <a:t>2017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</a:rPr>
                        <a:t>Прогноз </a:t>
                      </a:r>
                      <a:endParaRPr lang="ru-RU" sz="1400" b="1" u="none" strike="noStrike" dirty="0" smtClean="0">
                        <a:effectLst/>
                      </a:endParaRPr>
                    </a:p>
                    <a:p>
                      <a:pPr algn="ctr" fontAlgn="b"/>
                      <a:r>
                        <a:rPr lang="ru-RU" sz="1400" b="1" u="none" strike="noStrike" dirty="0" smtClean="0">
                          <a:effectLst/>
                        </a:rPr>
                        <a:t>2018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 smtClean="0">
                          <a:effectLst/>
                        </a:rPr>
                        <a:t>Прогноз</a:t>
                      </a:r>
                    </a:p>
                    <a:p>
                      <a:pPr algn="ctr" fontAlgn="b"/>
                      <a:r>
                        <a:rPr lang="ru-RU" sz="1400" b="1" u="none" strike="noStrike" dirty="0" smtClean="0">
                          <a:effectLst/>
                        </a:rPr>
                        <a:t> </a:t>
                      </a:r>
                      <a:r>
                        <a:rPr lang="ru-RU" sz="1400" b="1" u="none" strike="noStrike" dirty="0">
                          <a:effectLst/>
                        </a:rPr>
                        <a:t>2019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 smtClean="0">
                          <a:effectLst/>
                        </a:rPr>
                        <a:t>Прогноз</a:t>
                      </a:r>
                    </a:p>
                    <a:p>
                      <a:pPr algn="ctr" fontAlgn="b"/>
                      <a:r>
                        <a:rPr lang="ru-RU" sz="1400" b="1" u="none" strike="noStrike" dirty="0" smtClean="0">
                          <a:effectLst/>
                        </a:rPr>
                        <a:t> 2020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</a:tr>
              <a:tr h="285764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1" u="none" strike="noStrike" dirty="0">
                          <a:effectLst/>
                        </a:rPr>
                        <a:t>Общегосударственные вопросы</a:t>
                      </a:r>
                      <a:endParaRPr lang="ru-RU" sz="14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34214,8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36307,8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34866,1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34852,5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34568,6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</a:tr>
              <a:tr h="359181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1" u="none" strike="noStrike" dirty="0">
                          <a:effectLst/>
                        </a:rPr>
                        <a:t>Национальная оборона</a:t>
                      </a:r>
                      <a:endParaRPr lang="ru-RU" sz="14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539,1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541,6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584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590,3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611,8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</a:tr>
              <a:tr h="285764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1" u="none" strike="noStrike" dirty="0">
                          <a:effectLst/>
                        </a:rPr>
                        <a:t>Национальная безопасность</a:t>
                      </a:r>
                      <a:endParaRPr lang="ru-RU" sz="14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114,1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214,9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120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effectLst/>
                        </a:rPr>
                        <a:t>0</a:t>
                      </a:r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  <a:r>
                        <a:rPr lang="ru-RU" sz="1400" u="none" strike="noStrike" dirty="0" smtClean="0">
                          <a:effectLst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</a:tr>
              <a:tr h="285764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1" u="none" strike="noStrike" dirty="0">
                          <a:effectLst/>
                        </a:rPr>
                        <a:t>Национальная экономика</a:t>
                      </a:r>
                      <a:endParaRPr lang="ru-RU" sz="14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39128,6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46106,9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36201,2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16095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13174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</a:tr>
              <a:tr h="285764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1" u="none" strike="noStrike" dirty="0">
                          <a:effectLst/>
                        </a:rPr>
                        <a:t>Жилищно-коммунальное хозяйство</a:t>
                      </a:r>
                      <a:endParaRPr lang="ru-RU" sz="14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14728,4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1392,1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2459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2158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17409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</a:tr>
              <a:tr h="285764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1" u="none" strike="noStrike" dirty="0">
                          <a:effectLst/>
                        </a:rPr>
                        <a:t>Образование</a:t>
                      </a:r>
                      <a:endParaRPr lang="ru-RU" sz="14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204125,8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222366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206767,3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206253,6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185942,6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</a:tr>
              <a:tr h="285764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1" u="none" strike="noStrike" dirty="0">
                          <a:effectLst/>
                        </a:rPr>
                        <a:t>Культура, </a:t>
                      </a:r>
                      <a:r>
                        <a:rPr lang="ru-RU" sz="1400" b="1" i="1" u="none" strike="noStrike" dirty="0" err="1">
                          <a:effectLst/>
                        </a:rPr>
                        <a:t>кинематоргафия</a:t>
                      </a:r>
                      <a:endParaRPr lang="ru-RU" sz="14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43316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43168,9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33981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18407,6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18407,6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</a:tr>
              <a:tr h="285764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1" u="none" strike="noStrike" dirty="0">
                          <a:effectLst/>
                        </a:rPr>
                        <a:t>Социальная политика</a:t>
                      </a:r>
                      <a:endParaRPr lang="ru-RU" sz="14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122971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129090,3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131995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132035,3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132010,2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</a:tr>
              <a:tr h="285764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1" u="none" strike="noStrike" dirty="0">
                          <a:effectLst/>
                        </a:rPr>
                        <a:t>Физическая культура и спорт</a:t>
                      </a:r>
                      <a:endParaRPr lang="ru-RU" sz="14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9601,3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6760,5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72760,9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35921,9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4373,1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</a:tr>
              <a:tr h="285764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1" u="none" strike="noStrike" dirty="0">
                          <a:effectLst/>
                        </a:rPr>
                        <a:t>Средства массовой информации</a:t>
                      </a:r>
                      <a:endParaRPr lang="ru-RU" sz="14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1377,4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1647,5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1647,5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</a:tr>
              <a:tr h="285764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1" u="none" strike="noStrike" dirty="0">
                          <a:effectLst/>
                        </a:rPr>
                        <a:t>Межбюджетные трансферты</a:t>
                      </a:r>
                      <a:endParaRPr lang="ru-RU" sz="14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29571,5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27370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29718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5025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1937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</a:tr>
              <a:tr h="285764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1" u="none" strike="noStrike" dirty="0">
                          <a:effectLst/>
                        </a:rPr>
                        <a:t>Условно-утвержденные расходы</a:t>
                      </a:r>
                      <a:endParaRPr lang="ru-RU" sz="14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4550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6225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</a:tr>
              <a:tr h="47224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</a:rPr>
                        <a:t>ИТОГО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 smtClean="0">
                          <a:effectLst/>
                        </a:rPr>
                        <a:t>499 688,0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 smtClean="0">
                          <a:effectLst/>
                        </a:rPr>
                        <a:t>514 966,5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 smtClean="0">
                          <a:effectLst/>
                        </a:rPr>
                        <a:t>551 100,0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 smtClean="0">
                          <a:effectLst/>
                        </a:rPr>
                        <a:t>455 889,2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 smtClean="0">
                          <a:effectLst/>
                        </a:rPr>
                        <a:t>414 658,8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25457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778098"/>
          </a:xfrm>
        </p:spPr>
        <p:txBody>
          <a:bodyPr>
            <a:normAutofit fontScale="90000"/>
          </a:bodyPr>
          <a:lstStyle/>
          <a:p>
            <a:r>
              <a:rPr lang="ru-RU" sz="28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</a:rPr>
              <a:t>Структура </a:t>
            </a:r>
            <a:r>
              <a:rPr lang="ru-RU" sz="28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</a:rPr>
              <a:t>расходов бюджета района</a:t>
            </a:r>
            <a:br>
              <a:rPr lang="ru-RU" sz="28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28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8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</a:rPr>
              <a:t>по отраслям на 2018 год, %</a:t>
            </a:r>
          </a:p>
        </p:txBody>
      </p:sp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8305274"/>
              </p:ext>
            </p:extLst>
          </p:nvPr>
        </p:nvGraphicFramePr>
        <p:xfrm>
          <a:off x="323528" y="1268760"/>
          <a:ext cx="8712968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872178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4624"/>
            <a:ext cx="8712968" cy="922114"/>
          </a:xfrm>
        </p:spPr>
        <p:txBody>
          <a:bodyPr>
            <a:normAutofit fontScale="90000"/>
          </a:bodyPr>
          <a:lstStyle/>
          <a:p>
            <a:r>
              <a:rPr lang="ru-RU" sz="28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</a:rPr>
              <a:t>Распределение расходов бюджета района по главным распорядителям бюджетных </a:t>
            </a:r>
            <a:r>
              <a:rPr lang="ru-RU" sz="28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</a:rPr>
              <a:t>средств, </a:t>
            </a:r>
            <a:r>
              <a:rPr lang="ru-RU" sz="2800" dirty="0" err="1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</a:rPr>
              <a:t>тыс.руб</a:t>
            </a:r>
            <a:endParaRPr lang="ru-RU" sz="2800" dirty="0"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3912095"/>
              </p:ext>
            </p:extLst>
          </p:nvPr>
        </p:nvGraphicFramePr>
        <p:xfrm>
          <a:off x="323530" y="980728"/>
          <a:ext cx="8568951" cy="5550824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2269129"/>
                <a:gridCol w="1268922"/>
                <a:gridCol w="1403279"/>
                <a:gridCol w="1209207"/>
                <a:gridCol w="1209207"/>
                <a:gridCol w="1209207"/>
              </a:tblGrid>
              <a:tr h="31520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Наименование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120" marR="5120" marT="51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2016 (отчет)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120" marR="5120" marT="51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2017 (ожидание)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120" marR="5120" marT="51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2018 (прогноз)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120" marR="5120" marT="51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2019 (прогноз)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120" marR="5120" marT="51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2020 (прогноз)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120" marR="5120" marT="5120" marB="0" anchor="ctr"/>
                </a:tc>
              </a:tr>
              <a:tr h="78802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Отдел  культуры, туризма и молодежной  политики администрации Первомайского муниципального района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120" marR="5120" marT="51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49 227,0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120" marR="5120" marT="51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48 970,4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120" marR="5120" marT="51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38 868,1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120" marR="5120" marT="51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23 186,2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120" marR="5120" marT="51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22 899,2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120" marR="5120" marT="5120" marB="0" anchor="ctr"/>
                </a:tc>
              </a:tr>
              <a:tr h="630415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</a:rPr>
                        <a:t>Отдел  образования  Администрации Первомайского муниципального района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120" marR="5120" marT="512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211 078,8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120" marR="5120" marT="51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229 900,4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120" marR="5120" marT="51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215 235,0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120" marR="5120" marT="51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214 632,8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120" marR="5120" marT="51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194 </a:t>
                      </a:r>
                      <a:r>
                        <a:rPr lang="ru-RU" sz="1200" u="none" strike="noStrike" dirty="0" smtClean="0">
                          <a:effectLst/>
                        </a:rPr>
                        <a:t>529,0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120" marR="5120" marT="5120" marB="0" anchor="ctr"/>
                </a:tc>
              </a:tr>
              <a:tr h="630415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</a:rPr>
                        <a:t>Отдел финансов </a:t>
                      </a:r>
                      <a:r>
                        <a:rPr lang="ru-RU" sz="1200" u="none" strike="noStrike" dirty="0" smtClean="0">
                          <a:effectLst/>
                        </a:rPr>
                        <a:t>администрации </a:t>
                      </a:r>
                      <a:r>
                        <a:rPr lang="ru-RU" sz="1200" u="none" strike="noStrike" dirty="0">
                          <a:effectLst/>
                        </a:rPr>
                        <a:t>Первомайского муниципального района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120" marR="5120" marT="512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70 931,9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120" marR="5120" marT="51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65 </a:t>
                      </a:r>
                      <a:r>
                        <a:rPr lang="ru-RU" sz="1200" u="none" strike="noStrike" dirty="0" smtClean="0">
                          <a:effectLst/>
                        </a:rPr>
                        <a:t>605,2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120" marR="5120" marT="51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37 795,2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120" marR="5120" marT="51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13 108,5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120" marR="5120" marT="51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10 042,0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120" marR="5120" marT="5120" marB="0" anchor="ctr"/>
                </a:tc>
              </a:tr>
              <a:tr h="945623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</a:rPr>
                        <a:t>Отдел труда и социальной поддержки населения Администрации Первомайского муниципального района Ярославской области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120" marR="5120" marT="512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106 252,8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120" marR="5120" marT="51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113 354,8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120" marR="5120" marT="51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118 309,7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120" marR="5120" marT="51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118 642,5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120" marR="5120" marT="51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118 920,1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120" marR="5120" marT="5120" marB="0" anchor="ctr"/>
                </a:tc>
              </a:tr>
              <a:tr h="630415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</a:rPr>
                        <a:t>Администрация Первомайского муниципального района Ярославской области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120" marR="5120" marT="512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61 198,3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120" marR="5120" marT="51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56 075,0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120" marR="5120" marT="51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139 808,2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120" marR="5120" marT="51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80 685,5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120" marR="5120" marT="51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60 </a:t>
                      </a:r>
                      <a:r>
                        <a:rPr lang="ru-RU" sz="1200" u="none" strike="noStrike" dirty="0" smtClean="0">
                          <a:effectLst/>
                        </a:rPr>
                        <a:t>959,7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120" marR="5120" marT="5120" marB="0" anchor="ctr"/>
                </a:tc>
              </a:tr>
              <a:tr h="472812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</a:rPr>
                        <a:t>Собрание Представителей Первомайского муниципального района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120" marR="5120" marT="512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10,3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120" marR="5120" marT="51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25,0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120" marR="5120" marT="51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20,0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120" marR="5120" marT="51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20,0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120" marR="5120" marT="51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20,0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120" marR="5120" marT="5120" marB="0" anchor="ctr"/>
                </a:tc>
              </a:tr>
              <a:tr h="472812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</a:rPr>
                        <a:t>Контрольно-счетная палата Первомайского муниципального района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120" marR="5120" marT="512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988,9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120" marR="5120" marT="51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1 035,7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120" marR="5120" marT="51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1 063,7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120" marR="5120" marT="51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1 063,7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120" marR="5120" marT="51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1 063,7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120" marR="5120" marT="5120" marB="0" anchor="ctr"/>
                </a:tc>
              </a:tr>
              <a:tr h="315208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</a:rPr>
                        <a:t>Условно-утвержденные расходы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120" marR="5120" marT="51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r>
                        <a:rPr lang="ru-RU" sz="1200" u="none" strike="noStrike" dirty="0" smtClean="0">
                          <a:effectLst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120" marR="5120" marT="512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0,0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120" marR="5120" marT="51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0,0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120" marR="5120" marT="51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4 550,0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120" marR="5120" marT="51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6 225,0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120" marR="5120" marT="5120" marB="0" anchor="ctr"/>
                </a:tc>
              </a:tr>
              <a:tr h="15760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</a:rPr>
                        <a:t>Итого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120" marR="5120" marT="51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>
                          <a:effectLst/>
                        </a:rPr>
                        <a:t>499 688,0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120" marR="5120" marT="512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 smtClean="0">
                          <a:effectLst/>
                        </a:rPr>
                        <a:t>514 966,5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120" marR="5120" marT="5120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>
                          <a:effectLst/>
                        </a:rPr>
                        <a:t>551 099,9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120" marR="5120" marT="51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>
                          <a:effectLst/>
                        </a:rPr>
                        <a:t>455 889,2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120" marR="5120" marT="51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>
                          <a:effectLst/>
                        </a:rPr>
                        <a:t>414 </a:t>
                      </a:r>
                      <a:r>
                        <a:rPr lang="ru-RU" sz="1200" b="1" u="none" strike="noStrike" dirty="0" smtClean="0">
                          <a:effectLst/>
                        </a:rPr>
                        <a:t>658,8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120" marR="5120" marT="512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63208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12968" cy="936104"/>
          </a:xfrm>
        </p:spPr>
        <p:txBody>
          <a:bodyPr>
            <a:normAutofit/>
          </a:bodyPr>
          <a:lstStyle/>
          <a:p>
            <a:r>
              <a:rPr lang="ru-RU" sz="24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</a:rPr>
              <a:t>Распределение </a:t>
            </a:r>
            <a:r>
              <a:rPr lang="ru-RU" sz="24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</a:rPr>
              <a:t>расходов бюджета </a:t>
            </a:r>
            <a:r>
              <a:rPr lang="ru-RU" sz="24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</a:rPr>
              <a:t>района по главным распорядителям бюджетных </a:t>
            </a:r>
            <a:r>
              <a:rPr lang="ru-RU" sz="24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</a:rPr>
              <a:t>средств на 2018 год ,%</a:t>
            </a:r>
            <a:endParaRPr lang="ru-RU" sz="2400" dirty="0"/>
          </a:p>
        </p:txBody>
      </p:sp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18389774"/>
              </p:ext>
            </p:extLst>
          </p:nvPr>
        </p:nvGraphicFramePr>
        <p:xfrm>
          <a:off x="395536" y="1124744"/>
          <a:ext cx="8352928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103632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188640"/>
            <a:ext cx="6408712" cy="1143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marL="342900" indent="-342900" algn="just">
              <a:spcBef>
                <a:spcPct val="20000"/>
              </a:spcBef>
            </a:pPr>
            <a:r>
              <a:rPr lang="ru-RU" sz="1600" dirty="0" smtClean="0">
                <a:solidFill>
                  <a:schemeClr val="tx1"/>
                </a:solidFill>
              </a:rPr>
              <a:t>                С 2014 года бюджет Первомайского муниципального района по расходам формируется и исполняется по </a:t>
            </a:r>
            <a:r>
              <a:rPr lang="ru-RU" sz="25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программам</a:t>
            </a:r>
            <a:r>
              <a:rPr lang="ru-RU" sz="1600" dirty="0" smtClean="0">
                <a:solidFill>
                  <a:schemeClr val="tx1"/>
                </a:solidFill>
              </a:rPr>
              <a:t> в соответствии с Бюджетным кодексом Российской Федерации.  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1459664"/>
            <a:ext cx="5688632" cy="17040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5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Муниципальная программа </a:t>
            </a:r>
            <a:r>
              <a:rPr lang="ru-RU" sz="1600" dirty="0" smtClean="0">
                <a:solidFill>
                  <a:schemeClr val="tx1"/>
                </a:solidFill>
              </a:rPr>
              <a:t>- </a:t>
            </a:r>
            <a:r>
              <a:rPr lang="ru-RU" sz="1600" dirty="0">
                <a:solidFill>
                  <a:schemeClr val="tx1"/>
                </a:solidFill>
              </a:rPr>
              <a:t>увязанный по ресурсам, </a:t>
            </a:r>
            <a:r>
              <a:rPr lang="ru-RU" sz="1600" dirty="0" smtClean="0">
                <a:solidFill>
                  <a:schemeClr val="tx1"/>
                </a:solidFill>
              </a:rPr>
              <a:t>исполнителям </a:t>
            </a:r>
            <a:r>
              <a:rPr lang="ru-RU" sz="1600" dirty="0">
                <a:solidFill>
                  <a:schemeClr val="tx1"/>
                </a:solidFill>
              </a:rPr>
              <a:t>и срокам осуществления комплекс мероприятий, направленный на достижение целей и наиболее эффективное решение задач социально-экономического развития Первомайского муниципального </a:t>
            </a:r>
            <a:r>
              <a:rPr lang="ru-RU" sz="1600" dirty="0" smtClean="0">
                <a:solidFill>
                  <a:schemeClr val="tx1"/>
                </a:solidFill>
              </a:rPr>
              <a:t>района. 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61264" y="3843896"/>
            <a:ext cx="2736304" cy="2664296"/>
          </a:xfrm>
          <a:prstGeom prst="rect">
            <a:avLst/>
          </a:prstGeom>
          <a:solidFill>
            <a:srgbClr val="BBE5CE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Является </a:t>
            </a:r>
            <a:r>
              <a:rPr lang="ru-RU" sz="1600" u="sng" dirty="0" smtClean="0">
                <a:solidFill>
                  <a:schemeClr val="tx1"/>
                </a:solidFill>
              </a:rPr>
              <a:t>главным </a:t>
            </a:r>
            <a:r>
              <a:rPr lang="ru-RU" sz="1600" u="sng" dirty="0">
                <a:solidFill>
                  <a:schemeClr val="tx1"/>
                </a:solidFill>
              </a:rPr>
              <a:t>инструментом</a:t>
            </a:r>
            <a:r>
              <a:rPr lang="ru-RU" sz="1600" dirty="0">
                <a:solidFill>
                  <a:schemeClr val="tx1"/>
                </a:solidFill>
              </a:rPr>
              <a:t>, который должен обеспечить повышение результативности и эффективности бюджетных расходов, ориентированности на достижение целей муниципальной  </a:t>
            </a:r>
            <a:r>
              <a:rPr lang="ru-RU" sz="1600" dirty="0" smtClean="0">
                <a:solidFill>
                  <a:schemeClr val="tx1"/>
                </a:solidFill>
              </a:rPr>
              <a:t>политики</a:t>
            </a:r>
            <a:r>
              <a:rPr lang="ru-RU" sz="16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1" name="Стрелка вниз 10"/>
          <p:cNvSpPr/>
          <p:nvPr/>
        </p:nvSpPr>
        <p:spPr>
          <a:xfrm>
            <a:off x="1187624" y="3188861"/>
            <a:ext cx="216024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2" descr="C:\Users\User\Desktop\2017-2019\Бюджет для граждан\130934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16632"/>
            <a:ext cx="2204450" cy="2492482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1172175"/>
              </p:ext>
            </p:extLst>
          </p:nvPr>
        </p:nvGraphicFramePr>
        <p:xfrm>
          <a:off x="2880304" y="3779674"/>
          <a:ext cx="6172612" cy="212174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64100"/>
                <a:gridCol w="891338"/>
                <a:gridCol w="1268902"/>
                <a:gridCol w="864096"/>
                <a:gridCol w="864096"/>
                <a:gridCol w="720080"/>
              </a:tblGrid>
              <a:tr h="241052">
                <a:tc gridSpan="3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14" marR="7414" marT="741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14" marR="7414" marT="741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14" marR="7414" marT="741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effectLst/>
                        </a:rPr>
                        <a:t>Прогноз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14" marR="7414" marT="741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276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Наименование</a:t>
                      </a:r>
                      <a:endParaRPr lang="ru-RU" sz="12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7414" marR="7414" marT="741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>
                          <a:effectLst/>
                        </a:rPr>
                        <a:t>2016 (отчет)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14" marR="7414" marT="741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>
                          <a:effectLst/>
                        </a:rPr>
                        <a:t>2017 (ожидаемое)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14" marR="7414" marT="741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effectLst/>
                        </a:rPr>
                        <a:t>2018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14" marR="7414" marT="741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effectLst/>
                        </a:rPr>
                        <a:t>2019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14" marR="7414" marT="741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effectLst/>
                        </a:rPr>
                        <a:t>2020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14" marR="7414" marT="741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76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Программные расходы</a:t>
                      </a:r>
                      <a:endParaRPr lang="ru-RU" sz="12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7414" marR="7414" marT="741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421716,3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14" marR="7414" marT="74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 smtClean="0">
                          <a:effectLst/>
                        </a:rPr>
                        <a:t>452604,6</a:t>
                      </a:r>
                    </a:p>
                  </a:txBody>
                  <a:tcPr marL="7414" marR="7414" marT="74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491051,5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14" marR="7414" marT="74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 smtClean="0">
                          <a:effectLst/>
                        </a:rPr>
                        <a:t>411115,1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14" marR="7414" marT="74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372103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14" marR="7414" marT="74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76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Непрограммные расходы</a:t>
                      </a:r>
                      <a:endParaRPr lang="ru-RU" sz="12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7414" marR="7414" marT="741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37912,3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14" marR="7414" marT="74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 smtClean="0">
                          <a:effectLst/>
                        </a:rPr>
                        <a:t>36243,1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14" marR="7414" marT="74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35938,5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14" marR="7414" marT="74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35944,8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14" marR="7414" marT="74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35640,9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14" marR="7414" marT="74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76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Транзитные средства</a:t>
                      </a:r>
                      <a:endParaRPr lang="ru-RU" sz="12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7414" marR="7414" marT="741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40059,4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14" marR="7414" marT="74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26118,8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14" marR="7414" marT="74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24109,9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14" marR="7414" marT="74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4279,3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14" marR="7414" marT="74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689,9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14" marR="7414" marT="74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76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Условно-утвержденные расходы</a:t>
                      </a:r>
                      <a:endParaRPr lang="ru-RU" sz="12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7414" marR="7414" marT="741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 smtClean="0">
                          <a:effectLst/>
                        </a:rPr>
                        <a:t>0,0</a:t>
                      </a:r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14" marR="7414" marT="74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r>
                        <a:rPr lang="ru-RU" sz="1200" u="none" strike="noStrike" dirty="0" smtClean="0">
                          <a:effectLst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14" marR="7414" marT="74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 smtClean="0">
                          <a:effectLst/>
                        </a:rPr>
                        <a:t>0,0</a:t>
                      </a:r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14" marR="7414" marT="74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4550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14" marR="7414" marT="74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6225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14" marR="7414" marT="74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765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ИТОГО</a:t>
                      </a:r>
                      <a:endParaRPr lang="ru-RU" sz="12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7414" marR="7414" marT="741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effectLst/>
                        </a:rPr>
                        <a:t>499688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14" marR="7414" marT="741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 smtClean="0">
                          <a:effectLst/>
                        </a:rPr>
                        <a:t>514966,5</a:t>
                      </a:r>
                    </a:p>
                  </a:txBody>
                  <a:tcPr marL="7414" marR="7414" marT="741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effectLst/>
                        </a:rPr>
                        <a:t>551099,9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14" marR="7414" marT="741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 smtClean="0">
                          <a:effectLst/>
                        </a:rPr>
                        <a:t>455889,2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14" marR="7414" marT="741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effectLst/>
                        </a:rPr>
                        <a:t>414658,8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14" marR="7414" marT="741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9438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sz="28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</a:rPr>
              <a:t>Распределение расходов бюджета района по муниципальным программам в </a:t>
            </a:r>
            <a:r>
              <a:rPr lang="ru-RU" sz="28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</a:rPr>
              <a:t>2016-2020 годах, </a:t>
            </a:r>
            <a:r>
              <a:rPr lang="ru-RU" sz="2800" dirty="0" err="1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</a:rPr>
              <a:t>тыс.руб</a:t>
            </a:r>
            <a:endParaRPr lang="ru-RU" sz="2800" dirty="0"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1154952"/>
              </p:ext>
            </p:extLst>
          </p:nvPr>
        </p:nvGraphicFramePr>
        <p:xfrm>
          <a:off x="323528" y="980729"/>
          <a:ext cx="8568953" cy="5760639"/>
        </p:xfrm>
        <a:graphic>
          <a:graphicData uri="http://schemas.openxmlformats.org/drawingml/2006/table">
            <a:tbl>
              <a:tblPr>
                <a:tableStyleId>{00A15C55-8517-42AA-B614-E9B94910E393}</a:tableStyleId>
              </a:tblPr>
              <a:tblGrid>
                <a:gridCol w="3384629"/>
                <a:gridCol w="876433"/>
                <a:gridCol w="1277513"/>
                <a:gridCol w="1010126"/>
                <a:gridCol w="1010126"/>
                <a:gridCol w="1010126"/>
              </a:tblGrid>
              <a:tr h="20076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dirty="0">
                          <a:effectLst/>
                        </a:rPr>
                        <a:t>Наименование программы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66" marR="6466" marT="646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Отчет 2016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66" marR="6466" marT="646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Ожидаемое 2017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66" marR="6466" marT="646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Прогноз 2018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66" marR="6466" marT="646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Прогноз 2019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66" marR="6466" marT="646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Прогноз 2020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66" marR="6466" marT="646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181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u="none" strike="noStrike" dirty="0">
                          <a:effectLst/>
                        </a:rPr>
                        <a:t>МП "Развитие образования в Первомайском муниципальном районе"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66" marR="6466" marT="646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204627,1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66" marR="6466" marT="64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223990,8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66" marR="6466" marT="64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209382,4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66" marR="6466" marT="64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209037,2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66" marR="6466" marT="64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189037,5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66" marR="6466" marT="64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181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u="none" strike="noStrike" dirty="0">
                          <a:effectLst/>
                        </a:rPr>
                        <a:t>МП "Социальная поддержка населения Первомайского муниципального района"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66" marR="6466" marT="646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100076,5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66" marR="6466" marT="64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107201,3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66" marR="6466" marT="64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112752,7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66" marR="6466" marT="64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113172,5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66" marR="6466" marT="64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113227,1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66" marR="6466" marT="64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9599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u="none" strike="noStrike" dirty="0">
                          <a:effectLst/>
                        </a:rPr>
                        <a:t>МП "Комплексные меры по организации </a:t>
                      </a:r>
                      <a:r>
                        <a:rPr lang="ru-RU" sz="1300" u="none" strike="noStrike" dirty="0" smtClean="0">
                          <a:effectLst/>
                        </a:rPr>
                        <a:t>отдыха и </a:t>
                      </a:r>
                      <a:r>
                        <a:rPr lang="ru-RU" sz="1300" u="none" strike="noStrike" dirty="0">
                          <a:effectLst/>
                        </a:rPr>
                        <a:t>оздоровления </a:t>
                      </a:r>
                      <a:r>
                        <a:rPr lang="ru-RU" sz="1300" u="none" strike="noStrike" dirty="0" smtClean="0">
                          <a:effectLst/>
                        </a:rPr>
                        <a:t>детей </a:t>
                      </a:r>
                      <a:r>
                        <a:rPr lang="ru-RU" sz="1300" u="none" strike="noStrike" dirty="0">
                          <a:effectLst/>
                        </a:rPr>
                        <a:t>Первомайского района"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66" marR="6466" marT="646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2892,6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66" marR="6466" marT="64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2606,3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66" marR="6466" marT="64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2652,3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66" marR="6466" marT="64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2652,3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66" marR="6466" marT="64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2652,2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66" marR="6466" marT="64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763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u="none" strike="noStrike" dirty="0">
                          <a:effectLst/>
                        </a:rPr>
                        <a:t>МП "Семья и дети"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66" marR="6466" marT="646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148,4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66" marR="6466" marT="64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175,5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66" marR="6466" marT="64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177,5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66" marR="6466" marT="64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66" marR="6466" marT="64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66" marR="6466" marT="64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2861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u="none" strike="noStrike" dirty="0">
                          <a:effectLst/>
                        </a:rPr>
                        <a:t>МП "Обеспечение общественного порядка и </a:t>
                      </a:r>
                      <a:r>
                        <a:rPr lang="ru-RU" sz="1300" u="none" strike="noStrike" dirty="0" smtClean="0">
                          <a:effectLst/>
                        </a:rPr>
                        <a:t>противодействия </a:t>
                      </a:r>
                      <a:r>
                        <a:rPr lang="ru-RU" sz="1300" u="none" strike="noStrike" dirty="0">
                          <a:effectLst/>
                        </a:rPr>
                        <a:t>преступности на территории Первомайского муниципального района"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66" marR="6466" marT="646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358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66" marR="6466" marT="64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467,3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66" marR="6466" marT="64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381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66" marR="6466" marT="64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90,9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66" marR="6466" marT="64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90,9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66" marR="6466" marT="64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9599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u="none" strike="noStrike" dirty="0">
                          <a:effectLst/>
                        </a:rPr>
                        <a:t>МП "Защита населения и территории Первомайского муниципального района от чрезвычайных ситуаций"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66" marR="6466" marT="646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114,1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66" marR="6466" marT="64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115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66" marR="6466" marT="64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115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66" marR="6466" marT="64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66" marR="6466" marT="64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66" marR="6466" marT="64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9599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u="none" strike="noStrike" dirty="0">
                          <a:effectLst/>
                        </a:rPr>
                        <a:t>МП "Развитие культуры и молодежной политики в Первомайском муниципальном районе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66" marR="6466" marT="646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47385,7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66" marR="6466" marT="64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47537,2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66" marR="6466" marT="64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37553,8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66" marR="6466" marT="64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21894,9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66" marR="6466" marT="64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21503,9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66" marR="6466" marT="64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181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u="none" strike="noStrike" dirty="0">
                          <a:effectLst/>
                        </a:rPr>
                        <a:t>МП "Развитие физической культуры и спорта в Первомайском муниципальном районе"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66" marR="6466" marT="646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8001,3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66" marR="6466" marT="64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6260,5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66" marR="6466" marT="64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72760,9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66" marR="6466" marT="64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35921,9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66" marR="6466" marT="64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4373,1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66" marR="6466" marT="64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9599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u="none" strike="noStrike" dirty="0">
                          <a:effectLst/>
                        </a:rPr>
                        <a:t>МП "Энергосбережение и повышение энергоэффективности в Первомайском муниципальном районе"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66" marR="6466" marT="646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66" marR="6466" marT="64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63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66" marR="6466" marT="64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66" marR="6466" marT="64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66" marR="6466" marT="64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66" marR="6466" marT="64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9599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u="none" strike="noStrike" dirty="0">
                          <a:effectLst/>
                        </a:rPr>
                        <a:t>МП "Развитие субъектов малого </a:t>
                      </a:r>
                      <a:r>
                        <a:rPr lang="ru-RU" sz="1300" u="none" strike="noStrike" dirty="0" smtClean="0">
                          <a:effectLst/>
                        </a:rPr>
                        <a:t>и среднего предпринимательства </a:t>
                      </a:r>
                      <a:r>
                        <a:rPr lang="ru-RU" sz="1300" u="none" strike="noStrike" dirty="0">
                          <a:effectLst/>
                        </a:rPr>
                        <a:t>Первомайского муниципального района"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66" marR="6466" marT="646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49,2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66" marR="6466" marT="64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90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66" marR="6466" marT="64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66" marR="6466" marT="64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66" marR="6466" marT="64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66" marR="6466" marT="64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6358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u="none" strike="noStrike" dirty="0">
                          <a:effectLst/>
                        </a:rPr>
                        <a:t>МП "Поддержка потребительского рынка на селе"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66" marR="6466" marT="646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61,8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66" marR="6466" marT="64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191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66" marR="6466" marT="64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27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66" marR="6466" marT="64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66" marR="6466" marT="64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66" marR="6466" marT="64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4517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310027"/>
              </p:ext>
            </p:extLst>
          </p:nvPr>
        </p:nvGraphicFramePr>
        <p:xfrm>
          <a:off x="251521" y="332656"/>
          <a:ext cx="8640958" cy="432048"/>
        </p:xfrm>
        <a:graphic>
          <a:graphicData uri="http://schemas.openxmlformats.org/drawingml/2006/table">
            <a:tbl>
              <a:tblPr>
                <a:tableStyleId>{00A15C55-8517-42AA-B614-E9B94910E393}</a:tableStyleId>
              </a:tblPr>
              <a:tblGrid>
                <a:gridCol w="3368766"/>
                <a:gridCol w="891288"/>
                <a:gridCol w="1299166"/>
                <a:gridCol w="1027246"/>
                <a:gridCol w="1027246"/>
                <a:gridCol w="1027246"/>
              </a:tblGrid>
              <a:tr h="43204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dirty="0">
                          <a:effectLst/>
                        </a:rPr>
                        <a:t>Наименование программы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u="none" strike="noStrike" dirty="0">
                          <a:effectLst/>
                        </a:rPr>
                        <a:t>Отчет 2016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u="none" strike="noStrike" dirty="0">
                          <a:effectLst/>
                        </a:rPr>
                        <a:t>Ожидаемое 2017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u="none" strike="noStrike" dirty="0">
                          <a:effectLst/>
                        </a:rPr>
                        <a:t>Прогноз 2018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u="none" strike="noStrike" dirty="0">
                          <a:effectLst/>
                        </a:rPr>
                        <a:t>Прогноз 2019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u="none" strike="noStrike" dirty="0">
                          <a:effectLst/>
                        </a:rPr>
                        <a:t>Прогноз 2020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0927713"/>
              </p:ext>
            </p:extLst>
          </p:nvPr>
        </p:nvGraphicFramePr>
        <p:xfrm>
          <a:off x="251520" y="764704"/>
          <a:ext cx="8640959" cy="5876328"/>
        </p:xfrm>
        <a:graphic>
          <a:graphicData uri="http://schemas.openxmlformats.org/drawingml/2006/table">
            <a:tbl>
              <a:tblPr>
                <a:tableStyleId>{00A15C55-8517-42AA-B614-E9B94910E393}</a:tableStyleId>
              </a:tblPr>
              <a:tblGrid>
                <a:gridCol w="3368765"/>
                <a:gridCol w="891288"/>
                <a:gridCol w="1299165"/>
                <a:gridCol w="1027247"/>
                <a:gridCol w="1027247"/>
                <a:gridCol w="1027247"/>
              </a:tblGrid>
              <a:tr h="446787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u="none" strike="noStrike" dirty="0">
                          <a:effectLst/>
                        </a:rPr>
                        <a:t>МП "Эффективная власть в Первомайском муниципальном районе"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81" marR="7481" marT="748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</a:rPr>
                        <a:t>5064,5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81" marR="7481" marT="74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 smtClean="0">
                          <a:effectLst/>
                        </a:rPr>
                        <a:t>9448,5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81" marR="7481" marT="74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</a:rPr>
                        <a:t>7900,3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81" marR="7481" marT="74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 smtClean="0">
                          <a:effectLst/>
                        </a:rPr>
                        <a:t>7880,4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81" marR="7481" marT="74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</a:rPr>
                        <a:t>7900,3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81" marR="7481" marT="74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6786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u="none" strike="noStrike" dirty="0">
                          <a:effectLst/>
                        </a:rPr>
                        <a:t>МП "Информационное общество в Первомайском муниципальном районе"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81" marR="7481" marT="748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</a:rPr>
                        <a:t>1377,4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81" marR="7481" marT="74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</a:rPr>
                        <a:t>1647,5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81" marR="7481" marT="74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</a:rPr>
                        <a:t>1647,5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81" marR="7481" marT="74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</a:rPr>
                        <a:t>0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81" marR="7481" marT="74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</a:rPr>
                        <a:t>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81" marR="7481" marT="74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3364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u="none" strike="noStrike" dirty="0">
                          <a:effectLst/>
                        </a:rPr>
                        <a:t>МП "Развитие дорожного хозяйства и транспорта в Первомайском муниципальном районе"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81" marR="7481" marT="748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</a:rPr>
                        <a:t>36916,2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81" marR="7481" marT="74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</a:rPr>
                        <a:t>41275,1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81" marR="7481" marT="74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</a:rPr>
                        <a:t>35930,1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81" marR="7481" marT="74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</a:rPr>
                        <a:t>16051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81" marR="7481" marT="74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</a:rPr>
                        <a:t>13180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81" marR="7481" marT="74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3600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u="none" strike="noStrike" dirty="0">
                          <a:effectLst/>
                        </a:rPr>
                        <a:t>МП "Развитие сельского хозяйства в Первомайском муниципальном районе"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81" marR="7481" marT="748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</a:rPr>
                        <a:t>2117,2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81" marR="7481" marT="74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</a:rPr>
                        <a:t>1570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81" marR="7481" marT="74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</a:rPr>
                        <a:t>70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81" marR="7481" marT="74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</a:rPr>
                        <a:t>70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81" marR="7481" marT="74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</a:rPr>
                        <a:t>20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81" marR="7481" marT="74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0178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u="none" strike="noStrike" dirty="0">
                          <a:effectLst/>
                        </a:rPr>
                        <a:t>МП "Создание условий для эффективного управления муниципальными финансами в Первомайском муниципальном районе"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81" marR="7481" marT="748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</a:rPr>
                        <a:t>6679,2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81" marR="7481" marT="74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</a:rPr>
                        <a:t>5633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81" marR="7481" marT="74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</a:rPr>
                        <a:t>7042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81" marR="7481" marT="74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</a:rPr>
                        <a:t>2186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81" marR="7481" marT="74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</a:rPr>
                        <a:t>2709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81" marR="7481" marT="74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0178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u="none" strike="noStrike" dirty="0">
                          <a:effectLst/>
                        </a:rPr>
                        <a:t>МП "Разработка и актуализация градостроительной документации Первомайского района Ярославской области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81" marR="7481" marT="748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</a:rPr>
                        <a:t>0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81" marR="7481" marT="74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</a:rPr>
                        <a:t>143,5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81" marR="7481" marT="74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</a:rPr>
                        <a:t>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81" marR="7481" marT="74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</a:rPr>
                        <a:t>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81" marR="7481" marT="74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</a:rPr>
                        <a:t>0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81" marR="7481" marT="74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2370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u="none" strike="noStrike" dirty="0">
                          <a:effectLst/>
                        </a:rPr>
                        <a:t>МП "Обеспечение качественными коммунальными услугами населения Первомайского муниципального района"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81" marR="7481" marT="748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 smtClean="0">
                          <a:effectLst/>
                        </a:rPr>
                        <a:t>5557,0</a:t>
                      </a:r>
                      <a:r>
                        <a:rPr lang="ru-RU" sz="1300" u="none" strike="noStrike" dirty="0">
                          <a:effectLst/>
                        </a:rPr>
                        <a:t> 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81" marR="7481" marT="74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 smtClean="0">
                          <a:effectLst/>
                        </a:rPr>
                        <a:t>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81" marR="7481" marT="74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</a:rPr>
                        <a:t>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81" marR="7481" marT="74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</a:rPr>
                        <a:t>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81" marR="7481" marT="74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</a:rPr>
                        <a:t>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81" marR="7481" marT="74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3522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u="none" strike="noStrike">
                          <a:effectLst/>
                        </a:rPr>
                        <a:t>МП "Формирование современной городской среды в Первомайском муниципальном районе"</a:t>
                      </a:r>
                      <a:endParaRPr lang="ru-RU" sz="13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81" marR="7481" marT="748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 smtClean="0">
                          <a:effectLst/>
                        </a:rPr>
                        <a:t>0</a:t>
                      </a:r>
                      <a:r>
                        <a:rPr lang="ru-RU" sz="1300" u="none" strike="noStrike" dirty="0">
                          <a:effectLst/>
                        </a:rPr>
                        <a:t> 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81" marR="7481" marT="74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 smtClean="0">
                          <a:effectLst/>
                        </a:rPr>
                        <a:t>4189,1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81" marR="7481" marT="74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</a:rPr>
                        <a:t>0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81" marR="7481" marT="74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</a:rPr>
                        <a:t>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81" marR="7481" marT="74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</a:rPr>
                        <a:t>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81" marR="7481" marT="74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2370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u="none" strike="noStrike" dirty="0">
                          <a:effectLst/>
                        </a:rPr>
                        <a:t>МП "Газификация и модернизация жилищно-коммунального хозяйства Первомайского муниципального района"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81" marR="7481" marT="748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</a:rPr>
                        <a:t>0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81" marR="7481" marT="74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 smtClean="0">
                          <a:effectLst/>
                        </a:rPr>
                        <a:t>0</a:t>
                      </a:r>
                      <a:r>
                        <a:rPr lang="ru-RU" sz="1300" u="none" strike="noStrike" dirty="0">
                          <a:effectLst/>
                        </a:rPr>
                        <a:t> 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81" marR="7481" marT="74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</a:rPr>
                        <a:t>2459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81" marR="7481" marT="74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</a:rPr>
                        <a:t>2158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81" marR="7481" marT="74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</a:rPr>
                        <a:t>17409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81" marR="7481" marT="74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7469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МП</a:t>
                      </a:r>
                      <a:r>
                        <a:rPr lang="ru-RU" sz="13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«Доступная среда в Первомайском муниципальном районе»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81" marR="7481" marT="748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290,1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81" marR="7481" marT="74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81" marR="7481" marT="74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81" marR="7481" marT="74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81" marR="7481" marT="74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81" marR="7481" marT="74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452"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>
                          <a:effectLst/>
                        </a:rPr>
                        <a:t>ИТОГО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81" marR="7481" marT="748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 smtClean="0">
                          <a:effectLst/>
                        </a:rPr>
                        <a:t>421716,3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81" marR="7481" marT="74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 smtClean="0">
                          <a:effectLst/>
                        </a:rPr>
                        <a:t>452604,6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81" marR="7481" marT="74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effectLst/>
                        </a:rPr>
                        <a:t>491051,5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81" marR="7481" marT="74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 smtClean="0">
                          <a:effectLst/>
                        </a:rPr>
                        <a:t>411115,1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81" marR="7481" marT="74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effectLst/>
                        </a:rPr>
                        <a:t>372103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81" marR="7481" marT="74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1871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User\Desktop\2017-2019\Бюджет для граждан\1474546707_municipalnye-programm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64903"/>
            <a:ext cx="2660672" cy="1751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86756" y="1953977"/>
            <a:ext cx="498539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0070C0"/>
                </a:solidFill>
              </a:rPr>
              <a:t>Большая часть программных расходов приходится на муниципальную программу </a:t>
            </a:r>
            <a:r>
              <a:rPr lang="ru-RU" b="1" dirty="0">
                <a:solidFill>
                  <a:srgbClr val="FF5050"/>
                </a:solidFill>
              </a:rPr>
              <a:t>«Развитие образования в Первомайском муниципальном районе на </a:t>
            </a:r>
            <a:r>
              <a:rPr lang="ru-RU" b="1" dirty="0" smtClean="0">
                <a:solidFill>
                  <a:srgbClr val="FF5050"/>
                </a:solidFill>
              </a:rPr>
              <a:t>2018-2020 </a:t>
            </a:r>
            <a:r>
              <a:rPr lang="ru-RU" b="1" dirty="0">
                <a:solidFill>
                  <a:srgbClr val="FF5050"/>
                </a:solidFill>
              </a:rPr>
              <a:t>годы»</a:t>
            </a:r>
            <a:r>
              <a:rPr lang="ru-RU" b="1" dirty="0">
                <a:solidFill>
                  <a:srgbClr val="1F8377"/>
                </a:solidFill>
              </a:rPr>
              <a:t> </a:t>
            </a:r>
            <a:r>
              <a:rPr lang="ru-RU" b="1" dirty="0" smtClean="0">
                <a:solidFill>
                  <a:srgbClr val="0070C0"/>
                </a:solidFill>
              </a:rPr>
              <a:t>(42,6%)</a:t>
            </a:r>
            <a:r>
              <a:rPr lang="ru-RU" b="1" dirty="0" smtClean="0">
                <a:solidFill>
                  <a:srgbClr val="1F8377"/>
                </a:solidFill>
              </a:rPr>
              <a:t>. </a:t>
            </a:r>
            <a:endParaRPr lang="ru-RU" b="1" dirty="0">
              <a:solidFill>
                <a:srgbClr val="1F8377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5943336" y="1772817"/>
            <a:ext cx="2949144" cy="1509166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A62AA9"/>
                </a:solidFill>
              </a:rPr>
              <a:t>Всего на </a:t>
            </a:r>
            <a:r>
              <a:rPr lang="ru-RU" sz="1600" b="1" dirty="0" smtClean="0">
                <a:solidFill>
                  <a:srgbClr val="A62AA9"/>
                </a:solidFill>
              </a:rPr>
              <a:t>2018 </a:t>
            </a:r>
            <a:r>
              <a:rPr lang="ru-RU" sz="1600" b="1" dirty="0">
                <a:solidFill>
                  <a:srgbClr val="A62AA9"/>
                </a:solidFill>
              </a:rPr>
              <a:t>год расходы запланированы по </a:t>
            </a:r>
            <a:r>
              <a:rPr lang="ru-RU" sz="1600" b="1" dirty="0" smtClean="0">
                <a:solidFill>
                  <a:srgbClr val="0070C0"/>
                </a:solidFill>
              </a:rPr>
              <a:t>17 </a:t>
            </a:r>
            <a:r>
              <a:rPr lang="ru-RU" sz="1600" b="1" dirty="0">
                <a:solidFill>
                  <a:srgbClr val="0070C0"/>
                </a:solidFill>
              </a:rPr>
              <a:t>муниципальным программам.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07504" y="213664"/>
            <a:ext cx="2970980" cy="15591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1F8377"/>
                </a:solidFill>
              </a:rPr>
              <a:t>В 2018 году расходы бюджета Первомайского муниципального района составят </a:t>
            </a:r>
            <a:r>
              <a:rPr lang="ru-RU" b="1" dirty="0" smtClean="0">
                <a:solidFill>
                  <a:srgbClr val="C00000"/>
                </a:solidFill>
              </a:rPr>
              <a:t>551 099,9 тыс. руб. </a:t>
            </a:r>
            <a:endParaRPr lang="ru-RU" b="1" dirty="0">
              <a:solidFill>
                <a:srgbClr val="C00000"/>
              </a:solidFill>
            </a:endParaRPr>
          </a:p>
        </p:txBody>
      </p:sp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29924255"/>
              </p:ext>
            </p:extLst>
          </p:nvPr>
        </p:nvGraphicFramePr>
        <p:xfrm>
          <a:off x="467544" y="4005064"/>
          <a:ext cx="8348384" cy="2736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91340" y="3460358"/>
            <a:ext cx="88011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Процентное соотношение муниципальных программ в общем объеме расходов бюджета Первомайского </a:t>
            </a:r>
            <a:r>
              <a:rPr lang="ru-RU" sz="20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района на 2018 год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65876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008" y="0"/>
            <a:ext cx="8928992" cy="908720"/>
          </a:xfrm>
        </p:spPr>
        <p:txBody>
          <a:bodyPr>
            <a:noAutofit/>
          </a:bodyPr>
          <a:lstStyle/>
          <a:p>
            <a:r>
              <a:rPr lang="ru-RU" sz="20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</a:rPr>
              <a:t>К проекту муниципальной программы «Развитие образования в Первомайском муниципальном районе на 2018-2020 годы»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153593" y="908720"/>
            <a:ext cx="2787734" cy="107721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tx1"/>
                </a:solidFill>
              </a:rPr>
              <a:t>Объем финансирования муниципальной программы </a:t>
            </a:r>
            <a:r>
              <a:rPr lang="ru-RU" sz="1600" b="1" dirty="0" smtClean="0">
                <a:solidFill>
                  <a:schemeClr val="tx1"/>
                </a:solidFill>
              </a:rPr>
              <a:t>на 2018 год составит  </a:t>
            </a:r>
            <a:r>
              <a:rPr lang="ru-RU" sz="1600" b="1" u="sng" dirty="0" smtClean="0">
                <a:solidFill>
                  <a:schemeClr val="tx1"/>
                </a:solidFill>
              </a:rPr>
              <a:t>209382,4 тыс.руб</a:t>
            </a:r>
            <a:r>
              <a:rPr lang="ru-RU" sz="16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4" name="Шестиугольник 3"/>
          <p:cNvSpPr/>
          <p:nvPr/>
        </p:nvSpPr>
        <p:spPr>
          <a:xfrm>
            <a:off x="107504" y="886913"/>
            <a:ext cx="5184576" cy="1584176"/>
          </a:xfrm>
          <a:prstGeom prst="hexagon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Цель муниципальной программы:</a:t>
            </a:r>
          </a:p>
          <a:p>
            <a:pPr algn="just"/>
            <a:r>
              <a:rPr lang="ru-RU" sz="1600" b="1" dirty="0">
                <a:solidFill>
                  <a:schemeClr val="tx1"/>
                </a:solidFill>
              </a:rPr>
              <a:t>обеспечение условий непрерывного совершенствования и развитие образования Первомайского муниципального района в аспекте повышения его качества и доступности.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8107" y="2513927"/>
            <a:ext cx="3519243" cy="23042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Задачи муниципальной      программы:</a:t>
            </a:r>
          </a:p>
          <a:p>
            <a:pPr marL="285750" indent="-285750">
              <a:buFontTx/>
              <a:buChar char="-"/>
            </a:pPr>
            <a:r>
              <a:rPr lang="ru-RU" sz="1600" b="1" dirty="0">
                <a:solidFill>
                  <a:schemeClr val="tx1"/>
                </a:solidFill>
              </a:rPr>
              <a:t>обеспечение качества и доступности образовательных услуг;</a:t>
            </a:r>
          </a:p>
          <a:p>
            <a:pPr marL="285750" indent="-285750">
              <a:buFontTx/>
              <a:buChar char="-"/>
            </a:pPr>
            <a:r>
              <a:rPr lang="ru-RU" sz="1600" b="1" dirty="0">
                <a:solidFill>
                  <a:schemeClr val="tx1"/>
                </a:solidFill>
              </a:rPr>
              <a:t>обеспечение государственных гарантий прав граждан на образование и социальную поддержку отдельных категорий обучающихся.</a:t>
            </a:r>
          </a:p>
        </p:txBody>
      </p:sp>
      <p:pic>
        <p:nvPicPr>
          <p:cNvPr id="6" name="Picture 3" descr="C:\Users\User\Desktop\2017-2019\Бюджет для граждан\JC0NlB-p6U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818183"/>
            <a:ext cx="3151673" cy="1772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Доронина\бюджет для граждан\shkola_prechisto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7351" y="2636912"/>
            <a:ext cx="3052882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User\Desktop\фото\imag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842797" y="2981018"/>
            <a:ext cx="2057119" cy="1370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User\Desktop\2017-2019\Бюджет для граждан\JZqmbx6rPlM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3792" y="4818183"/>
            <a:ext cx="3110616" cy="1772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84706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</a:rPr>
              <a:t>Краткая характеристика Первомайского муниципального района</a:t>
            </a:r>
            <a:endParaRPr lang="ru-RU" sz="3600" dirty="0"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Picture 17" descr="C:\Users\Бредников\Desktop\karta - копия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520" y="1628800"/>
            <a:ext cx="3384376" cy="4130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3851920" y="1600200"/>
            <a:ext cx="5040560" cy="4525963"/>
          </a:xfrm>
        </p:spPr>
        <p:txBody>
          <a:bodyPr>
            <a:normAutofit fontScale="62500" lnSpcReduction="20000"/>
          </a:bodyPr>
          <a:lstStyle/>
          <a:p>
            <a:pPr marL="0" indent="360000"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sz="2500" dirty="0">
                <a:latin typeface="Trebuchet MS" pitchFamily="34" charset="0"/>
              </a:rPr>
              <a:t>Общая площадь – 2226,9 </a:t>
            </a:r>
            <a:r>
              <a:rPr lang="ru-RU" sz="2500" dirty="0" err="1">
                <a:latin typeface="Trebuchet MS" pitchFamily="34" charset="0"/>
              </a:rPr>
              <a:t>кв.км</a:t>
            </a:r>
            <a:r>
              <a:rPr lang="ru-RU" sz="2500" dirty="0">
                <a:latin typeface="Trebuchet MS" pitchFamily="34" charset="0"/>
              </a:rPr>
              <a:t>.</a:t>
            </a:r>
          </a:p>
          <a:p>
            <a:pPr marL="0" indent="360000"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sz="2500" dirty="0">
                <a:latin typeface="Trebuchet MS" pitchFamily="34" charset="0"/>
              </a:rPr>
              <a:t>В Первомайском муниципальном районе проживает 10 231 человек, в том числе в сельской местности – 5637 человек.</a:t>
            </a:r>
          </a:p>
          <a:p>
            <a:pPr marL="0" indent="360000"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sz="2500" dirty="0">
                <a:latin typeface="Trebuchet MS" pitchFamily="34" charset="0"/>
              </a:rPr>
              <a:t>В Первомайском районе 268 населённых пунктов в составе одного городского и двух сельских поселений.</a:t>
            </a:r>
          </a:p>
          <a:p>
            <a:pPr marL="0" indent="360000"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sz="2500" dirty="0">
                <a:latin typeface="Trebuchet MS" pitchFamily="34" charset="0"/>
              </a:rPr>
              <a:t>На территории района насчитывается 207 хозяйствующих субъектов.</a:t>
            </a:r>
          </a:p>
          <a:p>
            <a:pPr marL="0" indent="360000" algn="just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ru-RU" sz="2600" dirty="0">
                <a:latin typeface="Trebuchet MS" pitchFamily="34" charset="0"/>
              </a:rPr>
              <a:t>Номинальная заработная плата работников организаций Первомайского муниципального района -  21407,7 рубля Среднесписочная численность работников (без субъектов малого предпринимательства) составляет 1428 человек, среднемесячная заработная плата по району(без субъектов малого предпринимательства) – 20987,9 рублей.</a:t>
            </a:r>
          </a:p>
        </p:txBody>
      </p:sp>
    </p:spTree>
    <p:extLst>
      <p:ext uri="{BB962C8B-B14F-4D97-AF65-F5344CB8AC3E}">
        <p14:creationId xmlns:p14="http://schemas.microsoft.com/office/powerpoint/2010/main" val="941654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784976" cy="770281"/>
          </a:xfrm>
        </p:spPr>
        <p:txBody>
          <a:bodyPr>
            <a:noAutofit/>
          </a:bodyPr>
          <a:lstStyle/>
          <a:p>
            <a:r>
              <a:rPr lang="ru-RU" sz="20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</a:rPr>
              <a:t>К проекту муниципальной программы </a:t>
            </a:r>
            <a:r>
              <a:rPr lang="ru-RU" sz="20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</a:rPr>
              <a:t>«Социальная поддержка населения Первомайского муниципального района </a:t>
            </a:r>
            <a:r>
              <a:rPr lang="ru-RU" sz="20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</a:rPr>
              <a:t>на 2018-2020 годы»</a:t>
            </a:r>
            <a:endParaRPr lang="ru-RU" sz="2000" dirty="0"/>
          </a:p>
        </p:txBody>
      </p:sp>
      <p:sp>
        <p:nvSpPr>
          <p:cNvPr id="3" name="Шестиугольник 2"/>
          <p:cNvSpPr/>
          <p:nvPr/>
        </p:nvSpPr>
        <p:spPr>
          <a:xfrm>
            <a:off x="179512" y="886912"/>
            <a:ext cx="5184576" cy="2254056"/>
          </a:xfrm>
          <a:prstGeom prst="hexagon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Цель муниципальной программы: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b="1" dirty="0"/>
              <a:t>содействие в обеспечении устойчивого роста уровня и качества жизни населения </a:t>
            </a:r>
            <a:r>
              <a:rPr lang="ru-RU" sz="1600" b="1" dirty="0" smtClean="0"/>
              <a:t>района;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b="1" dirty="0" smtClean="0"/>
              <a:t>внимание </a:t>
            </a:r>
            <a:r>
              <a:rPr lang="ru-RU" sz="1600" b="1" dirty="0"/>
              <a:t>и забота о пожилых гражданах, людях с ограниченными </a:t>
            </a:r>
            <a:r>
              <a:rPr lang="ru-RU" sz="1600" b="1" dirty="0" smtClean="0"/>
              <a:t>возможностями;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b="1" dirty="0" smtClean="0"/>
              <a:t>защита </a:t>
            </a:r>
            <a:r>
              <a:rPr lang="ru-RU" sz="1600" b="1" dirty="0"/>
              <a:t>прав и интересов работающего населения.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851920" y="3284984"/>
            <a:ext cx="5112568" cy="33843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Задачи муниципальной      программы:</a:t>
            </a:r>
          </a:p>
          <a:p>
            <a:pPr marL="285750" lvl="0" indent="-285750">
              <a:buFontTx/>
              <a:buChar char="-"/>
            </a:pPr>
            <a:r>
              <a:rPr lang="ru-RU" sz="1400" b="1" u="sng" dirty="0" smtClean="0">
                <a:solidFill>
                  <a:schemeClr val="tx1"/>
                </a:solidFill>
              </a:rPr>
              <a:t>обеспечение </a:t>
            </a:r>
            <a:r>
              <a:rPr lang="ru-RU" sz="1400" b="1" u="sng" dirty="0">
                <a:solidFill>
                  <a:schemeClr val="tx1"/>
                </a:solidFill>
              </a:rPr>
              <a:t>доступности и повышение качества </a:t>
            </a:r>
            <a:r>
              <a:rPr lang="ru-RU" sz="1400" b="1" dirty="0">
                <a:solidFill>
                  <a:schemeClr val="tx1"/>
                </a:solidFill>
              </a:rPr>
              <a:t>предоставления государственных и муниципальных услуг в сфере социальной защиты населения, совершенствование форм социального обслуживания </a:t>
            </a:r>
            <a:r>
              <a:rPr lang="ru-RU" sz="1400" b="1" dirty="0" smtClean="0">
                <a:solidFill>
                  <a:schemeClr val="tx1"/>
                </a:solidFill>
              </a:rPr>
              <a:t>населения;</a:t>
            </a:r>
          </a:p>
          <a:p>
            <a:pPr marL="285750" lvl="0" indent="-285750">
              <a:buFontTx/>
              <a:buChar char="-"/>
            </a:pPr>
            <a:r>
              <a:rPr lang="ru-RU" sz="1400" b="1" u="sng" dirty="0" smtClean="0">
                <a:solidFill>
                  <a:schemeClr val="tx1"/>
                </a:solidFill>
              </a:rPr>
              <a:t>повышение </a:t>
            </a:r>
            <a:r>
              <a:rPr lang="ru-RU" sz="1400" b="1" u="sng" dirty="0">
                <a:solidFill>
                  <a:schemeClr val="tx1"/>
                </a:solidFill>
              </a:rPr>
              <a:t>эффективности</a:t>
            </a:r>
            <a:r>
              <a:rPr lang="ru-RU" sz="1400" b="1" dirty="0">
                <a:solidFill>
                  <a:schemeClr val="tx1"/>
                </a:solidFill>
              </a:rPr>
              <a:t> предоставления мер социальной поддержки за счет развития и усиления адресной социальной </a:t>
            </a:r>
            <a:r>
              <a:rPr lang="ru-RU" sz="1400" b="1" dirty="0" smtClean="0">
                <a:solidFill>
                  <a:schemeClr val="tx1"/>
                </a:solidFill>
              </a:rPr>
              <a:t>помощи;</a:t>
            </a:r>
          </a:p>
          <a:p>
            <a:pPr marL="285750" lvl="0" indent="-285750">
              <a:buFontTx/>
              <a:buChar char="-"/>
            </a:pPr>
            <a:r>
              <a:rPr lang="ru-RU" sz="1400" b="1" u="sng" dirty="0" smtClean="0">
                <a:solidFill>
                  <a:schemeClr val="tx1"/>
                </a:solidFill>
              </a:rPr>
              <a:t>обеспечение </a:t>
            </a:r>
            <a:r>
              <a:rPr lang="ru-RU" sz="1400" b="1" u="sng" dirty="0">
                <a:solidFill>
                  <a:schemeClr val="tx1"/>
                </a:solidFill>
              </a:rPr>
              <a:t>комфортного пребывания </a:t>
            </a:r>
            <a:r>
              <a:rPr lang="ru-RU" sz="1400" b="1" dirty="0">
                <a:solidFill>
                  <a:schemeClr val="tx1"/>
                </a:solidFill>
              </a:rPr>
              <a:t>в учреждении социального обслуживания населения для инвалидов и других маломобильных групп </a:t>
            </a:r>
            <a:r>
              <a:rPr lang="ru-RU" sz="1400" b="1" dirty="0" smtClean="0">
                <a:solidFill>
                  <a:schemeClr val="tx1"/>
                </a:solidFill>
              </a:rPr>
              <a:t>населения;</a:t>
            </a:r>
          </a:p>
          <a:p>
            <a:pPr marL="285750" lvl="0" indent="-285750">
              <a:buFontTx/>
              <a:buChar char="-"/>
            </a:pPr>
            <a:r>
              <a:rPr lang="ru-RU" sz="1400" b="1" u="sng" dirty="0" smtClean="0">
                <a:solidFill>
                  <a:schemeClr val="tx1"/>
                </a:solidFill>
              </a:rPr>
              <a:t>информирование</a:t>
            </a:r>
            <a:r>
              <a:rPr lang="ru-RU" sz="1400" b="1" dirty="0" smtClean="0">
                <a:solidFill>
                  <a:schemeClr val="tx1"/>
                </a:solidFill>
              </a:rPr>
              <a:t> </a:t>
            </a:r>
            <a:r>
              <a:rPr lang="ru-RU" sz="1400" b="1" dirty="0">
                <a:solidFill>
                  <a:schemeClr val="tx1"/>
                </a:solidFill>
              </a:rPr>
              <a:t>населения района о всех государственных и муниципальных услугах, о порядке и сроках их </a:t>
            </a:r>
            <a:r>
              <a:rPr lang="ru-RU" sz="1400" b="1" dirty="0" smtClean="0">
                <a:solidFill>
                  <a:schemeClr val="tx1"/>
                </a:solidFill>
              </a:rPr>
              <a:t>получения;</a:t>
            </a:r>
          </a:p>
          <a:p>
            <a:pPr marL="285750" lvl="0" indent="-285750">
              <a:buFontTx/>
              <a:buChar char="-"/>
            </a:pPr>
            <a:r>
              <a:rPr lang="ru-RU" sz="1400" b="1" u="sng" dirty="0" smtClean="0">
                <a:solidFill>
                  <a:schemeClr val="tx1"/>
                </a:solidFill>
              </a:rPr>
              <a:t>организация</a:t>
            </a:r>
            <a:r>
              <a:rPr lang="ru-RU" sz="1400" b="1" dirty="0" smtClean="0">
                <a:solidFill>
                  <a:schemeClr val="tx1"/>
                </a:solidFill>
              </a:rPr>
              <a:t> </a:t>
            </a:r>
            <a:r>
              <a:rPr lang="ru-RU" sz="1400" b="1" dirty="0">
                <a:solidFill>
                  <a:schemeClr val="tx1"/>
                </a:solidFill>
              </a:rPr>
              <a:t>предоставления государственных услуг в сфере социальной защиты населения в электронной форме.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868144" y="936722"/>
            <a:ext cx="2787734" cy="107721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tx1"/>
                </a:solidFill>
              </a:rPr>
              <a:t>Объем финансирования муниципальной программы </a:t>
            </a:r>
            <a:r>
              <a:rPr lang="ru-RU" sz="1600" b="1" dirty="0" smtClean="0">
                <a:solidFill>
                  <a:schemeClr val="tx1"/>
                </a:solidFill>
              </a:rPr>
              <a:t>на 2018 год составит  </a:t>
            </a:r>
            <a:r>
              <a:rPr lang="ru-RU" sz="1600" b="1" u="sng" dirty="0" smtClean="0">
                <a:solidFill>
                  <a:schemeClr val="tx1"/>
                </a:solidFill>
              </a:rPr>
              <a:t>112752,7 тыс.руб</a:t>
            </a:r>
            <a:r>
              <a:rPr lang="ru-RU" sz="16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pic>
        <p:nvPicPr>
          <p:cNvPr id="1026" name="Picture 2" descr="C:\Доронина\бюджет для граждан\im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606211"/>
            <a:ext cx="3672408" cy="2741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187590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856984" cy="864096"/>
          </a:xfrm>
        </p:spPr>
        <p:txBody>
          <a:bodyPr>
            <a:noAutofit/>
          </a:bodyPr>
          <a:lstStyle/>
          <a:p>
            <a:r>
              <a:rPr lang="ru-RU" sz="20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</a:rPr>
              <a:t>К проекту муниципальной программы </a:t>
            </a:r>
            <a:r>
              <a:rPr lang="ru-RU" sz="20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</a:rPr>
              <a:t>«Развитие культуры и молодежной политики в Первомайском муниципальном районе </a:t>
            </a:r>
            <a:r>
              <a:rPr lang="ru-RU" sz="20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</a:rPr>
              <a:t>на 2018-2020 годы»</a:t>
            </a:r>
            <a:endParaRPr lang="ru-RU" sz="2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914437" y="992192"/>
            <a:ext cx="2787734" cy="107721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tx1"/>
                </a:solidFill>
              </a:rPr>
              <a:t>Объем финансирования муниципальной программы </a:t>
            </a:r>
            <a:r>
              <a:rPr lang="ru-RU" sz="1600" b="1" dirty="0" smtClean="0">
                <a:solidFill>
                  <a:schemeClr val="tx1"/>
                </a:solidFill>
              </a:rPr>
              <a:t>на 2018 год составит  </a:t>
            </a:r>
            <a:r>
              <a:rPr lang="ru-RU" sz="1600" b="1" u="sng" dirty="0" smtClean="0">
                <a:solidFill>
                  <a:schemeClr val="tx1"/>
                </a:solidFill>
              </a:rPr>
              <a:t>37553,8</a:t>
            </a:r>
            <a:r>
              <a:rPr lang="ru-RU" sz="1600" b="1" u="sng" dirty="0" smtClean="0">
                <a:solidFill>
                  <a:srgbClr val="FFFF00"/>
                </a:solidFill>
              </a:rPr>
              <a:t> </a:t>
            </a:r>
            <a:r>
              <a:rPr lang="ru-RU" sz="1600" b="1" u="sng" dirty="0" smtClean="0">
                <a:solidFill>
                  <a:schemeClr val="tx1"/>
                </a:solidFill>
              </a:rPr>
              <a:t>тыс.руб</a:t>
            </a:r>
            <a:r>
              <a:rPr lang="ru-RU" sz="16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4" name="Шестиугольник 3"/>
          <p:cNvSpPr/>
          <p:nvPr/>
        </p:nvSpPr>
        <p:spPr>
          <a:xfrm>
            <a:off x="147458" y="1196752"/>
            <a:ext cx="5360646" cy="2592288"/>
          </a:xfrm>
          <a:prstGeom prst="hexagon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Цель муниципальной </a:t>
            </a:r>
            <a:r>
              <a:rPr lang="ru-RU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программы:</a:t>
            </a:r>
          </a:p>
          <a:p>
            <a:pPr algn="ctr"/>
            <a:r>
              <a:rPr lang="ru-RU" sz="1400" dirty="0" smtClean="0"/>
              <a:t>обеспечение </a:t>
            </a:r>
            <a:r>
              <a:rPr lang="ru-RU" sz="1400" dirty="0"/>
              <a:t>полного и равноправного доступа всех социально-возрастных групп и слоёв населения к ценностям традиционной и современной культуры, сохранение и развитие культурного наследия Первомайского района, комплексный подход к созданию благоприятных условий для самореализации молодёжи, к решению проблем молодых людей и молодых семей с детьми, улучшение социального положения молодёжи.</a:t>
            </a:r>
            <a:endParaRPr lang="ru-RU" sz="1400" dirty="0"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solidFill>
                <a:schemeClr val="tx2">
                  <a:lumMod val="60000"/>
                  <a:lumOff val="4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47864" y="4213792"/>
            <a:ext cx="5417706" cy="24482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Задачи муниципальной      программы</a:t>
            </a:r>
            <a:r>
              <a:rPr lang="ru-RU" sz="14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b="1" dirty="0">
                <a:solidFill>
                  <a:schemeClr val="tx1"/>
                </a:solidFill>
              </a:rPr>
              <a:t>Организация предоставления муниципальных услуг и выполнения работ подведомственными муниципальными </a:t>
            </a:r>
            <a:r>
              <a:rPr lang="ru-RU" sz="1400" b="1" dirty="0" smtClean="0">
                <a:solidFill>
                  <a:schemeClr val="tx1"/>
                </a:solidFill>
              </a:rPr>
              <a:t>учреждениями;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b="1" dirty="0">
                <a:solidFill>
                  <a:schemeClr val="tx1"/>
                </a:solidFill>
              </a:rPr>
              <a:t>Укрепление материально-технической базы муниципальных учреждений культуры Первомайского района</a:t>
            </a:r>
            <a:r>
              <a:rPr lang="ru-RU" sz="1400" b="1" dirty="0" smtClean="0">
                <a:solidFill>
                  <a:schemeClr val="tx1"/>
                </a:solidFill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b="1" dirty="0">
                <a:solidFill>
                  <a:schemeClr val="tx1"/>
                </a:solidFill>
              </a:rPr>
              <a:t>Обеспечение условий для реализации творческого, научного, интеллектуального потенциала молодежи Первомайского района</a:t>
            </a:r>
            <a:r>
              <a:rPr lang="ru-RU" sz="1400" b="1" dirty="0" smtClean="0">
                <a:solidFill>
                  <a:schemeClr val="tx1"/>
                </a:solidFill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b="1" dirty="0">
                <a:solidFill>
                  <a:schemeClr val="tx1"/>
                </a:solidFill>
              </a:rPr>
              <a:t>Проведение  организационных и информационных мероприятий по патриотическому воспитанию в Первомайском районе.</a:t>
            </a:r>
            <a:endParaRPr lang="ru-RU" sz="1400" b="1" dirty="0"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050" name="Picture 2" descr="C:\Доронина\бюджет для граждан\DSC_044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458" y="4624488"/>
            <a:ext cx="3048000" cy="2023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Доронина\бюджет для граждан\_prechistoe-p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168860"/>
            <a:ext cx="3312368" cy="1764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288748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96104"/>
            <a:ext cx="8568952" cy="735875"/>
          </a:xfrm>
        </p:spPr>
        <p:txBody>
          <a:bodyPr>
            <a:noAutofit/>
          </a:bodyPr>
          <a:lstStyle/>
          <a:p>
            <a:r>
              <a:rPr lang="ru-RU" sz="20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</a:rPr>
              <a:t>К проекту муниципальной программы «Развитие </a:t>
            </a:r>
            <a:r>
              <a:rPr lang="ru-RU" sz="20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</a:rPr>
              <a:t>физической культуры </a:t>
            </a:r>
            <a:r>
              <a:rPr lang="ru-RU" sz="20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</a:rPr>
              <a:t>и </a:t>
            </a:r>
            <a:r>
              <a:rPr lang="ru-RU" sz="20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</a:rPr>
              <a:t>спорта </a:t>
            </a:r>
            <a:r>
              <a:rPr lang="ru-RU" sz="20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</a:rPr>
              <a:t>в Первомайском муниципальном районе на </a:t>
            </a:r>
            <a:r>
              <a:rPr lang="ru-RU" sz="20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</a:rPr>
              <a:t>2016-2020 </a:t>
            </a:r>
            <a:r>
              <a:rPr lang="ru-RU" sz="20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</a:rPr>
              <a:t>годы»</a:t>
            </a:r>
            <a:endParaRPr lang="ru-RU" sz="2000" dirty="0"/>
          </a:p>
        </p:txBody>
      </p:sp>
      <p:sp>
        <p:nvSpPr>
          <p:cNvPr id="3" name="Шестиугольник 2"/>
          <p:cNvSpPr/>
          <p:nvPr/>
        </p:nvSpPr>
        <p:spPr>
          <a:xfrm>
            <a:off x="0" y="2420888"/>
            <a:ext cx="4644008" cy="1944216"/>
          </a:xfrm>
          <a:prstGeom prst="hexagon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Цель муниципальной программы</a:t>
            </a:r>
            <a:r>
              <a:rPr lang="ru-RU" sz="16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:</a:t>
            </a:r>
          </a:p>
          <a:p>
            <a:pPr algn="ctr"/>
            <a:r>
              <a:rPr lang="ru-RU" sz="1600" b="1" dirty="0"/>
              <a:t>обеспечение прав и возможностей населения Первомайского муниципального района на удовлетворение своих потребностей в физической культуре и участие в массовом спортивном </a:t>
            </a:r>
            <a:r>
              <a:rPr lang="ru-RU" sz="1600" b="1" dirty="0" smtClean="0"/>
              <a:t>движении.</a:t>
            </a:r>
            <a:endParaRPr lang="ru-RU" sz="1600" b="1" dirty="0"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solidFill>
                <a:schemeClr val="tx2">
                  <a:lumMod val="60000"/>
                  <a:lumOff val="4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292081" y="946468"/>
            <a:ext cx="3410090" cy="83099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tx1"/>
                </a:solidFill>
              </a:rPr>
              <a:t>Объем финансирования муниципальной программы </a:t>
            </a:r>
            <a:r>
              <a:rPr lang="ru-RU" sz="1600" b="1" dirty="0" smtClean="0">
                <a:solidFill>
                  <a:schemeClr val="tx1"/>
                </a:solidFill>
              </a:rPr>
              <a:t>на 2018 год составит  </a:t>
            </a:r>
            <a:r>
              <a:rPr lang="ru-RU" sz="1600" b="1" u="sng" dirty="0" smtClean="0">
                <a:solidFill>
                  <a:schemeClr val="tx1"/>
                </a:solidFill>
              </a:rPr>
              <a:t>72760,9 тыс.руб</a:t>
            </a:r>
            <a:r>
              <a:rPr lang="ru-RU" sz="16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851920" y="4653136"/>
            <a:ext cx="5112568" cy="20162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Задачи муниципальной      программы</a:t>
            </a:r>
            <a:r>
              <a:rPr lang="ru-RU" sz="14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: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sz="1400" b="1" dirty="0">
                <a:solidFill>
                  <a:schemeClr val="tx1"/>
                </a:solidFill>
              </a:rPr>
              <a:t>создание эффективной системы управления отраслью «Физическая культура и спорт» Первомайского муниципального </a:t>
            </a:r>
            <a:r>
              <a:rPr lang="ru-RU" sz="1400" b="1" dirty="0" smtClean="0">
                <a:solidFill>
                  <a:schemeClr val="tx1"/>
                </a:solidFill>
              </a:rPr>
              <a:t>района;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sz="1400" b="1" dirty="0" smtClean="0">
                <a:solidFill>
                  <a:schemeClr val="tx1"/>
                </a:solidFill>
              </a:rPr>
              <a:t>приобщение </a:t>
            </a:r>
            <a:r>
              <a:rPr lang="ru-RU" sz="1400" b="1" dirty="0">
                <a:solidFill>
                  <a:schemeClr val="tx1"/>
                </a:solidFill>
              </a:rPr>
              <a:t>к систематическим занятиям физической культурой и спортом и здоровому образу жизни значительной части населения </a:t>
            </a:r>
            <a:r>
              <a:rPr lang="ru-RU" sz="1400" b="1" dirty="0" smtClean="0">
                <a:solidFill>
                  <a:schemeClr val="tx1"/>
                </a:solidFill>
              </a:rPr>
              <a:t>района.</a:t>
            </a:r>
            <a:endParaRPr lang="ru-RU" sz="1400" b="1" dirty="0"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074" name="Picture 2" descr="C:\Доронина\бюджет для граждан\DSC_0239-1024x68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602" y="4653136"/>
            <a:ext cx="2700958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Доронина\бюджет для граждан\iHJFX9P0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1771" y="2181410"/>
            <a:ext cx="3600400" cy="2423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User\Desktop\фото\TSwqdLng3Yk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8768" y="781880"/>
            <a:ext cx="2683272" cy="1474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 descr="спорт 2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812895"/>
            <a:ext cx="1559078" cy="141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824161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640960" cy="706090"/>
          </a:xfrm>
        </p:spPr>
        <p:txBody>
          <a:bodyPr>
            <a:noAutofit/>
          </a:bodyPr>
          <a:lstStyle/>
          <a:p>
            <a:r>
              <a:rPr lang="ru-RU" sz="20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</a:rPr>
              <a:t>К проекту муниципальной программы «Развитие </a:t>
            </a:r>
            <a:r>
              <a:rPr lang="ru-RU" sz="20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</a:rPr>
              <a:t>дорожного хозяйства и транспорта </a:t>
            </a:r>
            <a:r>
              <a:rPr lang="ru-RU" sz="20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</a:rPr>
              <a:t>в Первомайском муниципальном районе на 2018-2020 годы»</a:t>
            </a: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015544" y="818410"/>
            <a:ext cx="2787734" cy="107721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tx1"/>
                </a:solidFill>
              </a:rPr>
              <a:t>Объем финансирования муниципальной программы </a:t>
            </a:r>
            <a:r>
              <a:rPr lang="ru-RU" sz="1600" b="1" dirty="0" smtClean="0">
                <a:solidFill>
                  <a:schemeClr val="tx1"/>
                </a:solidFill>
              </a:rPr>
              <a:t>на 2018 год составит  </a:t>
            </a:r>
            <a:r>
              <a:rPr lang="ru-RU" sz="1600" b="1" u="sng" dirty="0" smtClean="0">
                <a:solidFill>
                  <a:schemeClr val="tx1"/>
                </a:solidFill>
              </a:rPr>
              <a:t>35930,2 тыс.руб</a:t>
            </a:r>
            <a:r>
              <a:rPr lang="ru-RU" sz="16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5" name="Шестиугольник 4"/>
          <p:cNvSpPr/>
          <p:nvPr/>
        </p:nvSpPr>
        <p:spPr>
          <a:xfrm>
            <a:off x="-28496" y="818410"/>
            <a:ext cx="4644008" cy="2520280"/>
          </a:xfrm>
          <a:prstGeom prst="hexagon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Цель муниципальной программы</a:t>
            </a:r>
            <a:r>
              <a:rPr lang="ru-RU" sz="16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:</a:t>
            </a:r>
          </a:p>
          <a:p>
            <a:pPr algn="just"/>
            <a:r>
              <a:rPr lang="ru-RU" sz="1400" b="1" dirty="0"/>
              <a:t>повышение эффективности дорожной деятельности в отношении автомобильных дорог общего пользования местного значения, дворовых территорий многоквартирных домов, проездов к дворовым территориям многоквартирных домов, обеспечение безопасности дорожного движения и повышение качества транспортного обслуживания населения.</a:t>
            </a:r>
            <a:endParaRPr lang="ru-RU" sz="1400" b="1" dirty="0"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solidFill>
                <a:schemeClr val="tx2">
                  <a:lumMod val="60000"/>
                  <a:lumOff val="4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877144" y="4005064"/>
            <a:ext cx="5112568" cy="24482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Задачи муниципальной      программы</a:t>
            </a:r>
            <a:r>
              <a:rPr lang="ru-RU" sz="14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: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400" b="1" dirty="0">
                <a:solidFill>
                  <a:schemeClr val="tx1"/>
                </a:solidFill>
              </a:rPr>
              <a:t>Развитие сети автомобильных дорог общего пользования местного значения  Первомайского муниципального района;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400" b="1" dirty="0" smtClean="0">
                <a:solidFill>
                  <a:schemeClr val="tx1"/>
                </a:solidFill>
              </a:rPr>
              <a:t>Обеспечение </a:t>
            </a:r>
            <a:r>
              <a:rPr lang="ru-RU" sz="1400" b="1" dirty="0">
                <a:solidFill>
                  <a:schemeClr val="tx1"/>
                </a:solidFill>
              </a:rPr>
              <a:t>населения Первомайского МР услугами пассажирского автотранспорта на </a:t>
            </a:r>
            <a:r>
              <a:rPr lang="ru-RU" sz="1400" b="1" dirty="0" err="1">
                <a:solidFill>
                  <a:schemeClr val="tx1"/>
                </a:solidFill>
              </a:rPr>
              <a:t>внутримуниципальных</a:t>
            </a:r>
            <a:r>
              <a:rPr lang="ru-RU" sz="1400" b="1" dirty="0">
                <a:solidFill>
                  <a:schemeClr val="tx1"/>
                </a:solidFill>
              </a:rPr>
              <a:t> маршрутах;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400" b="1" dirty="0" smtClean="0">
                <a:solidFill>
                  <a:schemeClr val="tx1"/>
                </a:solidFill>
              </a:rPr>
              <a:t>Предоставление </a:t>
            </a:r>
            <a:r>
              <a:rPr lang="ru-RU" sz="1400" b="1" dirty="0">
                <a:solidFill>
                  <a:schemeClr val="tx1"/>
                </a:solidFill>
              </a:rPr>
              <a:t>социальных услуг отдельным категориям граждан при проезде в транспорте общего пользования;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400" b="1" dirty="0" smtClean="0">
                <a:solidFill>
                  <a:schemeClr val="tx1"/>
                </a:solidFill>
              </a:rPr>
              <a:t>Развитие </a:t>
            </a:r>
            <a:r>
              <a:rPr lang="ru-RU" sz="1400" b="1" dirty="0">
                <a:solidFill>
                  <a:schemeClr val="tx1"/>
                </a:solidFill>
              </a:rPr>
              <a:t>системы обеспечения безопасности дорожного движения на территории Первомайского муниципального района  в части формирования безопасного поведения участников дорожного движения.</a:t>
            </a:r>
            <a:endParaRPr lang="ru-RU" sz="1400" b="1" dirty="0"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098" name="Picture 2" descr="C:\Доронина\бюджет для граждан\i5FEVVSG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078550"/>
            <a:ext cx="3672820" cy="1643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Доронина\бюджет для граждан\5-yamochnyy-remont-dorog_-frezerovanie-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640" y="3754924"/>
            <a:ext cx="3596640" cy="247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999654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016" y="11144"/>
            <a:ext cx="4572000" cy="104644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6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К проекту муниципальной программы  </a:t>
            </a:r>
          </a:p>
          <a:p>
            <a:pPr algn="ctr"/>
            <a:r>
              <a:rPr lang="ru-RU" sz="16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«Эффективная власть в Первомайском муниципальном районе на 2018-2020 годы»</a:t>
            </a:r>
          </a:p>
          <a:p>
            <a:pPr algn="ctr"/>
            <a:r>
              <a:rPr lang="ru-RU" sz="1400" b="1" dirty="0"/>
              <a:t>(объем </a:t>
            </a:r>
            <a:r>
              <a:rPr lang="ru-RU" sz="1400" b="1" dirty="0" smtClean="0"/>
              <a:t>финансирования на 2018 г. 7900,3 </a:t>
            </a:r>
            <a:r>
              <a:rPr lang="ru-RU" sz="1400" b="1" dirty="0" err="1"/>
              <a:t>тыс.руб</a:t>
            </a:r>
            <a:r>
              <a:rPr lang="ru-RU" sz="1400" b="1" dirty="0"/>
              <a:t>)</a:t>
            </a:r>
            <a:endParaRPr lang="ru-RU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179512" y="1314454"/>
            <a:ext cx="4176464" cy="15696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dirty="0"/>
              <a:t>повышение эффективности деятельности органов местного самоуправления при решении вопросов местного значения, обеспечение открытости в их деятельности, обеспечение граждан доступными и качественными услугами.</a:t>
            </a:r>
          </a:p>
        </p:txBody>
      </p:sp>
      <p:sp>
        <p:nvSpPr>
          <p:cNvPr id="6" name="Овал 5"/>
          <p:cNvSpPr/>
          <p:nvPr/>
        </p:nvSpPr>
        <p:spPr>
          <a:xfrm>
            <a:off x="1187624" y="1021378"/>
            <a:ext cx="1728192" cy="31939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717750" y="996407"/>
            <a:ext cx="7304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Цель:</a:t>
            </a:r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1369503" y="2976551"/>
            <a:ext cx="1426950" cy="324036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Задачи: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62206" y="3429000"/>
            <a:ext cx="4193770" cy="30469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 smtClean="0"/>
              <a:t>создание </a:t>
            </a:r>
            <a:r>
              <a:rPr lang="ru-RU" sz="1600" dirty="0"/>
              <a:t>условий для развития муниципальной службы, повышение эффективности и результативности деятельности муниципальных </a:t>
            </a:r>
            <a:r>
              <a:rPr lang="ru-RU" sz="1600" dirty="0" smtClean="0"/>
              <a:t>служащих;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 smtClean="0"/>
              <a:t>исполнение </a:t>
            </a:r>
            <a:r>
              <a:rPr lang="ru-RU" sz="1600" dirty="0"/>
              <a:t>полномочий собственника имущества и полномочий в сфере земельных </a:t>
            </a:r>
            <a:r>
              <a:rPr lang="ru-RU" sz="1600" dirty="0" smtClean="0"/>
              <a:t>отношений;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/>
              <a:t>о</a:t>
            </a:r>
            <a:r>
              <a:rPr lang="ru-RU" sz="1600" dirty="0" smtClean="0"/>
              <a:t>беспечение </a:t>
            </a:r>
            <a:r>
              <a:rPr lang="ru-RU" sz="1600" dirty="0"/>
              <a:t>и исполнение обязанностей, возложенных на МУ «Центр обеспечения функционирования органов местного самоуправления Первомайского муниципального района»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499992" y="25192"/>
            <a:ext cx="4572000" cy="12926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6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К </a:t>
            </a:r>
            <a:r>
              <a:rPr lang="ru-RU" sz="16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проекту муниципальной программы «</a:t>
            </a:r>
            <a:r>
              <a:rPr lang="ru-RU" sz="16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Создание условий для эффективного управления  муниципальными финансами в Первомайском муниципальном районе на </a:t>
            </a:r>
            <a:r>
              <a:rPr lang="ru-RU" sz="16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2018-2020 </a:t>
            </a:r>
            <a:r>
              <a:rPr lang="ru-RU" sz="16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годы»</a:t>
            </a:r>
          </a:p>
          <a:p>
            <a:pPr algn="ctr"/>
            <a:r>
              <a:rPr lang="ru-RU" sz="1400" b="1" dirty="0" smtClean="0"/>
              <a:t>(объем финансирования на 2018 г. 7042 тыс.руб)</a:t>
            </a:r>
            <a:endParaRPr lang="ru-RU" sz="1400" b="1" dirty="0"/>
          </a:p>
        </p:txBody>
      </p:sp>
      <p:sp>
        <p:nvSpPr>
          <p:cNvPr id="12" name="Овал 11"/>
          <p:cNvSpPr/>
          <p:nvPr/>
        </p:nvSpPr>
        <p:spPr>
          <a:xfrm>
            <a:off x="5796136" y="1325826"/>
            <a:ext cx="1728192" cy="31939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Цель:</a:t>
            </a:r>
          </a:p>
        </p:txBody>
      </p:sp>
      <p:sp>
        <p:nvSpPr>
          <p:cNvPr id="13" name="Овал 12"/>
          <p:cNvSpPr/>
          <p:nvPr/>
        </p:nvSpPr>
        <p:spPr>
          <a:xfrm>
            <a:off x="6051626" y="3091427"/>
            <a:ext cx="1426950" cy="324036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Задачи: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499992" y="1653112"/>
            <a:ext cx="4572000" cy="13234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dirty="0"/>
              <a:t>Обеспечение равных условий для устойчивого исполнения расходных обязательств муниципальных образований района, повышения качества управления муниципальными финансами.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788024" y="3429000"/>
            <a:ext cx="4176464" cy="30469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chemeClr val="tx1"/>
                </a:solidFill>
              </a:rPr>
              <a:t>выравнивание </a:t>
            </a:r>
            <a:r>
              <a:rPr lang="ru-RU" sz="1600" dirty="0">
                <a:solidFill>
                  <a:schemeClr val="tx1"/>
                </a:solidFill>
              </a:rPr>
              <a:t>бюджетной обеспеченности поселений муниципального </a:t>
            </a:r>
            <a:r>
              <a:rPr lang="ru-RU" sz="1600" dirty="0" smtClean="0">
                <a:solidFill>
                  <a:schemeClr val="tx1"/>
                </a:solidFill>
              </a:rPr>
              <a:t>района (предоставление поселениям дотаций </a:t>
            </a:r>
            <a:r>
              <a:rPr lang="ru-RU" sz="1600" dirty="0">
                <a:solidFill>
                  <a:schemeClr val="tx1"/>
                </a:solidFill>
              </a:rPr>
              <a:t>на выравнивание бюджетной </a:t>
            </a:r>
            <a:r>
              <a:rPr lang="ru-RU" sz="1600" dirty="0" smtClean="0">
                <a:solidFill>
                  <a:schemeClr val="tx1"/>
                </a:solidFill>
              </a:rPr>
              <a:t>обеспеченности);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chemeClr val="tx1"/>
                </a:solidFill>
              </a:rPr>
              <a:t>повышение </a:t>
            </a:r>
            <a:r>
              <a:rPr lang="ru-RU" sz="1600" dirty="0">
                <a:solidFill>
                  <a:schemeClr val="tx1"/>
                </a:solidFill>
              </a:rPr>
              <a:t>качества управления муниципальными </a:t>
            </a:r>
            <a:r>
              <a:rPr lang="ru-RU" sz="1600" dirty="0" smtClean="0">
                <a:solidFill>
                  <a:schemeClr val="tx1"/>
                </a:solidFill>
              </a:rPr>
              <a:t>финансами (техническое сопровождение </a:t>
            </a:r>
            <a:r>
              <a:rPr lang="ru-RU" sz="1600" dirty="0">
                <a:solidFill>
                  <a:schemeClr val="tx1"/>
                </a:solidFill>
              </a:rPr>
              <a:t>программных продуктов  «АС Бюджет», АС «УРМ»,  а также дополнительных программных модулей и функционала к этим </a:t>
            </a:r>
            <a:r>
              <a:rPr lang="ru-RU" sz="1600" dirty="0" smtClean="0">
                <a:solidFill>
                  <a:schemeClr val="tx1"/>
                </a:solidFill>
              </a:rPr>
              <a:t>программам).</a:t>
            </a:r>
            <a:endParaRPr lang="ru-RU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529367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568" y="44624"/>
            <a:ext cx="4572000" cy="12926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6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К проекту муниципальной программы </a:t>
            </a:r>
            <a:r>
              <a:rPr lang="ru-RU" sz="16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«Комплексные </a:t>
            </a:r>
            <a:r>
              <a:rPr lang="ru-RU" sz="16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меры по организации </a:t>
            </a:r>
            <a:r>
              <a:rPr lang="ru-RU" sz="16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отдыха и </a:t>
            </a:r>
            <a:r>
              <a:rPr lang="ru-RU" sz="16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оздоровления </a:t>
            </a:r>
            <a:r>
              <a:rPr lang="ru-RU" sz="16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детей </a:t>
            </a:r>
            <a:r>
              <a:rPr lang="ru-RU" sz="16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Первомайского района" на </a:t>
            </a:r>
            <a:r>
              <a:rPr lang="ru-RU" sz="16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2018-2020 </a:t>
            </a:r>
            <a:r>
              <a:rPr lang="ru-RU" sz="16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годы</a:t>
            </a:r>
            <a:r>
              <a:rPr lang="ru-RU" sz="16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»</a:t>
            </a:r>
          </a:p>
          <a:p>
            <a:pPr algn="ctr"/>
            <a:r>
              <a:rPr lang="ru-RU" sz="1400" b="1" dirty="0" smtClean="0"/>
              <a:t>(объем </a:t>
            </a:r>
            <a:r>
              <a:rPr lang="ru-RU" sz="1400" b="1" dirty="0"/>
              <a:t>финансирования на 2018 г. </a:t>
            </a:r>
            <a:r>
              <a:rPr lang="ru-RU" sz="1400" b="1" dirty="0" smtClean="0"/>
              <a:t>2652,3 </a:t>
            </a:r>
            <a:r>
              <a:rPr lang="ru-RU" sz="1400" b="1" dirty="0" err="1"/>
              <a:t>тыс.руб</a:t>
            </a:r>
            <a:r>
              <a:rPr lang="ru-RU" sz="1400" b="1" dirty="0" smtClean="0"/>
              <a:t>)</a:t>
            </a:r>
            <a:endParaRPr lang="ru-RU" sz="1400" dirty="0"/>
          </a:p>
        </p:txBody>
      </p:sp>
      <p:sp>
        <p:nvSpPr>
          <p:cNvPr id="4" name="Овал 3"/>
          <p:cNvSpPr/>
          <p:nvPr/>
        </p:nvSpPr>
        <p:spPr>
          <a:xfrm>
            <a:off x="5868144" y="1171250"/>
            <a:ext cx="1728192" cy="31939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Цель: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9592" y="1700808"/>
            <a:ext cx="4176464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обеспечение </a:t>
            </a:r>
            <a:r>
              <a:rPr lang="ru-RU" sz="1600" dirty="0"/>
              <a:t>отдыха и оздоровления  детей, проживающих на территории Первомайского   </a:t>
            </a:r>
            <a:r>
              <a:rPr lang="ru-RU" sz="1600" dirty="0" smtClean="0"/>
              <a:t>района.</a:t>
            </a:r>
            <a:endParaRPr lang="ru-RU" sz="1600" dirty="0"/>
          </a:p>
        </p:txBody>
      </p:sp>
      <p:sp>
        <p:nvSpPr>
          <p:cNvPr id="6" name="Овал 5"/>
          <p:cNvSpPr/>
          <p:nvPr/>
        </p:nvSpPr>
        <p:spPr>
          <a:xfrm>
            <a:off x="1328784" y="2671833"/>
            <a:ext cx="1426950" cy="324036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Задача: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1795" y="3134112"/>
            <a:ext cx="4193770" cy="10772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/>
              <a:t>создание благоприятных условий для  отдыха, оздоровления и занятости  детей, проживающих на территории Первомайского  муниципального района.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499992" y="76394"/>
            <a:ext cx="4572000" cy="104644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6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К проекту муниципальной программы «Информационное общество в Первомайском муниципальном районе" на </a:t>
            </a:r>
            <a:r>
              <a:rPr lang="ru-RU" sz="16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2016-2018 </a:t>
            </a:r>
            <a:r>
              <a:rPr lang="ru-RU" sz="16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годы</a:t>
            </a:r>
            <a:r>
              <a:rPr lang="ru-RU" sz="16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»</a:t>
            </a:r>
          </a:p>
          <a:p>
            <a:pPr algn="ctr"/>
            <a:r>
              <a:rPr lang="ru-RU" sz="1400" b="1" dirty="0" smtClean="0"/>
              <a:t>(объем </a:t>
            </a:r>
            <a:r>
              <a:rPr lang="ru-RU" sz="1400" b="1" dirty="0"/>
              <a:t>финансирования на 2018 г. </a:t>
            </a:r>
            <a:r>
              <a:rPr lang="ru-RU" sz="1400" b="1" dirty="0" smtClean="0"/>
              <a:t>1647,5 </a:t>
            </a:r>
            <a:r>
              <a:rPr lang="ru-RU" sz="1400" b="1" dirty="0" err="1"/>
              <a:t>тыс.руб</a:t>
            </a:r>
            <a:r>
              <a:rPr lang="ru-RU" sz="1400" b="1" dirty="0" smtClean="0"/>
              <a:t>)</a:t>
            </a:r>
            <a:endParaRPr lang="ru-RU" sz="1400" dirty="0"/>
          </a:p>
        </p:txBody>
      </p:sp>
      <p:sp>
        <p:nvSpPr>
          <p:cNvPr id="9" name="Овал 8"/>
          <p:cNvSpPr/>
          <p:nvPr/>
        </p:nvSpPr>
        <p:spPr>
          <a:xfrm>
            <a:off x="1313808" y="1381418"/>
            <a:ext cx="1728192" cy="31939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Цель: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6018765" y="3230214"/>
            <a:ext cx="1426950" cy="324036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Задача: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358973" y="1552537"/>
            <a:ext cx="4572000" cy="160043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just"/>
            <a:r>
              <a:rPr lang="ru-RU" sz="1400" dirty="0"/>
              <a:t>обеспечение конституционного права жителей </a:t>
            </a:r>
            <a:r>
              <a:rPr lang="ru-RU" sz="1400" dirty="0" smtClean="0"/>
              <a:t>Первомайского района </a:t>
            </a:r>
            <a:r>
              <a:rPr lang="ru-RU" sz="1400" dirty="0"/>
              <a:t>на получение оперативной и достоверной информации о важнейших общественно-политических, социально-культурных событиях района, о деятельности органов исполнительной и представительной властей Первомайского муниципального района.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376093" y="3645024"/>
            <a:ext cx="4572000" cy="132343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/>
              <a:t>создание условий для развития печатного средства массовой информации Первомайского муниципального района – районной общественно-политической газеты «Призыв».</a:t>
            </a:r>
          </a:p>
        </p:txBody>
      </p:sp>
      <p:pic>
        <p:nvPicPr>
          <p:cNvPr id="4098" name="Picture 2" descr="C:\Доронина\бюджет для граждан\фото\_logotip-s-karto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2735" y="5229200"/>
            <a:ext cx="4284476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Доронина\бюджет для граждан\фото\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306742"/>
            <a:ext cx="3748317" cy="2362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01659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568" y="44624"/>
            <a:ext cx="4572000" cy="12926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6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К проекту муниципальной программы «Газификация и модернизация жилищно-коммунального хозяйства Первомайского муниципального района" на </a:t>
            </a:r>
            <a:r>
              <a:rPr lang="ru-RU" sz="16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2018-2020 </a:t>
            </a:r>
            <a:r>
              <a:rPr lang="ru-RU" sz="16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годы</a:t>
            </a:r>
            <a:r>
              <a:rPr lang="ru-RU" sz="16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»</a:t>
            </a:r>
          </a:p>
          <a:p>
            <a:pPr algn="ctr"/>
            <a:r>
              <a:rPr lang="ru-RU" sz="1400" b="1" dirty="0" smtClean="0"/>
              <a:t>(объем </a:t>
            </a:r>
            <a:r>
              <a:rPr lang="ru-RU" sz="1400" b="1" dirty="0"/>
              <a:t>финансирования на 2018 г. </a:t>
            </a:r>
            <a:r>
              <a:rPr lang="ru-RU" sz="1400" b="1" dirty="0" smtClean="0"/>
              <a:t>2459 </a:t>
            </a:r>
            <a:r>
              <a:rPr lang="ru-RU" sz="1400" b="1" dirty="0" err="1"/>
              <a:t>тыс.руб</a:t>
            </a:r>
            <a:r>
              <a:rPr lang="ru-RU" sz="1400" b="1" dirty="0" smtClean="0"/>
              <a:t>)</a:t>
            </a:r>
            <a:endParaRPr lang="ru-RU" sz="1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1772816"/>
            <a:ext cx="4320480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dirty="0"/>
              <a:t>улучшение качества обеспечения коммунальными услугами населения Первомайского района  путем газификации.</a:t>
            </a:r>
          </a:p>
        </p:txBody>
      </p:sp>
      <p:sp>
        <p:nvSpPr>
          <p:cNvPr id="5" name="Овал 4"/>
          <p:cNvSpPr/>
          <p:nvPr/>
        </p:nvSpPr>
        <p:spPr>
          <a:xfrm>
            <a:off x="1426472" y="1345516"/>
            <a:ext cx="1728192" cy="31939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Цель: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1577093" y="2632339"/>
            <a:ext cx="1426950" cy="324036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Задачи: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7504" y="3068960"/>
            <a:ext cx="4320480" cy="15696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 smtClean="0"/>
              <a:t>газификация </a:t>
            </a:r>
            <a:r>
              <a:rPr lang="ru-RU" sz="1600" dirty="0"/>
              <a:t>населенных пунктов Первомайского района (строительство распределительных газовых сетей с вводом их в эксплуатацию</a:t>
            </a:r>
            <a:r>
              <a:rPr lang="ru-RU" sz="1600" dirty="0" smtClean="0"/>
              <a:t>);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 smtClean="0"/>
              <a:t>модернизация </a:t>
            </a:r>
            <a:r>
              <a:rPr lang="ru-RU" sz="1600" dirty="0"/>
              <a:t>объектов теплоснабжения (перевод котельных на газовое топливо</a:t>
            </a:r>
            <a:r>
              <a:rPr lang="ru-RU" sz="1600" dirty="0" smtClean="0"/>
              <a:t>).</a:t>
            </a:r>
            <a:endParaRPr lang="ru-RU" sz="1600" dirty="0"/>
          </a:p>
        </p:txBody>
      </p:sp>
      <p:pic>
        <p:nvPicPr>
          <p:cNvPr id="2050" name="Picture 2" descr="C:\Доронина\бюджет для граждан\фото\getIm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364" y="4797152"/>
            <a:ext cx="3672408" cy="1837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4427984" y="52854"/>
            <a:ext cx="4572000" cy="153888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6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К проекту муниципальной программы «Обеспечение общественного порядка и противодействие преступности на территории Первомайского муниципального района" на </a:t>
            </a:r>
            <a:r>
              <a:rPr lang="ru-RU" sz="16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2018-2020 </a:t>
            </a:r>
            <a:r>
              <a:rPr lang="ru-RU" sz="16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годы</a:t>
            </a:r>
            <a:r>
              <a:rPr lang="ru-RU" sz="16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»</a:t>
            </a:r>
          </a:p>
          <a:p>
            <a:pPr algn="ctr"/>
            <a:r>
              <a:rPr lang="ru-RU" sz="1400" b="1" dirty="0" smtClean="0"/>
              <a:t>(объем </a:t>
            </a:r>
            <a:r>
              <a:rPr lang="ru-RU" sz="1400" b="1" dirty="0"/>
              <a:t>финансирования на 2018 г. </a:t>
            </a:r>
            <a:r>
              <a:rPr lang="ru-RU" sz="1400" b="1" dirty="0" smtClean="0"/>
              <a:t>380,9 </a:t>
            </a:r>
            <a:r>
              <a:rPr lang="ru-RU" sz="1400" b="1" dirty="0" err="1"/>
              <a:t>тыс.руб</a:t>
            </a:r>
            <a:r>
              <a:rPr lang="ru-RU" sz="1400" b="1" dirty="0" smtClean="0"/>
              <a:t>)</a:t>
            </a:r>
            <a:endParaRPr lang="ru-RU" sz="1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679504" y="1991742"/>
            <a:ext cx="4320480" cy="10772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dirty="0"/>
              <a:t>Создание условий для развития системы профилактики правонарушений и повышение уровня безопасности граждан на территории Первомайского  муниципального района</a:t>
            </a:r>
          </a:p>
        </p:txBody>
      </p:sp>
      <p:sp>
        <p:nvSpPr>
          <p:cNvPr id="11" name="Овал 10"/>
          <p:cNvSpPr/>
          <p:nvPr/>
        </p:nvSpPr>
        <p:spPr>
          <a:xfrm>
            <a:off x="5849888" y="1613121"/>
            <a:ext cx="1728192" cy="31939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Цель: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6008509" y="3127264"/>
            <a:ext cx="1426950" cy="324036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Задачи: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446248" y="3451744"/>
            <a:ext cx="4581176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200" dirty="0" smtClean="0"/>
              <a:t>совершенствование механизмов </a:t>
            </a:r>
            <a:r>
              <a:rPr lang="ru-RU" sz="1200" dirty="0"/>
              <a:t>взаимодействия органов местного самоуправления, правоохранительных органов, организаций и общественных объединений по профилактике правонарушений на территории </a:t>
            </a:r>
            <a:r>
              <a:rPr lang="ru-RU" sz="1200" dirty="0" smtClean="0"/>
              <a:t>района</a:t>
            </a:r>
            <a:r>
              <a:rPr lang="ru-RU" sz="1200" dirty="0"/>
              <a:t>;</a:t>
            </a:r>
            <a:endParaRPr lang="ru-RU" sz="1200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200" dirty="0" smtClean="0"/>
              <a:t>усиление профилактики правонарушений;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200" dirty="0" smtClean="0"/>
              <a:t>включение </a:t>
            </a:r>
            <a:r>
              <a:rPr lang="ru-RU" sz="1200" dirty="0"/>
              <a:t>всех субъектов взаимодействия в профилактическую деятельность по снижению рецидивной </a:t>
            </a:r>
            <a:r>
              <a:rPr lang="ru-RU" sz="1200" dirty="0" smtClean="0"/>
              <a:t>преступности;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200" dirty="0" smtClean="0"/>
              <a:t>защита </a:t>
            </a:r>
            <a:r>
              <a:rPr lang="ru-RU" sz="1200" dirty="0"/>
              <a:t>конституционного строя, предупреждение актов терроризма, проявлений  экстремизма  и </a:t>
            </a:r>
            <a:r>
              <a:rPr lang="ru-RU" sz="1200" dirty="0" smtClean="0"/>
              <a:t>ксенофобии</a:t>
            </a:r>
            <a:r>
              <a:rPr lang="ru-RU" sz="1200" dirty="0"/>
              <a:t>;</a:t>
            </a:r>
            <a:endParaRPr lang="ru-RU" sz="1200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200" dirty="0" smtClean="0"/>
              <a:t>развитие  </a:t>
            </a:r>
            <a:r>
              <a:rPr lang="ru-RU" sz="1200" dirty="0"/>
              <a:t>и обеспечение  функционирования системы  профилактики безнадзорности, правонарушений  </a:t>
            </a:r>
            <a:r>
              <a:rPr lang="ru-RU" sz="1200" dirty="0" smtClean="0"/>
              <a:t>несовершеннолетних.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200" dirty="0" smtClean="0"/>
              <a:t>обеспечение </a:t>
            </a:r>
            <a:r>
              <a:rPr lang="ru-RU" sz="1200" dirty="0"/>
              <a:t>функционирования в вечернее время спортивных залов общеобразовательных школ для занятий в них обучающихся с целью профилактики правонарушений среди несовершеннолетних.</a:t>
            </a:r>
          </a:p>
        </p:txBody>
      </p:sp>
    </p:spTree>
    <p:extLst>
      <p:ext uri="{BB962C8B-B14F-4D97-AF65-F5344CB8AC3E}">
        <p14:creationId xmlns:p14="http://schemas.microsoft.com/office/powerpoint/2010/main" val="393001419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68" y="44624"/>
            <a:ext cx="4572000" cy="86177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К проекту муниципальной программы </a:t>
            </a:r>
            <a:r>
              <a:rPr lang="ru-RU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«Семья и дети" </a:t>
            </a:r>
            <a:r>
              <a:rPr lang="ru-RU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на </a:t>
            </a:r>
            <a:r>
              <a:rPr lang="ru-RU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2016-2018 </a:t>
            </a:r>
            <a:r>
              <a:rPr lang="ru-RU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годы</a:t>
            </a:r>
            <a:r>
              <a:rPr lang="ru-RU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»</a:t>
            </a:r>
          </a:p>
          <a:p>
            <a:pPr algn="ctr"/>
            <a:r>
              <a:rPr lang="ru-RU" sz="1400" b="1" dirty="0" smtClean="0"/>
              <a:t>(объем </a:t>
            </a:r>
            <a:r>
              <a:rPr lang="ru-RU" sz="1400" b="1" dirty="0"/>
              <a:t>финансирования на 2018 г. </a:t>
            </a:r>
            <a:r>
              <a:rPr lang="ru-RU" sz="1400" b="1" dirty="0" smtClean="0"/>
              <a:t>177,5 </a:t>
            </a:r>
            <a:r>
              <a:rPr lang="ru-RU" sz="1400" b="1" dirty="0" err="1"/>
              <a:t>тыс.руб</a:t>
            </a:r>
            <a:r>
              <a:rPr lang="ru-RU" sz="1400" b="1" dirty="0" smtClean="0"/>
              <a:t>)</a:t>
            </a:r>
            <a:endParaRPr lang="ru-RU" sz="1400" dirty="0"/>
          </a:p>
        </p:txBody>
      </p:sp>
      <p:sp>
        <p:nvSpPr>
          <p:cNvPr id="3" name="Овал 2"/>
          <p:cNvSpPr/>
          <p:nvPr/>
        </p:nvSpPr>
        <p:spPr>
          <a:xfrm>
            <a:off x="1299883" y="886067"/>
            <a:ext cx="1728192" cy="31939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Цель: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7504" y="1268760"/>
            <a:ext cx="4248472" cy="181588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/>
              <a:t>улучшение качества жизни семей с  несовершеннолетними </a:t>
            </a:r>
            <a:r>
              <a:rPr lang="ru-RU" sz="1400" dirty="0" smtClean="0"/>
              <a:t>детьми;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 smtClean="0"/>
              <a:t>создание </a:t>
            </a:r>
            <a:r>
              <a:rPr lang="ru-RU" sz="1400" dirty="0"/>
              <a:t>благоприятных условий для комплексного развития и жизнедеятельности детей, детей- </a:t>
            </a:r>
            <a:r>
              <a:rPr lang="ru-RU" sz="1400" dirty="0" smtClean="0"/>
              <a:t>инвалидов;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 smtClean="0"/>
              <a:t>развитие </a:t>
            </a:r>
            <a:r>
              <a:rPr lang="ru-RU" sz="1400" dirty="0"/>
              <a:t>семейных форм устройства детей – сирот и детей, оставшихся без попечения родителей.</a:t>
            </a:r>
          </a:p>
        </p:txBody>
      </p:sp>
      <p:pic>
        <p:nvPicPr>
          <p:cNvPr id="3074" name="Picture 2" descr="C:\Доронина\бюджет для граждан\фото\6be72307b4fb351416e22ea2c7ab4611-300x19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227" y="3162083"/>
            <a:ext cx="2543148" cy="1517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499992" y="52649"/>
            <a:ext cx="4572000" cy="169277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</a:rPr>
              <a:t>К проекту муниципальной программы «Защита населения и территории Первомайского муниципального района от чрезвычайных ситуаций" на </a:t>
            </a:r>
            <a:r>
              <a:rPr lang="ru-RU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</a:rPr>
              <a:t>2016-2018 </a:t>
            </a:r>
            <a:r>
              <a:rPr lang="ru-RU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</a:rPr>
              <a:t>годы»</a:t>
            </a:r>
          </a:p>
          <a:p>
            <a:pPr algn="ctr"/>
            <a:r>
              <a:rPr lang="ru-RU" sz="1400" b="1" dirty="0"/>
              <a:t>(объем финансирования на 2018 г. </a:t>
            </a:r>
            <a:r>
              <a:rPr lang="ru-RU" sz="1400" b="1" dirty="0" smtClean="0"/>
              <a:t>115 </a:t>
            </a:r>
            <a:r>
              <a:rPr lang="ru-RU" sz="1400" b="1" dirty="0" err="1"/>
              <a:t>тыс.руб</a:t>
            </a:r>
            <a:r>
              <a:rPr lang="ru-RU" sz="1400" b="1" dirty="0"/>
              <a:t>)</a:t>
            </a:r>
            <a:endParaRPr lang="ru-RU" sz="1400" dirty="0"/>
          </a:p>
        </p:txBody>
      </p:sp>
      <p:sp>
        <p:nvSpPr>
          <p:cNvPr id="9" name="Овал 8"/>
          <p:cNvSpPr/>
          <p:nvPr/>
        </p:nvSpPr>
        <p:spPr>
          <a:xfrm>
            <a:off x="5796136" y="1745420"/>
            <a:ext cx="1728192" cy="31939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Цель: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374232" y="2178307"/>
            <a:ext cx="4572000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/>
            <a:r>
              <a:rPr lang="ru-RU" sz="1600" dirty="0"/>
              <a:t>повышение уровня обеспечения безопасности жизнедеятельности населения Первомайского муниципального района.</a:t>
            </a:r>
          </a:p>
        </p:txBody>
      </p:sp>
      <p:sp>
        <p:nvSpPr>
          <p:cNvPr id="12" name="Овал 11"/>
          <p:cNvSpPr/>
          <p:nvPr/>
        </p:nvSpPr>
        <p:spPr>
          <a:xfrm>
            <a:off x="6008509" y="3084642"/>
            <a:ext cx="1426950" cy="324036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Задачи: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311643" y="3440745"/>
            <a:ext cx="4662264" cy="33239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/>
              <a:t>реализация требований основных нормативных правовых актов по вопросам защиты населения и территории от чрезвычайных ситуаций природного и техногенного </a:t>
            </a:r>
            <a:r>
              <a:rPr lang="ru-RU" sz="1400" dirty="0" smtClean="0"/>
              <a:t>характера;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 smtClean="0"/>
              <a:t>совершенствование </a:t>
            </a:r>
            <a:r>
              <a:rPr lang="ru-RU" sz="1400" dirty="0"/>
              <a:t>управления силами и средствами районного звена территориальной подсистемы </a:t>
            </a:r>
            <a:r>
              <a:rPr lang="ru-RU" sz="1400" dirty="0" smtClean="0"/>
              <a:t>РСЧС;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 smtClean="0"/>
              <a:t>развитие </a:t>
            </a:r>
            <a:r>
              <a:rPr lang="ru-RU" sz="1400" dirty="0"/>
              <a:t>системы оповещения и информирования населения в целях защиты населения от чрезвычайных ситуаций природного и техногенного </a:t>
            </a:r>
            <a:r>
              <a:rPr lang="ru-RU" sz="1400" dirty="0" smtClean="0"/>
              <a:t>характера;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 smtClean="0"/>
              <a:t>обучение </a:t>
            </a:r>
            <a:r>
              <a:rPr lang="ru-RU" sz="1400" dirty="0"/>
              <a:t>населения в области защиты от </a:t>
            </a:r>
            <a:r>
              <a:rPr lang="ru-RU" sz="1400" dirty="0" smtClean="0"/>
              <a:t>ЧС;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 smtClean="0"/>
              <a:t>повышение </a:t>
            </a:r>
            <a:r>
              <a:rPr lang="ru-RU" sz="1400" dirty="0"/>
              <a:t>уровня готовности функционирования при объявлении </a:t>
            </a:r>
            <a:r>
              <a:rPr lang="ru-RU" sz="1400" dirty="0" smtClean="0"/>
              <a:t>ЧС;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 smtClean="0"/>
              <a:t>подготовка </a:t>
            </a:r>
            <a:r>
              <a:rPr lang="ru-RU" sz="1400" dirty="0"/>
              <a:t>к мероприятиям по приему </a:t>
            </a:r>
            <a:r>
              <a:rPr lang="ru-RU" sz="1400" dirty="0" err="1"/>
              <a:t>эваконаселения</a:t>
            </a:r>
            <a:r>
              <a:rPr lang="ru-RU" sz="1400" dirty="0"/>
              <a:t> при объявлении ЧС</a:t>
            </a:r>
          </a:p>
        </p:txBody>
      </p:sp>
      <p:pic>
        <p:nvPicPr>
          <p:cNvPr id="3075" name="Picture 3" descr="C:\Доронина\бюджет для граждан\фото\ce544b754b57a9003ebd5dcbaf8adb2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2150" y="4581128"/>
            <a:ext cx="2975148" cy="2174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093223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4335"/>
            <a:ext cx="4572000" cy="141577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К проекту муниципальной программы «Энергосбережение и повышение энергоэффективности в Первомайском муниципальном </a:t>
            </a:r>
            <a:r>
              <a:rPr lang="ru-RU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районе </a:t>
            </a:r>
            <a:r>
              <a:rPr lang="ru-RU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на </a:t>
            </a:r>
            <a:r>
              <a:rPr lang="ru-RU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2018 год»</a:t>
            </a:r>
          </a:p>
          <a:p>
            <a:pPr algn="ctr"/>
            <a:r>
              <a:rPr lang="ru-RU" sz="1400" b="1" dirty="0" smtClean="0"/>
              <a:t>(объем </a:t>
            </a:r>
            <a:r>
              <a:rPr lang="ru-RU" sz="1400" b="1" dirty="0"/>
              <a:t>финансирования на 2018 г. </a:t>
            </a:r>
            <a:r>
              <a:rPr lang="ru-RU" sz="1400" b="1" dirty="0" smtClean="0"/>
              <a:t>100 </a:t>
            </a:r>
            <a:r>
              <a:rPr lang="ru-RU" sz="1400" b="1" dirty="0" err="1"/>
              <a:t>тыс.руб</a:t>
            </a:r>
            <a:r>
              <a:rPr lang="ru-RU" sz="1400" b="1" dirty="0" smtClean="0"/>
              <a:t>)</a:t>
            </a:r>
            <a:endParaRPr lang="ru-RU" sz="1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7208" y="2204864"/>
            <a:ext cx="4546264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dirty="0"/>
              <a:t>Повышение эффективности использования энергетических ресурсов в </a:t>
            </a:r>
            <a:r>
              <a:rPr lang="ru-RU" sz="1600" dirty="0" smtClean="0"/>
              <a:t>Первомайском районе</a:t>
            </a:r>
            <a:endParaRPr lang="ru-RU" sz="1600" dirty="0"/>
          </a:p>
        </p:txBody>
      </p:sp>
      <p:sp>
        <p:nvSpPr>
          <p:cNvPr id="4" name="Овал 3"/>
          <p:cNvSpPr/>
          <p:nvPr/>
        </p:nvSpPr>
        <p:spPr>
          <a:xfrm>
            <a:off x="1187624" y="1772017"/>
            <a:ext cx="1728192" cy="31939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Цель: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1472" y="3429000"/>
            <a:ext cx="4572000" cy="10772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/>
              <a:t>внедрение энергосберегающих технологий и энергетически эффективного оборудования в учреждениях района, экономия энергетических и тепловых ресурсов</a:t>
            </a:r>
          </a:p>
        </p:txBody>
      </p:sp>
      <p:sp>
        <p:nvSpPr>
          <p:cNvPr id="6" name="Овал 5"/>
          <p:cNvSpPr/>
          <p:nvPr/>
        </p:nvSpPr>
        <p:spPr>
          <a:xfrm>
            <a:off x="1338245" y="2960948"/>
            <a:ext cx="1426950" cy="324036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Задачи: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498792" y="116631"/>
            <a:ext cx="4572000" cy="169277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К проекту муниципальной программы «Развитие субъектов малого предпринимательства Первомайского муниципального района" на </a:t>
            </a:r>
            <a:r>
              <a:rPr lang="ru-RU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2016-2018 </a:t>
            </a:r>
            <a:r>
              <a:rPr lang="ru-RU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годы</a:t>
            </a:r>
            <a:r>
              <a:rPr lang="ru-RU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»</a:t>
            </a:r>
          </a:p>
          <a:p>
            <a:pPr algn="ctr"/>
            <a:r>
              <a:rPr lang="ru-RU" sz="1400" b="1" dirty="0" smtClean="0"/>
              <a:t>(объем </a:t>
            </a:r>
            <a:r>
              <a:rPr lang="ru-RU" sz="1400" b="1" dirty="0"/>
              <a:t>финансирования на 2018 г. </a:t>
            </a:r>
            <a:r>
              <a:rPr lang="ru-RU" sz="1400" b="1" dirty="0" smtClean="0"/>
              <a:t>100 </a:t>
            </a:r>
            <a:r>
              <a:rPr lang="ru-RU" sz="1400" b="1" dirty="0" err="1"/>
              <a:t>тыс.руб</a:t>
            </a:r>
            <a:r>
              <a:rPr lang="ru-RU" sz="1400" b="1" dirty="0" smtClean="0"/>
              <a:t>)</a:t>
            </a:r>
            <a:endParaRPr lang="ru-RU" sz="1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788024" y="2204864"/>
            <a:ext cx="4176464" cy="13234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dirty="0"/>
              <a:t>формирование благоприятных условий для развития субъектов малого и среднего предпринимательства, способствующих увеличению их вклада в экономику Первомайского муниципального района.</a:t>
            </a:r>
          </a:p>
        </p:txBody>
      </p:sp>
      <p:sp>
        <p:nvSpPr>
          <p:cNvPr id="9" name="Овал 8"/>
          <p:cNvSpPr/>
          <p:nvPr/>
        </p:nvSpPr>
        <p:spPr>
          <a:xfrm>
            <a:off x="5796136" y="1805475"/>
            <a:ext cx="1728192" cy="31939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Цель: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5946757" y="3643078"/>
            <a:ext cx="1426950" cy="324036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Задачи: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788024" y="4149080"/>
            <a:ext cx="4146768" cy="23083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/>
              <a:t>информационная, финансовая, консультационная и организационная поддержка субъектов малого и среднего </a:t>
            </a:r>
            <a:r>
              <a:rPr lang="ru-RU" sz="1600" dirty="0" smtClean="0"/>
              <a:t>предпринимательства;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 smtClean="0"/>
              <a:t>имущественная </a:t>
            </a:r>
            <a:r>
              <a:rPr lang="ru-RU" sz="1600" dirty="0"/>
              <a:t>поддержка субъектов малого и среднего </a:t>
            </a:r>
            <a:r>
              <a:rPr lang="ru-RU" sz="1600" dirty="0" smtClean="0"/>
              <a:t>предпринимательства;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 smtClean="0"/>
              <a:t>развитие </a:t>
            </a:r>
            <a:r>
              <a:rPr lang="ru-RU" sz="1600" dirty="0"/>
              <a:t>инфраструктуры поддержки субъектов малого и среднего предпринимательства.</a:t>
            </a:r>
          </a:p>
        </p:txBody>
      </p:sp>
    </p:spTree>
    <p:extLst>
      <p:ext uri="{BB962C8B-B14F-4D97-AF65-F5344CB8AC3E}">
        <p14:creationId xmlns:p14="http://schemas.microsoft.com/office/powerpoint/2010/main" val="379181875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16630"/>
            <a:ext cx="4572000" cy="104644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6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К проекту муниципальной программы «Развитие сельского хозяйства в Первомайском муниципальном районе" на </a:t>
            </a:r>
            <a:r>
              <a:rPr lang="ru-RU" sz="16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2018-2020 </a:t>
            </a:r>
            <a:r>
              <a:rPr lang="ru-RU" sz="16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годы</a:t>
            </a:r>
            <a:r>
              <a:rPr lang="ru-RU" sz="16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»</a:t>
            </a:r>
          </a:p>
          <a:p>
            <a:pPr algn="ctr"/>
            <a:r>
              <a:rPr lang="ru-RU" sz="1400" b="1" dirty="0" smtClean="0"/>
              <a:t>(объем </a:t>
            </a:r>
            <a:r>
              <a:rPr lang="ru-RU" sz="1400" b="1" dirty="0"/>
              <a:t>финансирования на 2018 г. </a:t>
            </a:r>
            <a:r>
              <a:rPr lang="ru-RU" sz="1400" b="1" dirty="0" smtClean="0"/>
              <a:t>70 </a:t>
            </a:r>
            <a:r>
              <a:rPr lang="ru-RU" sz="1400" b="1" dirty="0" err="1"/>
              <a:t>тыс.руб</a:t>
            </a:r>
            <a:r>
              <a:rPr lang="ru-RU" sz="1400" b="1" dirty="0" smtClean="0"/>
              <a:t>)</a:t>
            </a:r>
            <a:endParaRPr lang="ru-RU" sz="1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1674674"/>
            <a:ext cx="4572000" cy="116955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/>
            <a:r>
              <a:rPr lang="ru-RU" sz="1400" dirty="0"/>
              <a:t>создания условий для эффективного и устойчивого развития сельского хозяйства муниципального района, повышение конкурентоспособности продукции, производимой в муниципальном районе, прогноз развития сельского хозяйства</a:t>
            </a:r>
          </a:p>
        </p:txBody>
      </p:sp>
      <p:sp>
        <p:nvSpPr>
          <p:cNvPr id="4" name="Овал 3"/>
          <p:cNvSpPr/>
          <p:nvPr/>
        </p:nvSpPr>
        <p:spPr>
          <a:xfrm>
            <a:off x="1278439" y="1271772"/>
            <a:ext cx="1728192" cy="31939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Цель: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1355421" y="2860805"/>
            <a:ext cx="1426950" cy="324036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Задачи: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7504" y="3469650"/>
            <a:ext cx="2530801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dirty="0"/>
              <a:t>Развитие </a:t>
            </a:r>
            <a:r>
              <a:rPr lang="ru-RU" dirty="0" smtClean="0"/>
              <a:t>сельскохозяйственного </a:t>
            </a:r>
            <a:r>
              <a:rPr lang="ru-RU" dirty="0"/>
              <a:t>производства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727176" y="4509120"/>
            <a:ext cx="2952328" cy="206210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dirty="0"/>
              <a:t>Создание условий для обеспечения предприятий сельского хозяйства  высоко квалифицированными специалистами, специалистами массовых профессий, создание        благоприятных условий для проживания граждан </a:t>
            </a:r>
          </a:p>
        </p:txBody>
      </p:sp>
      <p:cxnSp>
        <p:nvCxnSpPr>
          <p:cNvPr id="9" name="Прямая со стрелкой 8"/>
          <p:cNvCxnSpPr/>
          <p:nvPr/>
        </p:nvCxnSpPr>
        <p:spPr>
          <a:xfrm flipH="1">
            <a:off x="1043608" y="3184841"/>
            <a:ext cx="311813" cy="244159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>
            <a:endCxn id="7" idx="0"/>
          </p:cNvCxnSpPr>
          <p:nvPr/>
        </p:nvCxnSpPr>
        <p:spPr>
          <a:xfrm>
            <a:off x="2782371" y="3184841"/>
            <a:ext cx="420969" cy="1324279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4427984" y="139685"/>
            <a:ext cx="4572000" cy="113877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</a:rPr>
              <a:t>К проекту муниципальной программы «Поддержка потребительского рынка на селе" на 2016-2018 годы»</a:t>
            </a:r>
          </a:p>
          <a:p>
            <a:pPr algn="ctr"/>
            <a:r>
              <a:rPr lang="ru-RU" sz="1400" b="1" dirty="0"/>
              <a:t>(объем финансирования на 2018 г. 27 </a:t>
            </a:r>
            <a:r>
              <a:rPr lang="ru-RU" sz="1400" b="1" dirty="0" err="1"/>
              <a:t>тыс.руб</a:t>
            </a:r>
            <a:r>
              <a:rPr lang="ru-RU" sz="1400" b="1" dirty="0"/>
              <a:t>)</a:t>
            </a:r>
            <a:endParaRPr lang="ru-RU" sz="1400" dirty="0"/>
          </a:p>
        </p:txBody>
      </p:sp>
      <p:sp>
        <p:nvSpPr>
          <p:cNvPr id="14" name="Овал 13"/>
          <p:cNvSpPr/>
          <p:nvPr/>
        </p:nvSpPr>
        <p:spPr>
          <a:xfrm>
            <a:off x="5879285" y="1355284"/>
            <a:ext cx="1728192" cy="31939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Цель: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6029906" y="3422430"/>
            <a:ext cx="1426950" cy="324036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Задача: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788024" y="1733456"/>
            <a:ext cx="4211960" cy="15696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dirty="0"/>
              <a:t>Цель  муниципальной программы - обеспечение сельского  населения социально значимыми потребительскими товарами и бытовыми услугами, сохранение действующей сети комплексных приемных пунктов на селе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4788024" y="4310114"/>
            <a:ext cx="3996952" cy="10772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dirty="0"/>
              <a:t>обеспечение территориальной доступности товаров и бытовых услуг для сельского населения путём оказания муниципальной поддержки</a:t>
            </a:r>
          </a:p>
        </p:txBody>
      </p:sp>
      <p:cxnSp>
        <p:nvCxnSpPr>
          <p:cNvPr id="19" name="Прямая со стрелкой 18"/>
          <p:cNvCxnSpPr/>
          <p:nvPr/>
        </p:nvCxnSpPr>
        <p:spPr>
          <a:xfrm>
            <a:off x="6786500" y="3846980"/>
            <a:ext cx="0" cy="37410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65896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7044"/>
            <a:ext cx="8229600" cy="1080120"/>
          </a:xfrm>
        </p:spPr>
        <p:txBody>
          <a:bodyPr>
            <a:noAutofit/>
          </a:bodyPr>
          <a:lstStyle/>
          <a:p>
            <a:r>
              <a:rPr lang="ru-RU" sz="32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</a:rPr>
              <a:t>Определение основных понятий, используемых при составлении бюджета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4519" y="2132856"/>
            <a:ext cx="2874962" cy="1619250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51520" y="1052736"/>
            <a:ext cx="86409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1600" b="1" dirty="0">
                <a:latin typeface="Trebuchet MS" pitchFamily="34" charset="0"/>
              </a:rPr>
              <a:t>БЮДЖЕТ</a:t>
            </a:r>
            <a:r>
              <a:rPr lang="ru-RU" altLang="ru-RU" sz="1600" dirty="0">
                <a:latin typeface="Trebuchet MS" pitchFamily="34" charset="0"/>
              </a:rPr>
              <a:t> (от </a:t>
            </a:r>
            <a:r>
              <a:rPr lang="ru-RU" altLang="ru-RU" sz="1600" dirty="0" err="1">
                <a:latin typeface="Trebuchet MS" pitchFamily="34" charset="0"/>
              </a:rPr>
              <a:t>старонормандского</a:t>
            </a:r>
            <a:r>
              <a:rPr lang="ru-RU" altLang="ru-RU" sz="1600" dirty="0">
                <a:latin typeface="Trebuchet MS" pitchFamily="34" charset="0"/>
              </a:rPr>
              <a:t> </a:t>
            </a:r>
            <a:r>
              <a:rPr lang="en-US" altLang="ru-RU" sz="1600" dirty="0" err="1">
                <a:latin typeface="Trebuchet MS" pitchFamily="34" charset="0"/>
              </a:rPr>
              <a:t>bougette</a:t>
            </a:r>
            <a:r>
              <a:rPr lang="ru-RU" altLang="ru-RU" sz="1600" dirty="0">
                <a:latin typeface="Trebuchet MS" pitchFamily="34" charset="0"/>
              </a:rPr>
              <a:t>– кошель, сумка, кожаный мешок) – форма образования и расходования денежных средств, предназначенных для финансового обеспечения задач и функций государства и </a:t>
            </a:r>
            <a:r>
              <a:rPr lang="ru-RU" altLang="ru-RU" sz="1600" dirty="0" smtClean="0">
                <a:latin typeface="Trebuchet MS" pitchFamily="34" charset="0"/>
              </a:rPr>
              <a:t>органов местного </a:t>
            </a:r>
            <a:r>
              <a:rPr lang="ru-RU" altLang="ru-RU" sz="1600" dirty="0">
                <a:latin typeface="Trebuchet MS" pitchFamily="34" charset="0"/>
              </a:rPr>
              <a:t>самоуправления.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3150" y="3933056"/>
            <a:ext cx="1917700" cy="2144713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40542" y="2194238"/>
            <a:ext cx="2808312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1400" b="1" dirty="0">
                <a:latin typeface="Trebuchet MS" pitchFamily="34" charset="0"/>
              </a:rPr>
              <a:t>ДОХОДЫ</a:t>
            </a:r>
            <a:r>
              <a:rPr lang="en-US" altLang="ru-RU" sz="1400" b="1" dirty="0">
                <a:latin typeface="Trebuchet MS" pitchFamily="34" charset="0"/>
              </a:rPr>
              <a:t> </a:t>
            </a:r>
            <a:r>
              <a:rPr lang="ru-RU" altLang="ru-RU" sz="1400" b="1" dirty="0">
                <a:latin typeface="Trebuchet MS" pitchFamily="34" charset="0"/>
              </a:rPr>
              <a:t>БЮДЖЕТА </a:t>
            </a:r>
          </a:p>
          <a:p>
            <a:pPr algn="ctr"/>
            <a:r>
              <a:rPr lang="ru-RU" altLang="ru-RU" sz="1400" dirty="0">
                <a:latin typeface="Trebuchet MS" pitchFamily="34" charset="0"/>
              </a:rPr>
              <a:t>поступающие в бюджет денежные средства (налоги юридических и физических лиц, административные платежи и сборы, безвозмездные поступления)</a:t>
            </a:r>
            <a:endParaRPr lang="ru-RU" sz="1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156176" y="2043386"/>
            <a:ext cx="275893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1400" b="1" dirty="0">
                <a:latin typeface="Trebuchet MS" pitchFamily="34" charset="0"/>
              </a:rPr>
              <a:t>РАСХОДЫ БЮДЖЕТА</a:t>
            </a:r>
          </a:p>
          <a:p>
            <a:pPr algn="ctr"/>
            <a:r>
              <a:rPr lang="ru-RU" altLang="ru-RU" sz="1400" dirty="0">
                <a:latin typeface="Trebuchet MS" pitchFamily="34" charset="0"/>
              </a:rPr>
              <a:t>выплачиваемые из бюджета денежные средства (социальные выплаты населению, содержание государственных (муниципальных) учреждений (образование, ЖКХ, культура и другие) капитальное строительство и другие)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057" y="4282332"/>
            <a:ext cx="3001293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1600" dirty="0">
                <a:latin typeface="Trebuchet MS" pitchFamily="34" charset="0"/>
              </a:rPr>
              <a:t>Превышение доходов над расходами образует положительный остаток бюджета </a:t>
            </a:r>
            <a:r>
              <a:rPr lang="ru-RU" altLang="ru-RU" sz="2000" b="1" dirty="0">
                <a:latin typeface="Trebuchet MS" pitchFamily="34" charset="0"/>
              </a:rPr>
              <a:t>ПРОФИЦИТ</a:t>
            </a:r>
          </a:p>
          <a:p>
            <a:pPr algn="ctr"/>
            <a:endParaRPr lang="ru-RU" altLang="ru-RU" dirty="0">
              <a:latin typeface="Trebuchet MS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156175" y="4343692"/>
            <a:ext cx="269976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1600" dirty="0">
                <a:latin typeface="Trebuchet MS" pitchFamily="34" charset="0"/>
              </a:rPr>
              <a:t>Если расходная часть бюджета превышает доходную, то бюджет формируется с </a:t>
            </a:r>
            <a:r>
              <a:rPr lang="ru-RU" altLang="ru-RU" sz="2000" b="1" dirty="0">
                <a:latin typeface="Trebuchet MS" pitchFamily="34" charset="0"/>
              </a:rPr>
              <a:t>ДЕФИЦИТОМ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6613" y="6077769"/>
            <a:ext cx="901077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1600" dirty="0">
                <a:latin typeface="Trebuchet MS" pitchFamily="34" charset="0"/>
              </a:rPr>
              <a:t>Сбалансированность бюджета по доходам и расходам – основополагающее требование, предъявляемое к органам, составляющим и утверждающим бюджет.</a:t>
            </a:r>
            <a:endParaRPr lang="ru-RU" sz="1600" dirty="0"/>
          </a:p>
        </p:txBody>
      </p:sp>
      <p:sp>
        <p:nvSpPr>
          <p:cNvPr id="13" name="Стрелка вправо 12"/>
          <p:cNvSpPr/>
          <p:nvPr/>
        </p:nvSpPr>
        <p:spPr>
          <a:xfrm>
            <a:off x="5652120" y="4797152"/>
            <a:ext cx="720080" cy="77211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лево 13"/>
          <p:cNvSpPr/>
          <p:nvPr/>
        </p:nvSpPr>
        <p:spPr>
          <a:xfrm>
            <a:off x="2774479" y="4797151"/>
            <a:ext cx="720080" cy="77211"/>
          </a:xfrm>
          <a:prstGeom prst="lef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2615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48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  <a:cs typeface="Arial" panose="020B0604020202020204" pitchFamily="34" charset="0"/>
              </a:rPr>
              <a:t>СПАСИБО ЗА ВНИМАНИЕ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6021288"/>
            <a:ext cx="6400800" cy="481608"/>
          </a:xfrm>
        </p:spPr>
        <p:txBody>
          <a:bodyPr>
            <a:noAutofit/>
          </a:bodyPr>
          <a:lstStyle/>
          <a:p>
            <a:r>
              <a:rPr lang="ru-RU" sz="24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Пречистое 2017</a:t>
            </a:r>
          </a:p>
        </p:txBody>
      </p:sp>
    </p:spTree>
    <p:extLst>
      <p:ext uri="{BB962C8B-B14F-4D97-AF65-F5344CB8AC3E}">
        <p14:creationId xmlns:p14="http://schemas.microsoft.com/office/powerpoint/2010/main" val="36417664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634082"/>
          </a:xfrm>
        </p:spPr>
        <p:txBody>
          <a:bodyPr>
            <a:normAutofit/>
          </a:bodyPr>
          <a:lstStyle/>
          <a:p>
            <a:r>
              <a:rPr lang="ru-RU" sz="32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</a:rPr>
              <a:t>Какие бывают бюджеты?</a:t>
            </a:r>
          </a:p>
        </p:txBody>
      </p:sp>
      <p:pic>
        <p:nvPicPr>
          <p:cNvPr id="3" name="Picture 3" descr="C:\Users\econ11\Desktop\Для презентации\1923c83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96752"/>
            <a:ext cx="2401631" cy="16036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4" name="Прямоугольник 3"/>
          <p:cNvSpPr/>
          <p:nvPr/>
        </p:nvSpPr>
        <p:spPr>
          <a:xfrm>
            <a:off x="107504" y="3140968"/>
            <a:ext cx="3654152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>
                <a:latin typeface="Trebuchet MS" pitchFamily="34" charset="0"/>
              </a:rPr>
              <a:t>Доходы</a:t>
            </a:r>
            <a:r>
              <a:rPr lang="ru-RU" sz="1100" dirty="0">
                <a:latin typeface="Trebuchet MS" pitchFamily="34" charset="0"/>
              </a:rPr>
              <a:t>: заработная плата, премии и т.п. </a:t>
            </a:r>
          </a:p>
          <a:p>
            <a:r>
              <a:rPr lang="ru-RU" sz="1100" b="1" dirty="0">
                <a:latin typeface="Trebuchet MS" pitchFamily="34" charset="0"/>
              </a:rPr>
              <a:t>Расходы</a:t>
            </a:r>
            <a:r>
              <a:rPr lang="ru-RU" sz="1100" dirty="0">
                <a:latin typeface="Trebuchet MS" pitchFamily="34" charset="0"/>
              </a:rPr>
              <a:t>: оплата коммунальных услуг, расходы </a:t>
            </a:r>
          </a:p>
          <a:p>
            <a:r>
              <a:rPr lang="ru-RU" sz="1100" dirty="0">
                <a:latin typeface="Trebuchet MS" pitchFamily="34" charset="0"/>
              </a:rPr>
              <a:t>на питание, транспорт и т.п.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50768" y="827420"/>
            <a:ext cx="18351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Бюджеты семей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53831" y="3925798"/>
            <a:ext cx="26290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Бюджеты организаций </a:t>
            </a:r>
          </a:p>
        </p:txBody>
      </p:sp>
      <p:pic>
        <p:nvPicPr>
          <p:cNvPr id="7" name="Picture 6" descr="C:\Users\Public\Pictures\Sample Pictures\socgrant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295" y="4365104"/>
            <a:ext cx="1822450" cy="1444625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13486" y="5921530"/>
            <a:ext cx="334387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>
                <a:latin typeface="Trebuchet MS" pitchFamily="34" charset="0"/>
              </a:rPr>
              <a:t>Доходы</a:t>
            </a:r>
            <a:r>
              <a:rPr lang="ru-RU" sz="1100" dirty="0">
                <a:latin typeface="Trebuchet MS" pitchFamily="34" charset="0"/>
              </a:rPr>
              <a:t>: выручка от реализации и т.п.</a:t>
            </a:r>
          </a:p>
          <a:p>
            <a:r>
              <a:rPr lang="ru-RU" sz="1100" b="1" dirty="0">
                <a:latin typeface="Trebuchet MS" pitchFamily="34" charset="0"/>
              </a:rPr>
              <a:t>Расходы</a:t>
            </a:r>
            <a:r>
              <a:rPr lang="ru-RU" sz="1100" dirty="0">
                <a:latin typeface="Trebuchet MS" pitchFamily="34" charset="0"/>
              </a:rPr>
              <a:t>: выплата заработной платы рабочим, закупка материалов.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635896" y="873586"/>
            <a:ext cx="47314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Бюджеты публично-правовых образований</a:t>
            </a:r>
          </a:p>
        </p:txBody>
      </p:sp>
      <p:pic>
        <p:nvPicPr>
          <p:cNvPr id="10" name="Picture 5" descr="C:\Users\econ11\Desktop\Для презентации\iCDB3IG2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4791" y="1395883"/>
            <a:ext cx="2808312" cy="19755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11" name="Прямоугольник 10"/>
          <p:cNvSpPr/>
          <p:nvPr/>
        </p:nvSpPr>
        <p:spPr>
          <a:xfrm>
            <a:off x="7066140" y="1556792"/>
            <a:ext cx="2069705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>
                <a:latin typeface="Trebuchet MS" pitchFamily="34" charset="0"/>
              </a:rPr>
              <a:t>Доходы</a:t>
            </a:r>
            <a:r>
              <a:rPr lang="ru-RU" sz="1100" dirty="0">
                <a:latin typeface="Trebuchet MS" pitchFamily="34" charset="0"/>
              </a:rPr>
              <a:t>: налоговые и неналоговые доходы </a:t>
            </a:r>
          </a:p>
          <a:p>
            <a:r>
              <a:rPr lang="ru-RU" sz="1100" b="1" dirty="0">
                <a:latin typeface="Trebuchet MS" pitchFamily="34" charset="0"/>
              </a:rPr>
              <a:t>Расходы</a:t>
            </a:r>
            <a:r>
              <a:rPr lang="ru-RU" sz="1100" dirty="0">
                <a:latin typeface="Trebuchet MS" pitchFamily="34" charset="0"/>
              </a:rPr>
              <a:t>: социальная сфера, образование, образование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978298" y="4352806"/>
            <a:ext cx="1942297" cy="1594924"/>
          </a:xfrm>
          <a:prstGeom prst="roundRect">
            <a:avLst>
              <a:gd name="adj" fmla="val 15532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 Федерации </a:t>
            </a:r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(федеральный бюджет, бюджеты государственных внебюджетных фондов РФ)</a:t>
            </a:r>
            <a:endParaRPr lang="ru-RU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5030474" y="4326606"/>
            <a:ext cx="1942297" cy="1594924"/>
          </a:xfrm>
          <a:prstGeom prst="roundRect">
            <a:avLst>
              <a:gd name="adj" fmla="val 15532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Субъектов Российской Федерации</a:t>
            </a:r>
          </a:p>
          <a:p>
            <a:pPr algn="ctr"/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(региональные бюджеты, бюджеты  территориальных фондов обязательного медицинского образования)</a:t>
            </a:r>
            <a:endParaRPr lang="ru-RU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7091680" y="4352806"/>
            <a:ext cx="1942297" cy="1594924"/>
          </a:xfrm>
          <a:prstGeom prst="roundRect">
            <a:avLst>
              <a:gd name="adj" fmla="val 15532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Муниципальных образований</a:t>
            </a:r>
          </a:p>
          <a:p>
            <a:pPr algn="ctr"/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(местные бюджеты муниципальных районов, городских округов, городских и сельских поселений)</a:t>
            </a:r>
          </a:p>
        </p:txBody>
      </p:sp>
      <p:cxnSp>
        <p:nvCxnSpPr>
          <p:cNvPr id="21" name="Прямая со стрелкой 20"/>
          <p:cNvCxnSpPr>
            <a:stCxn id="10" idx="2"/>
            <a:endCxn id="12" idx="0"/>
          </p:cNvCxnSpPr>
          <p:nvPr/>
        </p:nvCxnSpPr>
        <p:spPr>
          <a:xfrm flipH="1">
            <a:off x="3949447" y="3371457"/>
            <a:ext cx="1679500" cy="981349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stCxn id="10" idx="2"/>
            <a:endCxn id="18" idx="0"/>
          </p:cNvCxnSpPr>
          <p:nvPr/>
        </p:nvCxnSpPr>
        <p:spPr>
          <a:xfrm>
            <a:off x="5628947" y="3371457"/>
            <a:ext cx="372676" cy="955149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stCxn id="10" idx="2"/>
            <a:endCxn id="19" idx="0"/>
          </p:cNvCxnSpPr>
          <p:nvPr/>
        </p:nvCxnSpPr>
        <p:spPr>
          <a:xfrm>
            <a:off x="5628947" y="3371457"/>
            <a:ext cx="2433882" cy="981349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4325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151"/>
            <a:ext cx="8229600" cy="850106"/>
          </a:xfrm>
        </p:spPr>
        <p:txBody>
          <a:bodyPr>
            <a:normAutofit/>
          </a:bodyPr>
          <a:lstStyle/>
          <a:p>
            <a:r>
              <a:rPr lang="ru-RU" sz="36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</a:rPr>
              <a:t>Основы составления проекта бюджета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178424" y="2898756"/>
            <a:ext cx="26177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Trebuchet MS" pitchFamily="34" charset="0"/>
              </a:rPr>
              <a:t>Составление проекта бюджета Первомайского муниципального района основывается на: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91956" y="2652534"/>
            <a:ext cx="23042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Trebuchet MS" pitchFamily="34" charset="0"/>
              </a:rPr>
              <a:t>Основных направлениях </a:t>
            </a:r>
            <a:r>
              <a:rPr lang="ru-RU" sz="1200" dirty="0">
                <a:latin typeface="Trebuchet MS" pitchFamily="34" charset="0"/>
              </a:rPr>
              <a:t>бюджетной и налоговой политики Российской Федерации на 2018 год и на плановый период 2019 и 2020 годов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972038" y="782408"/>
            <a:ext cx="3028961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rebuchet MS" pitchFamily="34" charset="0"/>
              </a:rPr>
              <a:t>Указе </a:t>
            </a:r>
            <a:r>
              <a:rPr lang="ru-RU" sz="1400" dirty="0">
                <a:latin typeface="Trebuchet MS" pitchFamily="34" charset="0"/>
              </a:rPr>
              <a:t>Губернатора Ярославской области «Об основных направлениях бюджетной и налоговой политики Ярославской области на 2018 год и на плановый период 2019 и 2020 годов»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89684" y="4839644"/>
            <a:ext cx="33790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Trebuchet MS" pitchFamily="34" charset="0"/>
              </a:rPr>
              <a:t>Отчете </a:t>
            </a:r>
            <a:r>
              <a:rPr lang="ru-RU" sz="1200" dirty="0">
                <a:latin typeface="Trebuchet MS" pitchFamily="34" charset="0"/>
              </a:rPr>
              <a:t>Главы муниципального района за 2016 год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268759" y="3038037"/>
            <a:ext cx="26237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Trebuchet MS" pitchFamily="34" charset="0"/>
              </a:rPr>
              <a:t>Прогнозе </a:t>
            </a:r>
            <a:r>
              <a:rPr lang="ru-RU" sz="1200" dirty="0">
                <a:latin typeface="Trebuchet MS" pitchFamily="34" charset="0"/>
              </a:rPr>
              <a:t>социально-экономического развития Первомайского муниципального </a:t>
            </a:r>
            <a:r>
              <a:rPr lang="ru-RU" sz="1200" dirty="0" smtClean="0">
                <a:latin typeface="Trebuchet MS" pitchFamily="34" charset="0"/>
              </a:rPr>
              <a:t>района</a:t>
            </a:r>
            <a:endParaRPr lang="ru-RU" sz="1200" dirty="0">
              <a:latin typeface="Trebuchet MS" pitchFamily="34" charset="0"/>
            </a:endParaRPr>
          </a:p>
        </p:txBody>
      </p:sp>
      <p:pic>
        <p:nvPicPr>
          <p:cNvPr id="8" name="Picture 2" descr="C:\Users\Public\Pictures\Sample Pictures\88890522_large_602457_338846686194132_1156640224_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371" y="980728"/>
            <a:ext cx="2257425" cy="1397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Public\Pictures\Sample Pictures\диагр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2509" y="4079727"/>
            <a:ext cx="2292350" cy="1581521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Стрелка вниз 9"/>
          <p:cNvSpPr/>
          <p:nvPr/>
        </p:nvSpPr>
        <p:spPr>
          <a:xfrm>
            <a:off x="4409855" y="3852863"/>
            <a:ext cx="121458" cy="872281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>
            <a:off x="5733239" y="3375809"/>
            <a:ext cx="535520" cy="77727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лево 11"/>
          <p:cNvSpPr/>
          <p:nvPr/>
        </p:nvSpPr>
        <p:spPr>
          <a:xfrm>
            <a:off x="2596212" y="3325170"/>
            <a:ext cx="751652" cy="89502"/>
          </a:xfrm>
          <a:prstGeom prst="lef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верх 12"/>
          <p:cNvSpPr/>
          <p:nvPr/>
        </p:nvSpPr>
        <p:spPr>
          <a:xfrm>
            <a:off x="4384176" y="2412703"/>
            <a:ext cx="93277" cy="506204"/>
          </a:xfrm>
          <a:prstGeom prst="up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Доронина\бюджет для граждан\pervomaisky_rayon_coa_201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933056"/>
            <a:ext cx="1961236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Доронина\бюджет для граждан\i8TZN620D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836712"/>
            <a:ext cx="2078359" cy="2082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528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848" y="116632"/>
            <a:ext cx="8947640" cy="1008112"/>
          </a:xfrm>
        </p:spPr>
        <p:txBody>
          <a:bodyPr>
            <a:noAutofit/>
          </a:bodyPr>
          <a:lstStyle/>
          <a:p>
            <a:r>
              <a:rPr lang="ru-RU" sz="28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</a:rPr>
              <a:t>Бюджетный процесс в Первомайском муниципальном районе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771800" y="2309388"/>
            <a:ext cx="3744416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Бюджетный процесс - </a:t>
            </a:r>
            <a:r>
              <a:rPr lang="ru-RU" sz="1400" b="1" dirty="0">
                <a:solidFill>
                  <a:srgbClr val="CC3399"/>
                </a:solidFill>
              </a:rPr>
              <a:t>деятельность органов местного самоуправления и иных участников по составлению, рассмотрению, утверждению и исполнению местного бюджета, а также по контролю за его исполнением. </a:t>
            </a:r>
            <a:endParaRPr lang="ru-RU" sz="1400" b="1" dirty="0" smtClean="0">
              <a:solidFill>
                <a:srgbClr val="CC3399"/>
              </a:solidFill>
            </a:endParaRPr>
          </a:p>
          <a:p>
            <a:pPr algn="ctr"/>
            <a:r>
              <a:rPr lang="ru-RU" sz="1400" b="1" dirty="0" smtClean="0">
                <a:solidFill>
                  <a:srgbClr val="3C0DB3"/>
                </a:solidFill>
              </a:rPr>
              <a:t>Бюджет  Первомайского муниципального района составляется и утверждается сроком на три </a:t>
            </a:r>
            <a:r>
              <a:rPr lang="ru-RU" sz="1400" b="1" dirty="0">
                <a:solidFill>
                  <a:srgbClr val="3C0DB3"/>
                </a:solidFill>
              </a:rPr>
              <a:t>года - </a:t>
            </a:r>
            <a:r>
              <a:rPr lang="ru-RU" altLang="ru-RU" sz="1400" b="1" dirty="0">
                <a:solidFill>
                  <a:srgbClr val="3C0DB3"/>
                </a:solidFill>
              </a:rPr>
              <a:t>очередной финансовый год и на плановый период</a:t>
            </a:r>
            <a:endParaRPr lang="ru-RU" sz="1400" b="1" dirty="0">
              <a:solidFill>
                <a:srgbClr val="3C0DB3"/>
              </a:solidFill>
            </a:endParaRPr>
          </a:p>
        </p:txBody>
      </p:sp>
      <p:pic>
        <p:nvPicPr>
          <p:cNvPr id="5" name="Picture 3" descr="C:\Users\User\Desktop\фото\origina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941169"/>
            <a:ext cx="2592288" cy="157947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507606" y="4838926"/>
            <a:ext cx="1872208" cy="93610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3C0DB3"/>
                </a:solidFill>
              </a:rPr>
              <a:t>Составление бюджета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78826" y="2946911"/>
            <a:ext cx="1872208" cy="93610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3C0DB3"/>
                </a:solidFill>
              </a:rPr>
              <a:t>Рассмотрение</a:t>
            </a:r>
            <a:r>
              <a:rPr lang="ru-RU" dirty="0" smtClean="0"/>
              <a:t> </a:t>
            </a:r>
            <a:r>
              <a:rPr lang="ru-RU" b="1" dirty="0">
                <a:solidFill>
                  <a:srgbClr val="3C0DB3"/>
                </a:solidFill>
              </a:rPr>
              <a:t>бюджета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351034" y="1286673"/>
            <a:ext cx="1872208" cy="93610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3C0DB3"/>
                </a:solidFill>
              </a:rPr>
              <a:t>Утверждение бюджета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867046" y="1313525"/>
            <a:ext cx="1872208" cy="93610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3C0DB3"/>
                </a:solidFill>
              </a:rPr>
              <a:t>Исполнение бюджета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739254" y="2766891"/>
            <a:ext cx="2016224" cy="129614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3C0DB3"/>
                </a:solidFill>
              </a:rPr>
              <a:t>Формирование отчета об исполнении бюджета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739254" y="4735215"/>
            <a:ext cx="2016224" cy="114352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3C0DB3"/>
                </a:solidFill>
              </a:rPr>
              <a:t>Муниципальный финансовый контроль</a:t>
            </a:r>
          </a:p>
        </p:txBody>
      </p:sp>
      <p:sp>
        <p:nvSpPr>
          <p:cNvPr id="6" name="Стрелка вверх 5"/>
          <p:cNvSpPr/>
          <p:nvPr/>
        </p:nvSpPr>
        <p:spPr>
          <a:xfrm>
            <a:off x="1074348" y="4005064"/>
            <a:ext cx="396044" cy="648072"/>
          </a:xfrm>
          <a:prstGeom prst="up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3" name="Стрелка углом 12"/>
          <p:cNvSpPr/>
          <p:nvPr/>
        </p:nvSpPr>
        <p:spPr>
          <a:xfrm>
            <a:off x="1206512" y="1610709"/>
            <a:ext cx="792088" cy="1116124"/>
          </a:xfrm>
          <a:prstGeom prst="ben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Стрелка вправо 13"/>
          <p:cNvSpPr/>
          <p:nvPr/>
        </p:nvSpPr>
        <p:spPr>
          <a:xfrm>
            <a:off x="4355976" y="1610709"/>
            <a:ext cx="432048" cy="288032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углом 15"/>
          <p:cNvSpPr/>
          <p:nvPr/>
        </p:nvSpPr>
        <p:spPr>
          <a:xfrm rot="5400000">
            <a:off x="7011226" y="1691762"/>
            <a:ext cx="954195" cy="792088"/>
          </a:xfrm>
          <a:prstGeom prst="ben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Стрелка вниз 16"/>
          <p:cNvSpPr/>
          <p:nvPr/>
        </p:nvSpPr>
        <p:spPr>
          <a:xfrm>
            <a:off x="7524329" y="4149080"/>
            <a:ext cx="360040" cy="504056"/>
          </a:xfrm>
          <a:prstGeom prst="down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3847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</a:rPr>
              <a:t>Участники бюджетного процесса в Первомайском муниципальном  районе</a:t>
            </a:r>
          </a:p>
        </p:txBody>
      </p:sp>
      <p:sp>
        <p:nvSpPr>
          <p:cNvPr id="16" name="Объект 1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800" b="1" i="1" dirty="0">
                <a:solidFill>
                  <a:srgbClr val="3C0DB3"/>
                </a:solidFill>
              </a:rPr>
              <a:t>Глава Первомайского муниципального </a:t>
            </a:r>
            <a:r>
              <a:rPr lang="ru-RU" sz="1800" b="1" i="1" dirty="0" smtClean="0">
                <a:solidFill>
                  <a:srgbClr val="3C0DB3"/>
                </a:solidFill>
              </a:rPr>
              <a:t>района</a:t>
            </a:r>
          </a:p>
          <a:p>
            <a:r>
              <a:rPr lang="ru-RU" sz="1800" b="1" i="1" dirty="0">
                <a:solidFill>
                  <a:srgbClr val="3C0DB3"/>
                </a:solidFill>
              </a:rPr>
              <a:t>Собрание Представителей Первомайского муниципального района</a:t>
            </a:r>
          </a:p>
          <a:p>
            <a:r>
              <a:rPr lang="ru-RU" sz="1800" b="1" i="1" dirty="0">
                <a:solidFill>
                  <a:srgbClr val="3C0DB3"/>
                </a:solidFill>
              </a:rPr>
              <a:t>Администрация Первомайского муниципального района</a:t>
            </a:r>
          </a:p>
          <a:p>
            <a:r>
              <a:rPr lang="ru-RU" sz="1800" b="1" i="1" dirty="0">
                <a:solidFill>
                  <a:srgbClr val="3C0DB3"/>
                </a:solidFill>
              </a:rPr>
              <a:t>Контрольно-счетная палата  Первомайского муниципального района</a:t>
            </a:r>
          </a:p>
          <a:p>
            <a:r>
              <a:rPr lang="ru-RU" sz="1800" b="1" i="1" dirty="0">
                <a:solidFill>
                  <a:srgbClr val="3C0DB3"/>
                </a:solidFill>
              </a:rPr>
              <a:t>Финансовый орган администрации муниципального района</a:t>
            </a:r>
          </a:p>
          <a:p>
            <a:r>
              <a:rPr lang="ru-RU" sz="1800" b="1" i="1" dirty="0">
                <a:solidFill>
                  <a:srgbClr val="3C0DB3"/>
                </a:solidFill>
              </a:rPr>
              <a:t>Главные распорядители (распорядители) бюджетных </a:t>
            </a:r>
            <a:r>
              <a:rPr lang="ru-RU" sz="1800" b="1" i="1" dirty="0" smtClean="0">
                <a:solidFill>
                  <a:srgbClr val="3C0DB3"/>
                </a:solidFill>
              </a:rPr>
              <a:t>средств</a:t>
            </a:r>
          </a:p>
          <a:p>
            <a:r>
              <a:rPr lang="ru-RU" sz="1800" b="1" i="1" dirty="0">
                <a:solidFill>
                  <a:srgbClr val="3C0DB3"/>
                </a:solidFill>
              </a:rPr>
              <a:t>Главные администраторы  источников финансирования дефицита бюджета муниципального района</a:t>
            </a:r>
          </a:p>
          <a:p>
            <a:r>
              <a:rPr lang="ru-RU" sz="1800" b="1" i="1" dirty="0">
                <a:solidFill>
                  <a:srgbClr val="3C0DB3"/>
                </a:solidFill>
              </a:rPr>
              <a:t>Главные администраторы (администраторы) доходов бюджета муниципального района</a:t>
            </a:r>
          </a:p>
          <a:p>
            <a:r>
              <a:rPr lang="ru-RU" sz="1800" b="1" i="1" dirty="0">
                <a:solidFill>
                  <a:srgbClr val="3C0DB3"/>
                </a:solidFill>
              </a:rPr>
              <a:t>Получатели бюджетных средств</a:t>
            </a:r>
          </a:p>
          <a:p>
            <a:r>
              <a:rPr lang="ru-RU" sz="1800" b="1" i="1" dirty="0">
                <a:solidFill>
                  <a:srgbClr val="3C0DB3"/>
                </a:solidFill>
              </a:rPr>
              <a:t>Гражданин</a:t>
            </a:r>
          </a:p>
          <a:p>
            <a:endParaRPr lang="ru-RU" sz="1800" b="1" i="1" dirty="0">
              <a:solidFill>
                <a:srgbClr val="3C0DB3"/>
              </a:solidFill>
            </a:endParaRPr>
          </a:p>
          <a:p>
            <a:endParaRPr lang="ru-RU" sz="1800" dirty="0"/>
          </a:p>
        </p:txBody>
      </p:sp>
      <p:sp>
        <p:nvSpPr>
          <p:cNvPr id="6" name="TextBox 5"/>
          <p:cNvSpPr txBox="1"/>
          <p:nvPr/>
        </p:nvSpPr>
        <p:spPr>
          <a:xfrm>
            <a:off x="251520" y="1798331"/>
            <a:ext cx="36290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b="1" i="1" dirty="0">
              <a:solidFill>
                <a:srgbClr val="3C0DB3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23571" y="620688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b="1" i="1" dirty="0">
              <a:solidFill>
                <a:srgbClr val="3C0DB3"/>
              </a:solidFill>
            </a:endParaRPr>
          </a:p>
        </p:txBody>
      </p:sp>
      <p:pic>
        <p:nvPicPr>
          <p:cNvPr id="17" name="Picture 2" descr="C:\Users\User\Documents\Фото ремонт учреждений и обелисков\Административные здания\16032015111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577005"/>
            <a:ext cx="3120888" cy="2016224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15922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-1063"/>
            <a:ext cx="8507288" cy="922114"/>
          </a:xfrm>
        </p:spPr>
        <p:txBody>
          <a:bodyPr>
            <a:noAutofit/>
          </a:bodyPr>
          <a:lstStyle/>
          <a:p>
            <a:r>
              <a:rPr lang="ru-RU" sz="32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</a:rPr>
              <a:t>Гражданин как участник бюджетного процесса</a:t>
            </a:r>
          </a:p>
        </p:txBody>
      </p:sp>
      <p:pic>
        <p:nvPicPr>
          <p:cNvPr id="4" name="Picture 2" descr="C:\Users\User\Desktop\2017-2019\Бюджет для граждан\mosgorduma-odobrila-sotsialno_orientirovannyy-gorodskoy-byudzhet-na-2016-go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1181" y="2137578"/>
            <a:ext cx="3384376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Выноска со стрелкой вниз 4"/>
          <p:cNvSpPr/>
          <p:nvPr/>
        </p:nvSpPr>
        <p:spPr>
          <a:xfrm>
            <a:off x="2411760" y="836712"/>
            <a:ext cx="4249737" cy="864096"/>
          </a:xfrm>
          <a:prstGeom prst="downArrowCallout">
            <a:avLst>
              <a:gd name="adj1" fmla="val 100522"/>
              <a:gd name="adj2" fmla="val 92970"/>
              <a:gd name="adj3" fmla="val 25000"/>
              <a:gd name="adj4" fmla="val 64977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3C0DB3"/>
                </a:solidFill>
              </a:rPr>
              <a:t>ГРАЖДАНИН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3C0DB3"/>
                </a:solidFill>
              </a:rPr>
              <a:t>как налогоплательщик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761987" y="1783737"/>
            <a:ext cx="35247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>
                <a:solidFill>
                  <a:srgbClr val="3C0DB3"/>
                </a:solidFill>
              </a:rPr>
              <a:t>Формирует доходную часть бюджета</a:t>
            </a:r>
          </a:p>
        </p:txBody>
      </p:sp>
      <p:sp>
        <p:nvSpPr>
          <p:cNvPr id="8" name="Выноска со стрелкой вниз 7"/>
          <p:cNvSpPr/>
          <p:nvPr/>
        </p:nvSpPr>
        <p:spPr>
          <a:xfrm>
            <a:off x="2411758" y="4005064"/>
            <a:ext cx="4249737" cy="792163"/>
          </a:xfrm>
          <a:prstGeom prst="downArrowCallout">
            <a:avLst>
              <a:gd name="adj1" fmla="val 100522"/>
              <a:gd name="adj2" fmla="val 92970"/>
              <a:gd name="adj3" fmla="val 25000"/>
              <a:gd name="adj4" fmla="val 64977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3C0DB3"/>
                </a:solidFill>
              </a:rPr>
              <a:t>ГРАЖДАНИН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3C0DB3"/>
                </a:solidFill>
              </a:rPr>
              <a:t>как </a:t>
            </a:r>
            <a:r>
              <a:rPr lang="ru-RU" b="1" dirty="0" smtClean="0">
                <a:solidFill>
                  <a:srgbClr val="3C0DB3"/>
                </a:solidFill>
              </a:rPr>
              <a:t>получатель социальных гарантий</a:t>
            </a:r>
            <a:endParaRPr lang="ru-RU" b="1" dirty="0">
              <a:solidFill>
                <a:srgbClr val="3C0DB3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91680" y="4797227"/>
            <a:ext cx="59046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sz="1600" b="1" dirty="0">
                <a:solidFill>
                  <a:srgbClr val="3C0DB3"/>
                </a:solidFill>
              </a:rPr>
              <a:t>Получает социальные гарантии (образование, здравоохранение, жилищно-коммунальное хозяйство, культура, физическая культура и спорт, социальные льготы и другие направления социальных гарантий населению) – расходная часть бюджета</a:t>
            </a:r>
            <a:endParaRPr lang="ru-RU" sz="1600" b="1" dirty="0">
              <a:solidFill>
                <a:srgbClr val="3C0DB3"/>
              </a:solidFill>
            </a:endParaRPr>
          </a:p>
        </p:txBody>
      </p:sp>
      <p:pic>
        <p:nvPicPr>
          <p:cNvPr id="10" name="Picture 3" descr="C:\Users\Public\Pictures\Sample Pictures\здр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455" y="4438856"/>
            <a:ext cx="614362" cy="636588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C:\Users\Public\Pictures\Sample Pictures\обра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136411"/>
            <a:ext cx="614362" cy="64135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 descr="спорт 2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455" y="5764301"/>
            <a:ext cx="897806" cy="798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C:\Users\Public\Pictures\Sample Pictures\культ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4438856"/>
            <a:ext cx="635000" cy="60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C:\Users\Public\Pictures\Sample Pictures\обр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6574" y="5071894"/>
            <a:ext cx="671512" cy="60642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C:\Users\Public\Pictures\Sample Pictures\жкх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9036" y="5678319"/>
            <a:ext cx="617538" cy="641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946872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2323</TotalTime>
  <Words>4778</Words>
  <Application>Microsoft Office PowerPoint</Application>
  <PresentationFormat>Экран (4:3)</PresentationFormat>
  <Paragraphs>813</Paragraphs>
  <Slides>40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1" baseType="lpstr">
      <vt:lpstr>Тема Office</vt:lpstr>
      <vt:lpstr>БЮДЖЕТ ДЛЯ ГРАЖДАН</vt:lpstr>
      <vt:lpstr>Что такое бюджет для граждан?</vt:lpstr>
      <vt:lpstr>Краткая характеристика Первомайского муниципального района</vt:lpstr>
      <vt:lpstr>Определение основных понятий, используемых при составлении бюджета</vt:lpstr>
      <vt:lpstr>Какие бывают бюджеты?</vt:lpstr>
      <vt:lpstr>Основы составления проекта бюджета</vt:lpstr>
      <vt:lpstr>Бюджетный процесс в Первомайском муниципальном районе</vt:lpstr>
      <vt:lpstr>Участники бюджетного процесса в Первомайском муниципальном  районе</vt:lpstr>
      <vt:lpstr>Гражданин как участник бюджетного процесса</vt:lpstr>
      <vt:lpstr>Возможности влияния гражданина на состав бюджета </vt:lpstr>
      <vt:lpstr>Прогноз социально-экономического развития Первомайского муниципального района на 2018-2020 годы</vt:lpstr>
      <vt:lpstr>Прогноз социально-экономического развития Первомайского муниципального района на 2018-2020 годы</vt:lpstr>
      <vt:lpstr>Основные направления бюджетной и налоговой политики Первомайского муниципального района на 2018-2020 годы</vt:lpstr>
      <vt:lpstr>Основные параметры бюджета Первомайского района за 2016-2020 годы </vt:lpstr>
      <vt:lpstr>Доходы бюджета Первомайского муниципального района на 2018-2020 годы</vt:lpstr>
      <vt:lpstr>Презентация PowerPoint</vt:lpstr>
      <vt:lpstr>Структура налоговых доходов в 2018 году, %</vt:lpstr>
      <vt:lpstr>Структура неналоговых доходов в 2018 году, %</vt:lpstr>
      <vt:lpstr>Структура безвозмездных поступлений в бюджет района в 2018 году, %</vt:lpstr>
      <vt:lpstr>Расходы бюджета Первомайского муниципального района на 2018-2020 годы</vt:lpstr>
      <vt:lpstr>Распределение расходов бюджета района по разделам бюджетной классификации на 2016-2020 годы, тыс.руб. (ОТРАСЛЕВАЯ СТРУКТУРА)</vt:lpstr>
      <vt:lpstr>Структура расходов бюджета района  по отраслям на 2018 год, %</vt:lpstr>
      <vt:lpstr>Распределение расходов бюджета района по главным распорядителям бюджетных средств, тыс.руб</vt:lpstr>
      <vt:lpstr>Распределение расходов бюджета района по главным распорядителям бюджетных средств на 2018 год ,%</vt:lpstr>
      <vt:lpstr>                С 2014 года бюджет Первомайского муниципального района по расходам формируется и исполняется по программам в соответствии с Бюджетным кодексом Российской Федерации.  </vt:lpstr>
      <vt:lpstr>Распределение расходов бюджета района по муниципальным программам в 2016-2020 годах, тыс.руб</vt:lpstr>
      <vt:lpstr>Презентация PowerPoint</vt:lpstr>
      <vt:lpstr>Презентация PowerPoint</vt:lpstr>
      <vt:lpstr>К проекту муниципальной программы «Развитие образования в Первомайском муниципальном районе на 2018-2020 годы»</vt:lpstr>
      <vt:lpstr>К проекту муниципальной программы «Социальная поддержка населения Первомайского муниципального района на 2018-2020 годы»</vt:lpstr>
      <vt:lpstr>К проекту муниципальной программы «Развитие культуры и молодежной политики в Первомайском муниципальном районе на 2018-2020 годы»</vt:lpstr>
      <vt:lpstr>К проекту муниципальной программы «Развитие физической культуры и спорта в Первомайском муниципальном районе на 2016-2020 годы»</vt:lpstr>
      <vt:lpstr>К проекту муниципальной программы «Развитие дорожного хозяйства и транспорта в Первомайском муниципальном районе на 2018-2020 годы»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ДЛЯ ГРАЖДАН</dc:title>
  <dc:creator>казначейство</dc:creator>
  <cp:lastModifiedBy>User1</cp:lastModifiedBy>
  <cp:revision>216</cp:revision>
  <dcterms:created xsi:type="dcterms:W3CDTF">2017-11-08T13:00:37Z</dcterms:created>
  <dcterms:modified xsi:type="dcterms:W3CDTF">2017-11-27T06:49:53Z</dcterms:modified>
</cp:coreProperties>
</file>