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7"/>
  </p:notesMasterIdLst>
  <p:handoutMasterIdLst>
    <p:handoutMasterId r:id="rId18"/>
  </p:handoutMasterIdLst>
  <p:sldIdLst>
    <p:sldId id="347" r:id="rId6"/>
    <p:sldId id="389" r:id="rId7"/>
    <p:sldId id="366" r:id="rId8"/>
    <p:sldId id="385" r:id="rId9"/>
    <p:sldId id="375" r:id="rId10"/>
    <p:sldId id="373" r:id="rId11"/>
    <p:sldId id="379" r:id="rId12"/>
    <p:sldId id="376" r:id="rId13"/>
    <p:sldId id="386" r:id="rId14"/>
    <p:sldId id="387" r:id="rId15"/>
    <p:sldId id="388" r:id="rId1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3">
          <p15:clr>
            <a:srgbClr val="A4A3A4"/>
          </p15:clr>
        </p15:guide>
        <p15:guide id="4" orient="horz" pos="313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0000"/>
    <a:srgbClr val="626262"/>
    <a:srgbClr val="DCDCDC"/>
    <a:srgbClr val="E6E6E6"/>
    <a:srgbClr val="D9D9D9"/>
    <a:srgbClr val="E0E0E0"/>
    <a:srgbClr val="779DCB"/>
    <a:srgbClr val="85A7D1"/>
    <a:srgbClr val="88A9D2"/>
    <a:srgbClr val="129C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4" autoAdjust="0"/>
    <p:restoredTop sz="98841" autoAdjust="0"/>
  </p:normalViewPr>
  <p:slideViewPr>
    <p:cSldViewPr>
      <p:cViewPr>
        <p:scale>
          <a:sx n="123" d="100"/>
          <a:sy n="123" d="100"/>
        </p:scale>
        <p:origin x="-1452" y="-72"/>
      </p:cViewPr>
      <p:guideLst>
        <p:guide orient="horz" pos="1620"/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-2022" y="-102"/>
      </p:cViewPr>
      <p:guideLst>
        <p:guide orient="horz" pos="2880"/>
        <p:guide orient="horz" pos="3133"/>
        <p:guide orient="horz" pos="3134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D4A6F55-19BD-47B0-A90A-AD0486597D73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6"/>
            <a:ext cx="2971800" cy="49736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6"/>
            <a:ext cx="2971800" cy="49736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DCE622D-BA43-409D-8B3D-4D0AB10F6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875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0E435C9-6653-4B43-8B59-3D76BF9B80E4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736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6"/>
            <a:ext cx="2971800" cy="49736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F975C0C-0FA6-4B32-9CAD-79ABD974D1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735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96774D9-4F22-4F2D-9015-8C4ED93F6D7D}" type="datetime1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FA39D7A-0F77-4047-B6F3-41DCA6734FD9}" type="datetime1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686C2DB-E228-46CE-BB41-22AC00402C90}" type="datetime1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96774D9-4F22-4F2D-9015-8C4ED93F6D7D}" type="datetime1">
              <a:rPr lang="ru-RU" smtClean="0">
                <a:solidFill>
                  <a:prstClr val="black"/>
                </a:solidFill>
              </a:rPr>
              <a:pPr/>
              <a:t>24.04.2023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305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01CEBB4-DFB0-4390-803D-953423982DBF}" type="datetime1">
              <a:rPr lang="ru-RU" smtClean="0">
                <a:solidFill>
                  <a:prstClr val="black"/>
                </a:solidFill>
              </a:rPr>
              <a:pPr/>
              <a:t>24.04.2023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62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3A8D4B9-560E-44CA-879D-B78E6E1EF8A0}" type="datetime1">
              <a:rPr lang="ru-RU" smtClean="0">
                <a:solidFill>
                  <a:prstClr val="black"/>
                </a:solidFill>
              </a:rPr>
              <a:pPr/>
              <a:t>24.04.2023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0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34C7B8B-CDEF-40C5-9FC2-702A4445B119}" type="datetime1">
              <a:rPr lang="ru-RU" smtClean="0">
                <a:solidFill>
                  <a:prstClr val="black"/>
                </a:solidFill>
              </a:rPr>
              <a:pPr/>
              <a:t>24.04.2023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156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2599737-29EA-4443-9290-F667A1800D47}" type="datetime1">
              <a:rPr lang="ru-RU" smtClean="0">
                <a:solidFill>
                  <a:prstClr val="black"/>
                </a:solidFill>
              </a:rPr>
              <a:pPr/>
              <a:t>24.04.2023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52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EBB8B8-D9E5-4527-8289-096A2DB8E09D}" type="datetime1">
              <a:rPr lang="ru-RU" smtClean="0">
                <a:solidFill>
                  <a:prstClr val="black"/>
                </a:solidFill>
              </a:rPr>
              <a:pPr/>
              <a:t>24.04.2023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962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EDBC4CA-248C-4874-BAB3-E01B9C416F65}" type="datetime1">
              <a:rPr lang="ru-RU" smtClean="0">
                <a:solidFill>
                  <a:prstClr val="black"/>
                </a:solidFill>
              </a:rPr>
              <a:pPr/>
              <a:t>24.04.2023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801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2740DA6-E15F-4C75-B583-BBF6E792A713}" type="datetime1">
              <a:rPr lang="ru-RU" smtClean="0">
                <a:solidFill>
                  <a:prstClr val="black"/>
                </a:solidFill>
              </a:rPr>
              <a:pPr/>
              <a:t>24.04.2023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19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01CEBB4-DFB0-4390-803D-953423982DBF}" type="datetime1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1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7B3D1BE-1876-4C8B-B107-60B6D3E8A998}" type="datetime1">
              <a:rPr lang="ru-RU" smtClean="0">
                <a:solidFill>
                  <a:prstClr val="black"/>
                </a:solidFill>
              </a:rPr>
              <a:pPr/>
              <a:t>24.04.2023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1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FA39D7A-0F77-4047-B6F3-41DCA6734FD9}" type="datetime1">
              <a:rPr lang="ru-RU" smtClean="0">
                <a:solidFill>
                  <a:prstClr val="black"/>
                </a:solidFill>
              </a:rPr>
              <a:pPr/>
              <a:t>24.04.2023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63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686C2DB-E228-46CE-BB41-22AC00402C90}" type="datetime1">
              <a:rPr lang="ru-RU" smtClean="0">
                <a:solidFill>
                  <a:prstClr val="black"/>
                </a:solidFill>
              </a:rPr>
              <a:pPr/>
              <a:t>24.04.2023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68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96774D9-4F22-4F2D-9015-8C4ED93F6D7D}" type="datetime1">
              <a:rPr lang="ru-RU" smtClean="0">
                <a:solidFill>
                  <a:prstClr val="black"/>
                </a:solidFill>
              </a:rPr>
              <a:pPr/>
              <a:t>24.04.2023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48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01CEBB4-DFB0-4390-803D-953423982DBF}" type="datetime1">
              <a:rPr lang="ru-RU" smtClean="0">
                <a:solidFill>
                  <a:prstClr val="black"/>
                </a:solidFill>
              </a:rPr>
              <a:pPr/>
              <a:t>24.04.2023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94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3A8D4B9-560E-44CA-879D-B78E6E1EF8A0}" type="datetime1">
              <a:rPr lang="ru-RU" smtClean="0">
                <a:solidFill>
                  <a:prstClr val="black"/>
                </a:solidFill>
              </a:rPr>
              <a:pPr/>
              <a:t>24.04.2023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843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34C7B8B-CDEF-40C5-9FC2-702A4445B119}" type="datetime1">
              <a:rPr lang="ru-RU" smtClean="0">
                <a:solidFill>
                  <a:prstClr val="black"/>
                </a:solidFill>
              </a:rPr>
              <a:pPr/>
              <a:t>24.04.2023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5775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2599737-29EA-4443-9290-F667A1800D47}" type="datetime1">
              <a:rPr lang="ru-RU" smtClean="0">
                <a:solidFill>
                  <a:prstClr val="black"/>
                </a:solidFill>
              </a:rPr>
              <a:pPr/>
              <a:t>24.04.2023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205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EBB8B8-D9E5-4527-8289-096A2DB8E09D}" type="datetime1">
              <a:rPr lang="ru-RU" smtClean="0">
                <a:solidFill>
                  <a:prstClr val="black"/>
                </a:solidFill>
              </a:rPr>
              <a:pPr/>
              <a:t>24.04.2023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819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EDBC4CA-248C-4874-BAB3-E01B9C416F65}" type="datetime1">
              <a:rPr lang="ru-RU" smtClean="0">
                <a:solidFill>
                  <a:prstClr val="black"/>
                </a:solidFill>
              </a:rPr>
              <a:pPr/>
              <a:t>24.04.2023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2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3A8D4B9-560E-44CA-879D-B78E6E1EF8A0}" type="datetime1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2740DA6-E15F-4C75-B583-BBF6E792A713}" type="datetime1">
              <a:rPr lang="ru-RU" smtClean="0">
                <a:solidFill>
                  <a:prstClr val="black"/>
                </a:solidFill>
              </a:rPr>
              <a:pPr/>
              <a:t>24.04.2023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1481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1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7B3D1BE-1876-4C8B-B107-60B6D3E8A998}" type="datetime1">
              <a:rPr lang="ru-RU" smtClean="0">
                <a:solidFill>
                  <a:prstClr val="black"/>
                </a:solidFill>
              </a:rPr>
              <a:pPr/>
              <a:t>24.04.2023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7743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FA39D7A-0F77-4047-B6F3-41DCA6734FD9}" type="datetime1">
              <a:rPr lang="ru-RU" smtClean="0">
                <a:solidFill>
                  <a:prstClr val="black"/>
                </a:solidFill>
              </a:rPr>
              <a:pPr/>
              <a:t>24.04.2023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189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686C2DB-E228-46CE-BB41-22AC00402C90}" type="datetime1">
              <a:rPr lang="ru-RU" smtClean="0">
                <a:solidFill>
                  <a:prstClr val="black"/>
                </a:solidFill>
              </a:rPr>
              <a:pPr/>
              <a:t>24.04.2023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466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355"/>
            <a:fld id="{896774D9-4F22-4F2D-9015-8C4ED93F6D7D}" type="datetime1">
              <a:rPr lang="ru-RU" smtClean="0">
                <a:solidFill>
                  <a:prstClr val="black"/>
                </a:solidFill>
              </a:rPr>
              <a:pPr defTabSz="914355"/>
              <a:t>24.04.2023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355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549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355"/>
            <a:fld id="{601CEBB4-DFB0-4390-803D-953423982DBF}" type="datetime1">
              <a:rPr lang="ru-RU" smtClean="0">
                <a:solidFill>
                  <a:prstClr val="black"/>
                </a:solidFill>
              </a:rPr>
              <a:pPr defTabSz="914355"/>
              <a:t>24.04.2023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355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824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355"/>
            <a:fld id="{33A8D4B9-560E-44CA-879D-B78E6E1EF8A0}" type="datetime1">
              <a:rPr lang="ru-RU" smtClean="0">
                <a:solidFill>
                  <a:prstClr val="black"/>
                </a:solidFill>
              </a:rPr>
              <a:pPr defTabSz="914355"/>
              <a:t>24.04.2023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355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397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355"/>
            <a:fld id="{334C7B8B-CDEF-40C5-9FC2-702A4445B119}" type="datetime1">
              <a:rPr lang="ru-RU" smtClean="0">
                <a:solidFill>
                  <a:prstClr val="black"/>
                </a:solidFill>
              </a:rPr>
              <a:pPr defTabSz="914355"/>
              <a:t>24.04.2023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355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399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355"/>
            <a:fld id="{52599737-29EA-4443-9290-F667A1800D47}" type="datetime1">
              <a:rPr lang="ru-RU" smtClean="0">
                <a:solidFill>
                  <a:prstClr val="black"/>
                </a:solidFill>
              </a:rPr>
              <a:pPr defTabSz="914355"/>
              <a:t>24.04.2023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355"/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412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355"/>
            <a:fld id="{FCEBB8B8-D9E5-4527-8289-096A2DB8E09D}" type="datetime1">
              <a:rPr lang="ru-RU" smtClean="0">
                <a:solidFill>
                  <a:prstClr val="black"/>
                </a:solidFill>
              </a:rPr>
              <a:pPr defTabSz="914355"/>
              <a:t>24.04.2023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355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77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34C7B8B-CDEF-40C5-9FC2-702A4445B119}" type="datetime1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355"/>
            <a:fld id="{6EDBC4CA-248C-4874-BAB3-E01B9C416F65}" type="datetime1">
              <a:rPr lang="ru-RU" smtClean="0">
                <a:solidFill>
                  <a:prstClr val="black"/>
                </a:solidFill>
              </a:rPr>
              <a:pPr defTabSz="914355"/>
              <a:t>24.04.2023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355"/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4325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355"/>
            <a:fld id="{C2740DA6-E15F-4C75-B583-BBF6E792A713}" type="datetime1">
              <a:rPr lang="ru-RU" smtClean="0">
                <a:solidFill>
                  <a:prstClr val="black"/>
                </a:solidFill>
              </a:rPr>
              <a:pPr defTabSz="914355"/>
              <a:t>24.04.2023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355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508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355"/>
            <a:fld id="{F7B3D1BE-1876-4C8B-B107-60B6D3E8A998}" type="datetime1">
              <a:rPr lang="ru-RU" smtClean="0">
                <a:solidFill>
                  <a:prstClr val="black"/>
                </a:solidFill>
              </a:rPr>
              <a:pPr defTabSz="914355"/>
              <a:t>24.04.2023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355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590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355"/>
            <a:fld id="{CFA39D7A-0F77-4047-B6F3-41DCA6734FD9}" type="datetime1">
              <a:rPr lang="ru-RU" smtClean="0">
                <a:solidFill>
                  <a:prstClr val="black"/>
                </a:solidFill>
              </a:rPr>
              <a:pPr defTabSz="914355"/>
              <a:t>24.04.2023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355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2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355"/>
            <a:fld id="{A686C2DB-E228-46CE-BB41-22AC00402C90}" type="datetime1">
              <a:rPr lang="ru-RU" smtClean="0">
                <a:solidFill>
                  <a:prstClr val="black"/>
                </a:solidFill>
              </a:rPr>
              <a:pPr defTabSz="914355"/>
              <a:t>24.04.2023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355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969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96774D9-4F22-4F2D-9015-8C4ED93F6D7D}" type="datetime1">
              <a:rPr lang="ru-RU" smtClean="0">
                <a:solidFill>
                  <a:prstClr val="black"/>
                </a:solidFill>
              </a:rPr>
              <a:pPr/>
              <a:t>24.04.2023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9869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01CEBB4-DFB0-4390-803D-953423982DBF}" type="datetime1">
              <a:rPr lang="ru-RU" smtClean="0">
                <a:solidFill>
                  <a:prstClr val="black"/>
                </a:solidFill>
              </a:rPr>
              <a:pPr/>
              <a:t>24.04.2023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402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3A8D4B9-560E-44CA-879D-B78E6E1EF8A0}" type="datetime1">
              <a:rPr lang="ru-RU" smtClean="0">
                <a:solidFill>
                  <a:prstClr val="black"/>
                </a:solidFill>
              </a:rPr>
              <a:pPr/>
              <a:t>24.04.2023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782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34C7B8B-CDEF-40C5-9FC2-702A4445B119}" type="datetime1">
              <a:rPr lang="ru-RU" smtClean="0">
                <a:solidFill>
                  <a:prstClr val="black"/>
                </a:solidFill>
              </a:rPr>
              <a:pPr/>
              <a:t>24.04.2023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926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2599737-29EA-4443-9290-F667A1800D47}" type="datetime1">
              <a:rPr lang="ru-RU" smtClean="0">
                <a:solidFill>
                  <a:prstClr val="black"/>
                </a:solidFill>
              </a:rPr>
              <a:pPr/>
              <a:t>24.04.2023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799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2599737-29EA-4443-9290-F667A1800D47}" type="datetime1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CEBB8B8-D9E5-4527-8289-096A2DB8E09D}" type="datetime1">
              <a:rPr lang="ru-RU" smtClean="0">
                <a:solidFill>
                  <a:prstClr val="black"/>
                </a:solidFill>
              </a:rPr>
              <a:pPr/>
              <a:t>24.04.2023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3870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EDBC4CA-248C-4874-BAB3-E01B9C416F65}" type="datetime1">
              <a:rPr lang="ru-RU" smtClean="0">
                <a:solidFill>
                  <a:prstClr val="black"/>
                </a:solidFill>
              </a:rPr>
              <a:pPr/>
              <a:t>24.04.2023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637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2740DA6-E15F-4C75-B583-BBF6E792A713}" type="datetime1">
              <a:rPr lang="ru-RU" smtClean="0">
                <a:solidFill>
                  <a:prstClr val="black"/>
                </a:solidFill>
              </a:rPr>
              <a:pPr/>
              <a:t>24.04.2023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123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7B3D1BE-1876-4C8B-B107-60B6D3E8A998}" type="datetime1">
              <a:rPr lang="ru-RU" smtClean="0">
                <a:solidFill>
                  <a:prstClr val="black"/>
                </a:solidFill>
              </a:rPr>
              <a:pPr/>
              <a:t>24.04.2023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591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A39D7A-0F77-4047-B6F3-41DCA6734FD9}" type="datetime1">
              <a:rPr lang="ru-RU" smtClean="0">
                <a:solidFill>
                  <a:prstClr val="black"/>
                </a:solidFill>
              </a:rPr>
              <a:pPr/>
              <a:t>24.04.2023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8374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686C2DB-E228-46CE-BB41-22AC00402C90}" type="datetime1">
              <a:rPr lang="ru-RU" smtClean="0">
                <a:solidFill>
                  <a:prstClr val="black"/>
                </a:solidFill>
              </a:rPr>
              <a:pPr/>
              <a:t>24.04.2023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66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EBB8B8-D9E5-4527-8289-096A2DB8E09D}" type="datetime1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EDBC4CA-248C-4874-BAB3-E01B9C416F65}" type="datetime1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2740DA6-E15F-4C75-B583-BBF6E792A713}" type="datetime1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1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7B3D1BE-1876-4C8B-B107-60B6D3E8A998}" type="datetime1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60432" y="638630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ый треугольник 6"/>
          <p:cNvSpPr/>
          <p:nvPr userDrawn="1"/>
        </p:nvSpPr>
        <p:spPr>
          <a:xfrm flipV="1">
            <a:off x="8258400" y="0"/>
            <a:ext cx="885600" cy="1180800"/>
          </a:xfrm>
          <a:prstGeom prst="rtTriangle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anchor="t" anchorCtr="0" compatLnSpc="1">
            <a:prstTxWarp prst="textNoShape">
              <a:avLst/>
            </a:prstTxWarp>
          </a:bodyPr>
          <a:lstStyle/>
          <a:p>
            <a:pPr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0" y="0"/>
            <a:ext cx="8258175" cy="1180800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anchor="t" anchorCtr="0" compatLnSpc="1">
            <a:prstTxWarp prst="textNoShape">
              <a:avLst/>
            </a:prstTxWarp>
          </a:bodyPr>
          <a:lstStyle/>
          <a:p>
            <a:pPr defTabSz="1132582"/>
            <a:endParaRPr lang="ru-RU" sz="2300" dirty="0">
              <a:solidFill>
                <a:prstClr val="black"/>
              </a:solidFill>
            </a:endParaRPr>
          </a:p>
        </p:txBody>
      </p:sp>
      <p:pic>
        <p:nvPicPr>
          <p:cNvPr id="14" name="Picture 2" descr="D:\Проекты\_ЯО\2017_05_17 Меры\work\03308665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 r="55116"/>
          <a:stretch>
            <a:fillRect/>
          </a:stretch>
        </p:blipFill>
        <p:spPr bwMode="auto">
          <a:xfrm>
            <a:off x="235977" y="256915"/>
            <a:ext cx="283953" cy="661768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 userDrawn="1"/>
        </p:nvSpPr>
        <p:spPr>
          <a:xfrm>
            <a:off x="8579487" y="521904"/>
            <a:ext cx="217104" cy="2894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79" tIns="30690" rIns="61379" bIns="30690" rtlCol="0" anchor="ctr"/>
          <a:lstStyle/>
          <a:p>
            <a:pPr algn="ctr" defTabSz="668507"/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77" t="26460" r="74724" b="49348"/>
          <a:stretch>
            <a:fillRect/>
          </a:stretch>
        </p:blipFill>
        <p:spPr bwMode="auto">
          <a:xfrm>
            <a:off x="8445565" y="344178"/>
            <a:ext cx="468943" cy="62657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60432" y="638630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Прямоугольный треугольник 6"/>
          <p:cNvSpPr/>
          <p:nvPr userDrawn="1"/>
        </p:nvSpPr>
        <p:spPr>
          <a:xfrm flipV="1">
            <a:off x="8258400" y="0"/>
            <a:ext cx="885600" cy="1180800"/>
          </a:xfrm>
          <a:prstGeom prst="rtTriangle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anchor="t" anchorCtr="0" compatLnSpc="1">
            <a:prstTxWarp prst="textNoShape">
              <a:avLst/>
            </a:prstTxWarp>
          </a:bodyPr>
          <a:lstStyle/>
          <a:p>
            <a:pPr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0" y="0"/>
            <a:ext cx="8258175" cy="1180800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anchor="t" anchorCtr="0" compatLnSpc="1">
            <a:prstTxWarp prst="textNoShape">
              <a:avLst/>
            </a:prstTxWarp>
          </a:bodyPr>
          <a:lstStyle/>
          <a:p>
            <a:pPr defTabSz="1132582"/>
            <a:endParaRPr lang="ru-RU" sz="2300" dirty="0">
              <a:solidFill>
                <a:prstClr val="black"/>
              </a:solidFill>
            </a:endParaRPr>
          </a:p>
        </p:txBody>
      </p:sp>
      <p:pic>
        <p:nvPicPr>
          <p:cNvPr id="14" name="Picture 2" descr="D:\Проекты\_ЯО\2017_05_17 Меры\work\03308665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 r="55116"/>
          <a:stretch>
            <a:fillRect/>
          </a:stretch>
        </p:blipFill>
        <p:spPr bwMode="auto">
          <a:xfrm>
            <a:off x="235977" y="256915"/>
            <a:ext cx="283953" cy="661768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 userDrawn="1"/>
        </p:nvSpPr>
        <p:spPr>
          <a:xfrm>
            <a:off x="8579487" y="521904"/>
            <a:ext cx="217104" cy="2894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79" tIns="30690" rIns="61379" bIns="30690" rtlCol="0" anchor="ctr"/>
          <a:lstStyle/>
          <a:p>
            <a:pPr algn="ctr" defTabSz="668507"/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77" t="26460" r="74724" b="49348"/>
          <a:stretch>
            <a:fillRect/>
          </a:stretch>
        </p:blipFill>
        <p:spPr bwMode="auto">
          <a:xfrm>
            <a:off x="8445565" y="344178"/>
            <a:ext cx="468943" cy="62657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13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60432" y="638630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Прямоугольный треугольник 6"/>
          <p:cNvSpPr/>
          <p:nvPr userDrawn="1"/>
        </p:nvSpPr>
        <p:spPr>
          <a:xfrm flipV="1">
            <a:off x="8258400" y="0"/>
            <a:ext cx="885600" cy="1180800"/>
          </a:xfrm>
          <a:prstGeom prst="rtTriangle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anchor="t" anchorCtr="0" compatLnSpc="1">
            <a:prstTxWarp prst="textNoShape">
              <a:avLst/>
            </a:prstTxWarp>
          </a:bodyPr>
          <a:lstStyle/>
          <a:p>
            <a:pPr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0" y="0"/>
            <a:ext cx="8258175" cy="1180800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anchor="t" anchorCtr="0" compatLnSpc="1">
            <a:prstTxWarp prst="textNoShape">
              <a:avLst/>
            </a:prstTxWarp>
          </a:bodyPr>
          <a:lstStyle/>
          <a:p>
            <a:pPr defTabSz="1132582"/>
            <a:endParaRPr lang="ru-RU" sz="2300" dirty="0">
              <a:solidFill>
                <a:prstClr val="black"/>
              </a:solidFill>
            </a:endParaRPr>
          </a:p>
        </p:txBody>
      </p:sp>
      <p:pic>
        <p:nvPicPr>
          <p:cNvPr id="14" name="Picture 2" descr="D:\Проекты\_ЯО\2017_05_17 Меры\work\03308665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 r="55116"/>
          <a:stretch>
            <a:fillRect/>
          </a:stretch>
        </p:blipFill>
        <p:spPr bwMode="auto">
          <a:xfrm>
            <a:off x="235977" y="256915"/>
            <a:ext cx="283953" cy="661768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 userDrawn="1"/>
        </p:nvSpPr>
        <p:spPr>
          <a:xfrm>
            <a:off x="8579487" y="521904"/>
            <a:ext cx="217104" cy="2894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79" tIns="30690" rIns="61379" bIns="30690" rtlCol="0" anchor="ctr"/>
          <a:lstStyle/>
          <a:p>
            <a:pPr algn="ctr" defTabSz="668507"/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77" t="26460" r="74724" b="49348"/>
          <a:stretch>
            <a:fillRect/>
          </a:stretch>
        </p:blipFill>
        <p:spPr bwMode="auto">
          <a:xfrm>
            <a:off x="8445565" y="344178"/>
            <a:ext cx="468943" cy="62657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6490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60432" y="638630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355"/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 defTabSz="914355"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579487" y="521904"/>
            <a:ext cx="217104" cy="2894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79" tIns="30690" rIns="61379" bIns="30690" rtlCol="0" anchor="ctr"/>
          <a:lstStyle/>
          <a:p>
            <a:pPr algn="ctr" defTabSz="668507"/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50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60432" y="638629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Прямоугольный треугольник 6"/>
          <p:cNvSpPr/>
          <p:nvPr userDrawn="1"/>
        </p:nvSpPr>
        <p:spPr>
          <a:xfrm flipV="1">
            <a:off x="8258400" y="0"/>
            <a:ext cx="885600" cy="1180800"/>
          </a:xfrm>
          <a:prstGeom prst="rtTriangle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anchor="t" anchorCtr="0" compatLnSpc="1">
            <a:prstTxWarp prst="textNoShape">
              <a:avLst/>
            </a:prstTxWarp>
          </a:bodyPr>
          <a:lstStyle/>
          <a:p>
            <a:pPr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" y="0"/>
            <a:ext cx="8258175" cy="1180800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anchor="t" anchorCtr="0" compatLnSpc="1">
            <a:prstTxWarp prst="textNoShape">
              <a:avLst/>
            </a:prstTxWarp>
          </a:bodyPr>
          <a:lstStyle/>
          <a:p>
            <a:pPr defTabSz="1132582"/>
            <a:endParaRPr lang="ru-RU" sz="2300" dirty="0">
              <a:solidFill>
                <a:prstClr val="black"/>
              </a:solidFill>
            </a:endParaRPr>
          </a:p>
        </p:txBody>
      </p:sp>
      <p:pic>
        <p:nvPicPr>
          <p:cNvPr id="14" name="Picture 2" descr="D:\Проекты\_ЯО\2017_05_17 Меры\work\03308665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 r="55116"/>
          <a:stretch>
            <a:fillRect/>
          </a:stretch>
        </p:blipFill>
        <p:spPr bwMode="auto">
          <a:xfrm>
            <a:off x="235977" y="256915"/>
            <a:ext cx="283953" cy="661768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 userDrawn="1"/>
        </p:nvSpPr>
        <p:spPr>
          <a:xfrm>
            <a:off x="8579487" y="521902"/>
            <a:ext cx="217104" cy="2894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79" tIns="30690" rIns="61379" bIns="30690" rtlCol="0" anchor="ctr"/>
          <a:lstStyle/>
          <a:p>
            <a:pPr algn="ctr" defTabSz="668507"/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77" t="26460" r="74724" b="49348"/>
          <a:stretch>
            <a:fillRect/>
          </a:stretch>
        </p:blipFill>
        <p:spPr bwMode="auto">
          <a:xfrm>
            <a:off x="8445545" y="344165"/>
            <a:ext cx="468943" cy="62657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1370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84;&#1089;&#1087;.&#1088;&#1092;/" TargetMode="External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26" Type="http://schemas.openxmlformats.org/officeDocument/2006/relationships/hyperlink" Target="https://&#1072;&#1087;&#1082;76.&#1088;&#1092;/" TargetMode="External"/><Relationship Id="rId3" Type="http://schemas.openxmlformats.org/officeDocument/2006/relationships/hyperlink" Target="https://vk.com/moibizbiz76" TargetMode="External"/><Relationship Id="rId21" Type="http://schemas.openxmlformats.org/officeDocument/2006/relationships/hyperlink" Target="https://t.me/moibiz76" TargetMode="External"/><Relationship Id="rId7" Type="http://schemas.openxmlformats.org/officeDocument/2006/relationships/hyperlink" Target="https://exportcenter76.ru/" TargetMode="External"/><Relationship Id="rId12" Type="http://schemas.openxmlformats.org/officeDocument/2006/relationships/hyperlink" Target="https://ok.ru/moi.biz76" TargetMode="External"/><Relationship Id="rId17" Type="http://schemas.openxmlformats.org/officeDocument/2006/relationships/image" Target="../media/image30.jpeg"/><Relationship Id="rId25" Type="http://schemas.openxmlformats.org/officeDocument/2006/relationships/image" Target="../media/image37.png"/><Relationship Id="rId2" Type="http://schemas.openxmlformats.org/officeDocument/2006/relationships/image" Target="../media/image3.png"/><Relationship Id="rId16" Type="http://schemas.openxmlformats.org/officeDocument/2006/relationships/image" Target="../media/image29.jpeg"/><Relationship Id="rId20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fond76.ru/" TargetMode="External"/><Relationship Id="rId11" Type="http://schemas.openxmlformats.org/officeDocument/2006/relationships/hyperlink" Target="https://&#1084;&#1086;&#1081;&#1073;&#1080;&#1079;&#1085;&#1077;&#1089;76.&#1088;&#1092;/" TargetMode="External"/><Relationship Id="rId24" Type="http://schemas.openxmlformats.org/officeDocument/2006/relationships/image" Target="../media/image36.jpeg"/><Relationship Id="rId5" Type="http://schemas.openxmlformats.org/officeDocument/2006/relationships/hyperlink" Target="http://corpmsp76.ru/" TargetMode="External"/><Relationship Id="rId15" Type="http://schemas.openxmlformats.org/officeDocument/2006/relationships/image" Target="../media/image28.jpeg"/><Relationship Id="rId23" Type="http://schemas.openxmlformats.org/officeDocument/2006/relationships/image" Target="../media/image35.png"/><Relationship Id="rId10" Type="http://schemas.openxmlformats.org/officeDocument/2006/relationships/hyperlink" Target="http://www.yarregion.ru/depts/der/Pages/docLib3/pred.aspx" TargetMode="External"/><Relationship Id="rId19" Type="http://schemas.openxmlformats.org/officeDocument/2006/relationships/image" Target="../media/image32.jpeg"/><Relationship Id="rId4" Type="http://schemas.openxmlformats.org/officeDocument/2006/relationships/hyperlink" Target="http://www.rci-76.ru/" TargetMode="External"/><Relationship Id="rId9" Type="http://schemas.openxmlformats.org/officeDocument/2006/relationships/hyperlink" Target="https://rlc76.ru/" TargetMode="External"/><Relationship Id="rId14" Type="http://schemas.openxmlformats.org/officeDocument/2006/relationships/image" Target="../media/image27.png"/><Relationship Id="rId22" Type="http://schemas.openxmlformats.org/officeDocument/2006/relationships/image" Target="../media/image34.png"/><Relationship Id="rId27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hyperlink" Target="mailto:cppyar@yandex.ru" TargetMode="External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hyperlink" Target="https://&#1084;&#1086;&#1081;&#1073;&#1080;&#1079;&#1085;&#1077;&#1089;76.&#1088;&#1092;/" TargetMode="Externa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9.jpeg"/><Relationship Id="rId11" Type="http://schemas.openxmlformats.org/officeDocument/2006/relationships/image" Target="../media/image44.png"/><Relationship Id="rId5" Type="http://schemas.openxmlformats.org/officeDocument/2006/relationships/hyperlink" Target="https://ok.ru/moi.biz76" TargetMode="External"/><Relationship Id="rId15" Type="http://schemas.openxmlformats.org/officeDocument/2006/relationships/image" Target="../media/image47.png"/><Relationship Id="rId10" Type="http://schemas.openxmlformats.org/officeDocument/2006/relationships/image" Target="../media/image43.png"/><Relationship Id="rId4" Type="http://schemas.openxmlformats.org/officeDocument/2006/relationships/hyperlink" Target="https://vk.com/moibizbiz76" TargetMode="External"/><Relationship Id="rId9" Type="http://schemas.openxmlformats.org/officeDocument/2006/relationships/image" Target="../media/image42.png"/><Relationship Id="rId14" Type="http://schemas.openxmlformats.org/officeDocument/2006/relationships/hyperlink" Target="https://t.me/moibiz7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hyperlink" Target="https://&#1084;&#1086;&#1081;&#1073;&#1080;&#1079;&#1085;&#1077;&#1089;76.&#1088;&#1092;/even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2535935"/>
            <a:ext cx="9144000" cy="1613157"/>
          </a:xfrm>
          <a:prstGeom prst="rect">
            <a:avLst/>
          </a:prstGeom>
        </p:spPr>
        <p:txBody>
          <a:bodyPr wrap="square" lIns="61362" tIns="30682" rIns="61362" bIns="30682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О ПОДДЕРЖКЕ ПРЕДПРИНИМАТЕЛЬСТВА</a:t>
            </a:r>
          </a:p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В ЯРОСЛАВСКОЙ ОБЛАСТИ</a:t>
            </a:r>
          </a:p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В 2023 ГОДУ</a:t>
            </a:r>
            <a:endParaRPr lang="ru-RU" sz="2800" b="1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79512" y="1628800"/>
            <a:ext cx="87849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6061083" y="4437123"/>
            <a:ext cx="2936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Носкова Анна Вадимовна, </a:t>
            </a:r>
          </a:p>
          <a:p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отдела </a:t>
            </a:r>
            <a:r>
              <a:rPr lang="ru-RU" sz="120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 предпринимательства  </a:t>
            </a:r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департамента </a:t>
            </a:r>
          </a:p>
          <a:p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нвестиций, промышленности </a:t>
            </a:r>
            <a:endParaRPr lang="en-US" sz="1200" dirty="0" smtClean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внешнеэкономической деятельности</a:t>
            </a:r>
            <a:endParaRPr lang="ru-RU" sz="12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Ярославской области</a:t>
            </a:r>
            <a:endParaRPr lang="ru-RU" sz="1200" b="1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6424601"/>
            <a:ext cx="9144000" cy="172763"/>
          </a:xfrm>
          <a:prstGeom prst="rect">
            <a:avLst/>
          </a:prstGeom>
          <a:noFill/>
        </p:spPr>
        <p:txBody>
          <a:bodyPr wrap="square" lIns="61362" tIns="30682" rIns="61362" bIns="30682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Ярославль, </a:t>
            </a:r>
            <a:r>
              <a:rPr lang="ru-RU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апрель 2023 г.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019915" y="6280572"/>
            <a:ext cx="304118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12550" y="1036971"/>
            <a:ext cx="1751697" cy="400517"/>
          </a:xfrm>
          <a:prstGeom prst="rect">
            <a:avLst/>
          </a:prstGeom>
          <a:noFill/>
        </p:spPr>
        <p:txBody>
          <a:bodyPr wrap="square" lIns="61362" tIns="30682" rIns="61362" bIns="30682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Правительство</a:t>
            </a:r>
            <a:endParaRPr lang="ru-RU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Ярославской области</a:t>
            </a:r>
            <a:endParaRPr lang="en-US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1015"/>
            <a:ext cx="576064" cy="89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5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75"/>
          <p:cNvSpPr/>
          <p:nvPr/>
        </p:nvSpPr>
        <p:spPr>
          <a:xfrm>
            <a:off x="8175" y="0"/>
            <a:ext cx="9135835" cy="1052736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6467527"/>
            <a:ext cx="576064" cy="273844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10</a:t>
            </a:fld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6778" y="367593"/>
            <a:ext cx="3511447" cy="291307"/>
          </a:xfrm>
          <a:prstGeom prst="rect">
            <a:avLst/>
          </a:prstGeom>
          <a:noFill/>
        </p:spPr>
        <p:txBody>
          <a:bodyPr wrap="square" lIns="53800" tIns="26897" rIns="53800" bIns="26897" rtlCol="0" anchor="ctr">
            <a:spAutoFit/>
          </a:bodyPr>
          <a:lstStyle/>
          <a:p>
            <a:pPr algn="ctr" defTabSz="613490">
              <a:lnSpc>
                <a:spcPct val="110000"/>
              </a:lnSpc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ИНФОРМАЦИОННЫЕ РЕСУРСЫ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32082" y="260648"/>
            <a:ext cx="1895713" cy="505162"/>
          </a:xfrm>
          <a:prstGeom prst="rect">
            <a:avLst/>
          </a:prstGeom>
          <a:noFill/>
        </p:spPr>
        <p:txBody>
          <a:bodyPr wrap="square" lIns="61362" tIns="30682" rIns="61362" bIns="30682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00" b="1" dirty="0" smtClean="0">
                <a:solidFill>
                  <a:prstClr val="black"/>
                </a:solidFill>
                <a:latin typeface="Arial Narrow" pitchFamily="34" charset="0"/>
                <a:cs typeface="Browallia New" pitchFamily="34" charset="-34"/>
              </a:rPr>
              <a:t>Департамент инвестиций, промышленности и внешнеэкономической деятельности</a:t>
            </a:r>
            <a:endParaRPr lang="ru-RU" sz="900" b="1" dirty="0">
              <a:solidFill>
                <a:prstClr val="black"/>
              </a:solidFill>
              <a:latin typeface="Arial Narrow" pitchFamily="34" charset="0"/>
              <a:cs typeface="Browallia New" pitchFamily="34" charset="-34"/>
            </a:endParaRPr>
          </a:p>
          <a:p>
            <a:pPr>
              <a:lnSpc>
                <a:spcPct val="80000"/>
              </a:lnSpc>
            </a:pPr>
            <a:r>
              <a:rPr lang="ru-RU" sz="900" dirty="0">
                <a:solidFill>
                  <a:prstClr val="black"/>
                </a:solidFill>
                <a:latin typeface="Arial Narrow" pitchFamily="34" charset="0"/>
                <a:cs typeface="Browallia New" pitchFamily="34" charset="-34"/>
              </a:rPr>
              <a:t>Ярославской области</a:t>
            </a:r>
            <a:endParaRPr lang="en-US" sz="900" dirty="0">
              <a:solidFill>
                <a:prstClr val="black"/>
              </a:solidFill>
              <a:latin typeface="Arial Narrow" pitchFamily="34" charset="0"/>
              <a:cs typeface="Browallia New" pitchFamily="34" charset="-34"/>
            </a:endParaRPr>
          </a:p>
        </p:txBody>
      </p:sp>
      <p:pic>
        <p:nvPicPr>
          <p:cNvPr id="119" name="Рисунок 1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1397"/>
            <a:ext cx="362182" cy="604531"/>
          </a:xfrm>
          <a:prstGeom prst="rect">
            <a:avLst/>
          </a:prstGeom>
        </p:spPr>
      </p:pic>
      <p:sp>
        <p:nvSpPr>
          <p:cNvPr id="78" name="Прямоугольник 77"/>
          <p:cNvSpPr/>
          <p:nvPr/>
        </p:nvSpPr>
        <p:spPr>
          <a:xfrm>
            <a:off x="302522" y="1102555"/>
            <a:ext cx="8517950" cy="324452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Прямоугольник 78">
            <a:hlinkClick r:id="rId3"/>
          </p:cNvPr>
          <p:cNvSpPr/>
          <p:nvPr/>
        </p:nvSpPr>
        <p:spPr>
          <a:xfrm>
            <a:off x="3537987" y="1153993"/>
            <a:ext cx="1375573" cy="266901"/>
          </a:xfrm>
          <a:prstGeom prst="rect">
            <a:avLst/>
          </a:prstGeom>
        </p:spPr>
        <p:txBody>
          <a:bodyPr wrap="none" lIns="71535" tIns="35767" rIns="71535" bIns="35767">
            <a:spAutoFit/>
          </a:bodyPr>
          <a:lstStyle/>
          <a:p>
            <a:pPr algn="just" defTabSz="812766">
              <a:lnSpc>
                <a:spcPct val="115000"/>
              </a:lnSpc>
              <a:spcAft>
                <a:spcPts val="470"/>
              </a:spcAft>
            </a:pPr>
            <a:r>
              <a:rPr lang="en-US" sz="11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vk.com/moibizbiz76</a:t>
            </a:r>
            <a:endParaRPr lang="ru-RU" sz="11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0" name="Прямоугольник 79">
            <a:hlinkClick r:id="rId4"/>
          </p:cNvPr>
          <p:cNvSpPr/>
          <p:nvPr/>
        </p:nvSpPr>
        <p:spPr>
          <a:xfrm>
            <a:off x="1618868" y="3983039"/>
            <a:ext cx="1449089" cy="549286"/>
          </a:xfrm>
          <a:prstGeom prst="rect">
            <a:avLst/>
          </a:prstGeom>
        </p:spPr>
        <p:txBody>
          <a:bodyPr wrap="square" lIns="71535" tIns="35767" rIns="71535" bIns="35767">
            <a:spAutoFit/>
          </a:bodyPr>
          <a:lstStyle/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ru-RU" altLang="ru-RU" sz="13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rci</a:t>
            </a:r>
            <a:r>
              <a:rPr lang="ru-RU" altLang="ru-RU" sz="1100" dirty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lang="en-US" altLang="ru-RU" sz="1100" dirty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76.ru</a:t>
            </a:r>
            <a:endParaRPr lang="ru-RU" altLang="ru-RU" sz="11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8080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Региональный центр</a:t>
            </a:r>
          </a:p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8080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инжиниринга</a:t>
            </a:r>
            <a:endParaRPr lang="ru-RU" altLang="ru-RU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81" name="Rectangle 4">
            <a:hlinkClick r:id="rId5"/>
          </p:cNvPr>
          <p:cNvSpPr>
            <a:spLocks noChangeArrowheads="1"/>
          </p:cNvSpPr>
          <p:nvPr/>
        </p:nvSpPr>
        <p:spPr bwMode="auto">
          <a:xfrm>
            <a:off x="4333262" y="2900905"/>
            <a:ext cx="1787185" cy="41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535" tIns="35767" rIns="71535" bIns="35767" numCol="1" anchor="ctr" anchorCtr="0" compatLnSpc="1">
            <a:prstTxWarp prst="textNoShape">
              <a:avLst/>
            </a:prstTxWarp>
            <a:spAutoFit/>
          </a:bodyPr>
          <a:lstStyle/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ru-RU" altLang="ru-RU" sz="13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 smtClean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corpmsp76</a:t>
            </a:r>
            <a:r>
              <a:rPr lang="ru-RU" altLang="ru-RU" sz="1100" dirty="0" smtClean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altLang="ru-RU" sz="1100" dirty="0" err="1" smtClean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</a:t>
            </a:r>
            <a:endParaRPr lang="ru-RU" altLang="ru-RU" sz="11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Корпорация развития МСП</a:t>
            </a:r>
            <a:endParaRPr lang="ru-RU" altLang="ru-RU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82" name="Rectangle 4">
            <a:hlinkClick r:id="rId6"/>
          </p:cNvPr>
          <p:cNvSpPr>
            <a:spLocks noChangeArrowheads="1"/>
          </p:cNvSpPr>
          <p:nvPr/>
        </p:nvSpPr>
        <p:spPr bwMode="auto">
          <a:xfrm>
            <a:off x="4333256" y="4034154"/>
            <a:ext cx="1759629" cy="41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535" tIns="35767" rIns="71535" bIns="35767" numCol="1" anchor="ctr" anchorCtr="0" compatLnSpc="1">
            <a:prstTxWarp prst="textNoShape">
              <a:avLst/>
            </a:prstTxWarp>
            <a:spAutoFit/>
          </a:bodyPr>
          <a:lstStyle/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ru-RU" altLang="ru-RU" sz="13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fond76</a:t>
            </a:r>
            <a:r>
              <a:rPr lang="ru-RU" altLang="ru-RU" sz="1100" dirty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altLang="ru-RU" sz="1100" dirty="0" err="1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</a:t>
            </a:r>
            <a:endParaRPr lang="ru-RU" altLang="ru-RU" sz="11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8080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Фонд поддержки МСП</a:t>
            </a:r>
            <a:endParaRPr lang="ru-RU" altLang="ru-RU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83" name="Rectangle 4">
            <a:hlinkClick r:id="rId7"/>
          </p:cNvPr>
          <p:cNvSpPr>
            <a:spLocks noChangeArrowheads="1"/>
          </p:cNvSpPr>
          <p:nvPr/>
        </p:nvSpPr>
        <p:spPr bwMode="auto">
          <a:xfrm>
            <a:off x="7416573" y="1914353"/>
            <a:ext cx="1504394" cy="41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535" tIns="35767" rIns="71535" bIns="35767" numCol="1" anchor="ctr" anchorCtr="0" compatLnSpc="1">
            <a:prstTxWarp prst="textNoShape">
              <a:avLst/>
            </a:prstTxWarp>
            <a:spAutoFit/>
          </a:bodyPr>
          <a:lstStyle/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ru-RU" altLang="ru-RU" sz="13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exportcenter76</a:t>
            </a:r>
            <a:r>
              <a:rPr lang="ru-RU" altLang="ru-RU" sz="1100" dirty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altLang="ru-RU" sz="1100" dirty="0" err="1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</a:t>
            </a:r>
            <a:endParaRPr lang="ru-RU" altLang="ru-RU" sz="11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</a:t>
            </a:r>
            <a:r>
              <a:rPr lang="en-US" altLang="ru-RU" sz="9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altLang="ru-RU" sz="9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Центр </a:t>
            </a:r>
            <a:r>
              <a:rPr lang="ru-RU" altLang="ru-RU" sz="900" dirty="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экспорта</a:t>
            </a:r>
          </a:p>
        </p:txBody>
      </p:sp>
      <p:sp>
        <p:nvSpPr>
          <p:cNvPr id="84" name="Rectangle 4">
            <a:hlinkClick r:id="rId8"/>
          </p:cNvPr>
          <p:cNvSpPr>
            <a:spLocks noChangeArrowheads="1"/>
          </p:cNvSpPr>
          <p:nvPr/>
        </p:nvSpPr>
        <p:spPr bwMode="auto">
          <a:xfrm>
            <a:off x="7412861" y="2899517"/>
            <a:ext cx="1596643" cy="38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535" tIns="35767" rIns="71535" bIns="35767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 smtClean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ru-RU" altLang="ru-RU" sz="11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100" dirty="0" smtClean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мсп.рф</a:t>
            </a:r>
            <a:endParaRPr lang="en-US" altLang="ru-RU" sz="1100" dirty="0" smtClean="0">
              <a:solidFill>
                <a:srgbClr val="9C674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 smtClean="0">
                <a:solidFill>
                  <a:srgbClr val="8080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Цифровая платформа</a:t>
            </a:r>
            <a:endParaRPr lang="ru-RU" altLang="ru-RU" sz="900" dirty="0">
              <a:solidFill>
                <a:srgbClr val="80808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85" name="Прямоугольник 84">
            <a:hlinkClick r:id="rId9"/>
          </p:cNvPr>
          <p:cNvSpPr/>
          <p:nvPr/>
        </p:nvSpPr>
        <p:spPr>
          <a:xfrm>
            <a:off x="1600990" y="2899563"/>
            <a:ext cx="1472676" cy="549286"/>
          </a:xfrm>
          <a:prstGeom prst="rect">
            <a:avLst/>
          </a:prstGeom>
        </p:spPr>
        <p:txBody>
          <a:bodyPr wrap="square" lIns="71535" tIns="35767" rIns="71535" bIns="35767">
            <a:spAutoFit/>
          </a:bodyPr>
          <a:lstStyle/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ru-RU" altLang="ru-RU" sz="13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rlc76.ru</a:t>
            </a:r>
          </a:p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8080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</a:t>
            </a:r>
            <a:r>
              <a:rPr lang="ru-RU" altLang="ru-RU" sz="900" dirty="0" smtClean="0">
                <a:solidFill>
                  <a:srgbClr val="8080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Региональная </a:t>
            </a:r>
          </a:p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 smtClean="0">
                <a:solidFill>
                  <a:srgbClr val="8080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лизинговая компания</a:t>
            </a:r>
            <a:endParaRPr lang="ru-RU" altLang="ru-RU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86" name="Прямоугольник 85">
            <a:hlinkClick r:id="rId10"/>
          </p:cNvPr>
          <p:cNvSpPr/>
          <p:nvPr/>
        </p:nvSpPr>
        <p:spPr>
          <a:xfrm>
            <a:off x="4321971" y="1914354"/>
            <a:ext cx="1736911" cy="410787"/>
          </a:xfrm>
          <a:prstGeom prst="rect">
            <a:avLst/>
          </a:prstGeom>
        </p:spPr>
        <p:txBody>
          <a:bodyPr wrap="square" lIns="71535" tIns="35767" rIns="71535" bIns="35767">
            <a:spAutoFit/>
          </a:bodyPr>
          <a:lstStyle/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ru-RU" altLang="ru-RU" sz="13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yarregion.ru/</a:t>
            </a:r>
            <a:r>
              <a:rPr lang="en-US" altLang="ru-RU" sz="1100" dirty="0" err="1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depts</a:t>
            </a:r>
            <a:r>
              <a:rPr lang="en-US" altLang="ru-RU" sz="1100" dirty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/der</a:t>
            </a:r>
          </a:p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8080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Департамент </a:t>
            </a:r>
            <a:r>
              <a:rPr lang="ru-RU" altLang="ru-RU" sz="900" dirty="0" err="1" smtClean="0">
                <a:solidFill>
                  <a:srgbClr val="8080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ИПиВЭД</a:t>
            </a:r>
            <a:endParaRPr lang="ru-RU" altLang="ru-RU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87" name="Прямоугольник 86">
            <a:hlinkClick r:id="rId11"/>
          </p:cNvPr>
          <p:cNvSpPr/>
          <p:nvPr/>
        </p:nvSpPr>
        <p:spPr>
          <a:xfrm>
            <a:off x="1600994" y="1916689"/>
            <a:ext cx="1760511" cy="410787"/>
          </a:xfrm>
          <a:prstGeom prst="rect">
            <a:avLst/>
          </a:prstGeom>
        </p:spPr>
        <p:txBody>
          <a:bodyPr wrap="square" lIns="71535" tIns="35767" rIns="71535" bIns="35767">
            <a:spAutoFit/>
          </a:bodyPr>
          <a:lstStyle/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ru-RU" altLang="ru-RU" sz="13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100" dirty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мойбизнес76.рф</a:t>
            </a:r>
            <a:endParaRPr lang="en-US" altLang="ru-RU" sz="1100" dirty="0">
              <a:solidFill>
                <a:srgbClr val="9C674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8080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Центр «Мой бизнес»</a:t>
            </a:r>
            <a:endParaRPr lang="ru-RU" altLang="ru-RU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88" name="Прямоугольник 87">
            <a:hlinkClick r:id="rId12"/>
          </p:cNvPr>
          <p:cNvSpPr/>
          <p:nvPr/>
        </p:nvSpPr>
        <p:spPr>
          <a:xfrm>
            <a:off x="5369724" y="1160710"/>
            <a:ext cx="11400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ok.ru/moi.biz76</a:t>
            </a:r>
            <a:endParaRPr lang="ru-RU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316" y="2868620"/>
            <a:ext cx="1286712" cy="754825"/>
          </a:xfrm>
          <a:prstGeom prst="rect">
            <a:avLst/>
          </a:prstGeom>
          <a:ln>
            <a:noFill/>
          </a:ln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879" y="3286673"/>
            <a:ext cx="666978" cy="324352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494" y="1721580"/>
            <a:ext cx="1324345" cy="926429"/>
          </a:xfrm>
          <a:prstGeom prst="rect">
            <a:avLst/>
          </a:prstGeom>
          <a:ln>
            <a:noFill/>
          </a:ln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8" y="1704919"/>
            <a:ext cx="1425455" cy="926444"/>
          </a:xfrm>
          <a:prstGeom prst="rect">
            <a:avLst/>
          </a:prstGeom>
          <a:ln>
            <a:noFill/>
          </a:ln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65" y="1733802"/>
            <a:ext cx="1320014" cy="877433"/>
          </a:xfrm>
          <a:prstGeom prst="rect">
            <a:avLst/>
          </a:prstGeom>
          <a:ln>
            <a:noFill/>
          </a:ln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05" y="2792164"/>
            <a:ext cx="1317223" cy="838737"/>
          </a:xfrm>
          <a:prstGeom prst="rect">
            <a:avLst/>
          </a:prstGeom>
          <a:ln>
            <a:noFill/>
          </a:ln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99" y="2853235"/>
            <a:ext cx="1313060" cy="721864"/>
          </a:xfrm>
          <a:prstGeom prst="rect">
            <a:avLst/>
          </a:prstGeom>
          <a:ln>
            <a:noFill/>
          </a:ln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05" y="3889561"/>
            <a:ext cx="1317223" cy="726967"/>
          </a:xfrm>
          <a:prstGeom prst="rect">
            <a:avLst/>
          </a:prstGeom>
          <a:ln>
            <a:noFill/>
          </a:ln>
        </p:spPr>
      </p:pic>
      <p:sp>
        <p:nvSpPr>
          <p:cNvPr id="97" name="Прямоугольник 96">
            <a:hlinkClick r:id="rId21"/>
          </p:cNvPr>
          <p:cNvSpPr/>
          <p:nvPr/>
        </p:nvSpPr>
        <p:spPr>
          <a:xfrm>
            <a:off x="6970362" y="1153982"/>
            <a:ext cx="10615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t.me/moibiz76</a:t>
            </a:r>
            <a:endParaRPr lang="ru-RU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84" y="1133485"/>
            <a:ext cx="313167" cy="313167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1139389"/>
            <a:ext cx="282943" cy="28294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481" y="3899817"/>
            <a:ext cx="1314483" cy="706455"/>
          </a:xfrm>
          <a:prstGeom prst="rect">
            <a:avLst/>
          </a:prstGeom>
          <a:ln>
            <a:noFill/>
          </a:ln>
        </p:spPr>
      </p:pic>
      <p:sp>
        <p:nvSpPr>
          <p:cNvPr id="101" name="Прямоугольник 100"/>
          <p:cNvSpPr/>
          <p:nvPr/>
        </p:nvSpPr>
        <p:spPr>
          <a:xfrm>
            <a:off x="3011807" y="1713103"/>
            <a:ext cx="1320014" cy="934908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3011807" y="2781039"/>
            <a:ext cx="1320014" cy="934908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306194" y="1723147"/>
            <a:ext cx="1320014" cy="934908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303042" y="2778567"/>
            <a:ext cx="1320014" cy="934908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302522" y="3832003"/>
            <a:ext cx="1320014" cy="934908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3011807" y="3832003"/>
            <a:ext cx="1320014" cy="934908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6035665" y="1713103"/>
            <a:ext cx="1320014" cy="934908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6035665" y="2779647"/>
            <a:ext cx="1320014" cy="934908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EB9FB25A-90A9-4E99-995E-943E98ABDD80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r="1348"/>
          <a:stretch/>
        </p:blipFill>
        <p:spPr>
          <a:xfrm>
            <a:off x="6049244" y="3913114"/>
            <a:ext cx="1289784" cy="663575"/>
          </a:xfrm>
          <a:prstGeom prst="rect">
            <a:avLst/>
          </a:prstGeom>
        </p:spPr>
      </p:pic>
      <p:sp>
        <p:nvSpPr>
          <p:cNvPr id="110" name="Rectangle 4">
            <a:hlinkClick r:id="rId26"/>
            <a:extLst>
              <a:ext uri="{FF2B5EF4-FFF2-40B4-BE49-F238E27FC236}">
                <a16:creationId xmlns="" xmlns:a16="http://schemas.microsoft.com/office/drawing/2014/main" id="{D2753C79-F406-4387-A8D1-038870A2A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6872" y="4059793"/>
            <a:ext cx="1596643" cy="38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535" tIns="35767" rIns="71535" bIns="35767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ru-RU" altLang="ru-RU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100" dirty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АПК76.рф</a:t>
            </a:r>
            <a:endParaRPr lang="en-US" altLang="ru-RU" sz="1100" dirty="0">
              <a:solidFill>
                <a:srgbClr val="9C674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8080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9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ГАУ ДПО ЯО «ИКС </a:t>
            </a:r>
            <a:r>
              <a:rPr lang="ru-RU" sz="90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АПК»</a:t>
            </a:r>
            <a:endParaRPr lang="ru-RU" altLang="ru-RU" sz="900" dirty="0">
              <a:solidFill>
                <a:srgbClr val="7F7F7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6036924" y="3832003"/>
            <a:ext cx="1320014" cy="934908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057" y="1092541"/>
            <a:ext cx="382002" cy="38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4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47404A15-931A-405D-B8A2-BDE9B644FB52}"/>
              </a:ext>
            </a:extLst>
          </p:cNvPr>
          <p:cNvSpPr/>
          <p:nvPr/>
        </p:nvSpPr>
        <p:spPr>
          <a:xfrm>
            <a:off x="4067944" y="0"/>
            <a:ext cx="507605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>
              <a:defRPr/>
            </a:pPr>
            <a:endParaRPr lang="ru-RU" sz="2300" dirty="0">
              <a:solidFill>
                <a:prstClr val="black"/>
              </a:solidFill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08E066BE-1E91-49E2-830F-D868F6EF8AE0}"/>
              </a:ext>
            </a:extLst>
          </p:cNvPr>
          <p:cNvCxnSpPr>
            <a:cxnSpLocks/>
          </p:cNvCxnSpPr>
          <p:nvPr/>
        </p:nvCxnSpPr>
        <p:spPr>
          <a:xfrm>
            <a:off x="4067944" y="0"/>
            <a:ext cx="0" cy="6858000"/>
          </a:xfrm>
          <a:prstGeom prst="line">
            <a:avLst/>
          </a:prstGeom>
          <a:ln>
            <a:solidFill>
              <a:srgbClr val="AF76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Текст 2">
            <a:extLst>
              <a:ext uri="{FF2B5EF4-FFF2-40B4-BE49-F238E27FC236}">
                <a16:creationId xmlns="" xmlns:a16="http://schemas.microsoft.com/office/drawing/2014/main" id="{B360FE5B-0E09-4567-B2F0-AB8E15E080AD}"/>
              </a:ext>
            </a:extLst>
          </p:cNvPr>
          <p:cNvSpPr txBox="1">
            <a:spLocks/>
          </p:cNvSpPr>
          <p:nvPr/>
        </p:nvSpPr>
        <p:spPr>
          <a:xfrm>
            <a:off x="5452215" y="1358799"/>
            <a:ext cx="3168352" cy="381919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20000"/>
              </a:lnSpc>
              <a:buFont typeface="Arial" pitchFamily="34" charset="0"/>
              <a:buNone/>
              <a:defRPr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Ярославль, ул. Свердлова, 25д (3 этаж)</a:t>
            </a:r>
          </a:p>
          <a:p>
            <a:pPr marL="0" indent="0">
              <a:lnSpc>
                <a:spcPct val="220000"/>
              </a:lnSpc>
              <a:buFont typeface="Arial" pitchFamily="34" charset="0"/>
              <a:buNone/>
              <a:defRPr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(4852)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594-754</a:t>
            </a:r>
          </a:p>
          <a:p>
            <a:pPr marL="0" indent="0">
              <a:lnSpc>
                <a:spcPct val="220000"/>
              </a:lnSpc>
              <a:buFont typeface="Arial" pitchFamily="34" charset="0"/>
              <a:buNone/>
              <a:defRPr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мойбизнес76.рф</a:t>
            </a: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220000"/>
              </a:lnSpc>
              <a:buFont typeface="Arial" pitchFamily="34" charset="0"/>
              <a:buNone/>
              <a:defRPr/>
            </a:pPr>
            <a:endParaRPr lang="ru-RU" sz="1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20000"/>
              </a:lnSpc>
              <a:buFont typeface="Arial" pitchFamily="34" charset="0"/>
              <a:buNone/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cppyar@yandex.ru</a:t>
            </a: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20000"/>
              </a:lnSpc>
              <a:buFont typeface="Arial" pitchFamily="34" charset="0"/>
              <a:buNone/>
              <a:defRPr/>
            </a:pPr>
            <a:endParaRPr lang="en-US" sz="1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20000"/>
              </a:lnSpc>
              <a:buFont typeface="Arial" pitchFamily="34" charset="0"/>
              <a:buNone/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vk.com/moibizbiz76</a:t>
            </a: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220000"/>
              </a:lnSpc>
              <a:buNone/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ok.ru/moi.biz76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9C2A980C-876C-4A9C-BEA5-9874DB57F9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019" y="2031192"/>
            <a:ext cx="280788" cy="32351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944BC8CA-6EE7-4BDA-88F6-705C7F0E69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13" y="2489019"/>
            <a:ext cx="248059" cy="25615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1DDD3E2-6BF2-4D08-B1D2-35039EEC48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224" y="2912174"/>
            <a:ext cx="299969" cy="29996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091AB3E6-6073-40CA-BDEA-85A6B6DDD45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388" y="3452184"/>
            <a:ext cx="263103" cy="187873"/>
          </a:xfrm>
          <a:prstGeom prst="rect">
            <a:avLst/>
          </a:prstGeom>
        </p:spPr>
      </p:pic>
      <p:sp>
        <p:nvSpPr>
          <p:cNvPr id="31" name="Прямоугольник: скругленные углы 27">
            <a:extLst>
              <a:ext uri="{FF2B5EF4-FFF2-40B4-BE49-F238E27FC236}">
                <a16:creationId xmlns="" xmlns:a16="http://schemas.microsoft.com/office/drawing/2014/main" id="{71F42981-FF3D-4DAA-84AD-C1D4C15A3619}"/>
              </a:ext>
            </a:extLst>
          </p:cNvPr>
          <p:cNvSpPr/>
          <p:nvPr/>
        </p:nvSpPr>
        <p:spPr>
          <a:xfrm>
            <a:off x="5107388" y="4316911"/>
            <a:ext cx="263103" cy="272460"/>
          </a:xfrm>
          <a:prstGeom prst="roundRect">
            <a:avLst>
              <a:gd name="adj" fmla="val 26804"/>
            </a:avLst>
          </a:prstGeom>
          <a:noFill/>
          <a:ln w="19050">
            <a:solidFill>
              <a:srgbClr val="942825"/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>
              <a:defRPr/>
            </a:pPr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32" name="Прямоугольник: скругленные углы 28">
            <a:extLst>
              <a:ext uri="{FF2B5EF4-FFF2-40B4-BE49-F238E27FC236}">
                <a16:creationId xmlns="" xmlns:a16="http://schemas.microsoft.com/office/drawing/2014/main" id="{259C8C86-99F5-4105-BAFD-CDACAC892DF3}"/>
              </a:ext>
            </a:extLst>
          </p:cNvPr>
          <p:cNvSpPr/>
          <p:nvPr/>
        </p:nvSpPr>
        <p:spPr>
          <a:xfrm>
            <a:off x="5107389" y="3887673"/>
            <a:ext cx="263103" cy="272460"/>
          </a:xfrm>
          <a:prstGeom prst="roundRect">
            <a:avLst>
              <a:gd name="adj" fmla="val 26804"/>
            </a:avLst>
          </a:prstGeom>
          <a:noFill/>
          <a:ln w="19050">
            <a:solidFill>
              <a:srgbClr val="942825"/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>
              <a:defRPr/>
            </a:pPr>
            <a:endParaRPr lang="ru-RU" sz="2300" dirty="0">
              <a:solidFill>
                <a:prstClr val="black"/>
              </a:solidFill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3B3421B6-D489-4566-A629-BAC3C262E04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7" t="24777" r="8654" b="24777"/>
          <a:stretch/>
        </p:blipFill>
        <p:spPr>
          <a:xfrm>
            <a:off x="5132229" y="3965521"/>
            <a:ext cx="203836" cy="12645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5F8F4052-B18B-4EDB-95F5-B8C666BA6D0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9451" r="22701" b="9548"/>
          <a:stretch/>
        </p:blipFill>
        <p:spPr>
          <a:xfrm>
            <a:off x="5169377" y="4351618"/>
            <a:ext cx="139124" cy="2030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24" y="2803033"/>
            <a:ext cx="2727185" cy="27141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74" y="1491689"/>
            <a:ext cx="3524775" cy="1402522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5452214" y="4745945"/>
            <a:ext cx="11400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u="sng" dirty="0" smtClean="0">
                <a:solidFill>
                  <a:srgbClr val="C89C8E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t.me/moibiz76</a:t>
            </a:r>
            <a:endParaRPr lang="ru-RU" sz="1200" u="sng" dirty="0">
              <a:solidFill>
                <a:srgbClr val="C89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27">
            <a:extLst>
              <a:ext uri="{FF2B5EF4-FFF2-40B4-BE49-F238E27FC236}">
                <a16:creationId xmlns="" xmlns:a16="http://schemas.microsoft.com/office/drawing/2014/main" id="{71F42981-FF3D-4DAA-84AD-C1D4C15A3619}"/>
              </a:ext>
            </a:extLst>
          </p:cNvPr>
          <p:cNvSpPr/>
          <p:nvPr/>
        </p:nvSpPr>
        <p:spPr>
          <a:xfrm>
            <a:off x="5107388" y="4743389"/>
            <a:ext cx="263103" cy="272460"/>
          </a:xfrm>
          <a:prstGeom prst="roundRect">
            <a:avLst>
              <a:gd name="adj" fmla="val 26804"/>
            </a:avLst>
          </a:prstGeom>
          <a:noFill/>
          <a:ln w="19050">
            <a:solidFill>
              <a:srgbClr val="942825"/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>
              <a:defRPr/>
            </a:pPr>
            <a:endParaRPr lang="ru-RU" sz="2300" dirty="0">
              <a:solidFill>
                <a:prstClr val="black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29" y="4768829"/>
            <a:ext cx="220752" cy="221733"/>
          </a:xfrm>
          <a:prstGeom prst="rect">
            <a:avLst/>
          </a:prstGeom>
        </p:spPr>
      </p:pic>
      <p:sp>
        <p:nvSpPr>
          <p:cNvPr id="41" name="Скругленная прямоугольная выноска 40"/>
          <p:cNvSpPr/>
          <p:nvPr/>
        </p:nvSpPr>
        <p:spPr>
          <a:xfrm>
            <a:off x="4993213" y="3769609"/>
            <a:ext cx="1955051" cy="1408384"/>
          </a:xfrm>
          <a:prstGeom prst="wedgeRoundRectCallout">
            <a:avLst>
              <a:gd name="adj1" fmla="val 66157"/>
              <a:gd name="adj2" fmla="val 169"/>
              <a:gd name="adj3" fmla="val 16667"/>
            </a:avLst>
          </a:prstGeom>
          <a:noFill/>
          <a:ln w="9525">
            <a:solidFill>
              <a:srgbClr val="9C674E"/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286250" y="4316911"/>
            <a:ext cx="159603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rgbClr val="94282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Подписывайтесь</a:t>
            </a:r>
            <a:r>
              <a:rPr lang="ru-RU" sz="1100" i="1" dirty="0" smtClean="0">
                <a:solidFill>
                  <a:srgbClr val="AF765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чтобы быть в курсе всех мер поддержки бизнеса</a:t>
            </a:r>
            <a:endParaRPr lang="ru-RU" sz="1100" i="1" dirty="0">
              <a:solidFill>
                <a:srgbClr val="AF765D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27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2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4805" y="1727576"/>
            <a:ext cx="2956017" cy="25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315" tIns="35658" rIns="71315" bIns="35658">
            <a:spAutoFit/>
          </a:bodyPr>
          <a:lstStyle/>
          <a:p>
            <a:pPr defTabSz="715756"/>
            <a:r>
              <a:rPr lang="ru-RU" altLang="ru-RU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СУБЪЕКТОВ МСП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07440" y="1741789"/>
            <a:ext cx="620114" cy="24129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none" lIns="71315" tIns="35658" rIns="71315" bIns="35658">
            <a:spAutoFit/>
          </a:bodyPr>
          <a:lstStyle/>
          <a:p>
            <a:pPr algn="ctr" defTabSz="715756"/>
            <a:r>
              <a:rPr lang="ru-RU" altLang="ru-RU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единиц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578134" y="1731590"/>
            <a:ext cx="3566853" cy="25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315" tIns="35658" rIns="71315" bIns="35658">
            <a:spAutoFit/>
          </a:bodyPr>
          <a:lstStyle/>
          <a:p>
            <a:pPr defTabSz="715756"/>
            <a:r>
              <a:rPr lang="ru-RU" altLang="ru-RU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РАБОТАЮЩИХ НА </a:t>
            </a:r>
            <a:r>
              <a:rPr lang="ru-RU" altLang="ru-RU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 </a:t>
            </a:r>
            <a:endParaRPr lang="ru-RU" altLang="ru-RU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08477" y="1741789"/>
            <a:ext cx="673014" cy="24129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none" lIns="71315" tIns="35658" rIns="71315" bIns="35658">
            <a:spAutoFit/>
          </a:bodyPr>
          <a:lstStyle/>
          <a:p>
            <a:pPr algn="ctr" defTabSz="715756"/>
            <a:r>
              <a:rPr lang="ru-RU" altLang="ru-RU" sz="11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  <a:endParaRPr lang="ru-RU" altLang="ru-RU" sz="11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511563" y="3089942"/>
            <a:ext cx="1186405" cy="224362"/>
          </a:xfrm>
          <a:prstGeom prst="rect">
            <a:avLst/>
          </a:prstGeom>
        </p:spPr>
        <p:txBody>
          <a:bodyPr wrap="square" lIns="71315" tIns="35658" rIns="71315" bIns="35658">
            <a:spAutoFit/>
          </a:bodyPr>
          <a:lstStyle/>
          <a:p>
            <a:pPr algn="ctr" defTabSz="715756">
              <a:lnSpc>
                <a:spcPct val="90000"/>
              </a:lnSpc>
            </a:pPr>
            <a:r>
              <a:rPr 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03.2023</a:t>
            </a:r>
            <a:endParaRPr lang="ru-RU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626758" y="4101075"/>
            <a:ext cx="2956017" cy="25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315" tIns="35658" rIns="71315" bIns="35658">
            <a:spAutoFit/>
          </a:bodyPr>
          <a:lstStyle/>
          <a:p>
            <a:pPr defTabSz="715756"/>
            <a:r>
              <a:rPr lang="ru-RU" altLang="ru-RU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altLang="ru-RU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САМОЗАНЯТЫХ</a:t>
            </a:r>
            <a:endParaRPr lang="ru-RU" altLang="ru-RU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307440" y="4121504"/>
            <a:ext cx="620114" cy="24129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none" lIns="71315" tIns="35658" rIns="71315" bIns="35658">
            <a:spAutoFit/>
          </a:bodyPr>
          <a:lstStyle/>
          <a:p>
            <a:pPr algn="ctr" defTabSz="715756"/>
            <a:r>
              <a:rPr lang="ru-RU" altLang="ru-RU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единиц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640322" y="4031591"/>
            <a:ext cx="2956017" cy="136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315" tIns="35658" rIns="71315" bIns="35658">
            <a:spAutoFit/>
          </a:bodyPr>
          <a:lstStyle/>
          <a:p>
            <a:pPr defTabSz="715756"/>
            <a:r>
              <a:rPr lang="ru-RU" altLang="ru-RU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по ОКВЭД:</a:t>
            </a:r>
          </a:p>
          <a:p>
            <a:pPr marL="171450" indent="-171450" defTabSz="715756">
              <a:buFontTx/>
              <a:buChar char="-"/>
            </a:pPr>
            <a:r>
              <a:rPr lang="ru-RU" alt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Торговля</a:t>
            </a:r>
          </a:p>
          <a:p>
            <a:pPr marL="171450" indent="-171450" defTabSz="715756">
              <a:buFontTx/>
              <a:buChar char="-"/>
            </a:pPr>
            <a:r>
              <a:rPr lang="ru-RU" alt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Транспортировка и хранение</a:t>
            </a:r>
          </a:p>
          <a:p>
            <a:pPr marL="171450" indent="-171450" defTabSz="715756">
              <a:buFontTx/>
              <a:buChar char="-"/>
            </a:pPr>
            <a:r>
              <a:rPr lang="ru-RU" alt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Обрабатывающие производства</a:t>
            </a:r>
          </a:p>
          <a:p>
            <a:pPr marL="171450" indent="-171450" defTabSz="715756">
              <a:buFontTx/>
              <a:buChar char="-"/>
            </a:pPr>
            <a:r>
              <a:rPr lang="ru-RU" alt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Сфера услуг</a:t>
            </a:r>
          </a:p>
          <a:p>
            <a:pPr marL="171450" indent="-171450" defTabSz="715756">
              <a:buFontTx/>
              <a:buChar char="-"/>
            </a:pPr>
            <a:r>
              <a:rPr lang="ru-RU" alt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 сектор</a:t>
            </a:r>
          </a:p>
          <a:p>
            <a:pPr marL="171450" indent="-171450" defTabSz="715756">
              <a:buFontTx/>
              <a:buChar char="-"/>
            </a:pPr>
            <a:r>
              <a:rPr lang="ru-RU" alt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АПК</a:t>
            </a:r>
            <a:endParaRPr lang="ru-RU" altLang="ru-RU" sz="12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" y="-13760"/>
            <a:ext cx="9144001" cy="12207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grpSp>
        <p:nvGrpSpPr>
          <p:cNvPr id="32" name="Группа 7"/>
          <p:cNvGrpSpPr/>
          <p:nvPr/>
        </p:nvGrpSpPr>
        <p:grpSpPr>
          <a:xfrm>
            <a:off x="448603" y="246485"/>
            <a:ext cx="339430" cy="791059"/>
            <a:chOff x="2455696" y="1767227"/>
            <a:chExt cx="1245504" cy="2177298"/>
          </a:xfrm>
        </p:grpSpPr>
        <p:sp>
          <p:nvSpPr>
            <p:cNvPr id="33" name="Овал 32"/>
            <p:cNvSpPr/>
            <p:nvPr/>
          </p:nvSpPr>
          <p:spPr>
            <a:xfrm>
              <a:off x="2938378" y="2636067"/>
              <a:ext cx="613652" cy="61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2460625" y="2413001"/>
              <a:ext cx="1200150" cy="1212850"/>
            </a:xfrm>
            <a:custGeom>
              <a:avLst/>
              <a:gdLst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0 h 1212850"/>
                <a:gd name="connsiteX1" fmla="*/ 6350 w 1398587"/>
                <a:gd name="connsiteY1" fmla="*/ 3175 h 1212850"/>
                <a:gd name="connsiteX2" fmla="*/ 0 w 1398587"/>
                <a:gd name="connsiteY2" fmla="*/ 1212850 h 1212850"/>
                <a:gd name="connsiteX3" fmla="*/ 1196975 w 1398587"/>
                <a:gd name="connsiteY3" fmla="*/ 892175 h 1212850"/>
                <a:gd name="connsiteX4" fmla="*/ 1200150 w 1398587"/>
                <a:gd name="connsiteY4" fmla="*/ 0 h 1212850"/>
                <a:gd name="connsiteX0" fmla="*/ 1200150 w 1200150"/>
                <a:gd name="connsiteY0" fmla="*/ 0 h 1212850"/>
                <a:gd name="connsiteX1" fmla="*/ 6350 w 1200150"/>
                <a:gd name="connsiteY1" fmla="*/ 3175 h 1212850"/>
                <a:gd name="connsiteX2" fmla="*/ 0 w 1200150"/>
                <a:gd name="connsiteY2" fmla="*/ 1212850 h 1212850"/>
                <a:gd name="connsiteX3" fmla="*/ 1196975 w 1200150"/>
                <a:gd name="connsiteY3" fmla="*/ 892175 h 1212850"/>
                <a:gd name="connsiteX4" fmla="*/ 1200150 w 1200150"/>
                <a:gd name="connsiteY4" fmla="*/ 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50" h="1212850">
                  <a:moveTo>
                    <a:pt x="1200150" y="0"/>
                  </a:moveTo>
                  <a:lnTo>
                    <a:pt x="6350" y="3175"/>
                  </a:lnTo>
                  <a:cubicBezTo>
                    <a:pt x="4233" y="406400"/>
                    <a:pt x="2117" y="809625"/>
                    <a:pt x="0" y="1212850"/>
                  </a:cubicBezTo>
                  <a:lnTo>
                    <a:pt x="1196975" y="892175"/>
                  </a:lnTo>
                  <a:cubicBezTo>
                    <a:pt x="1198033" y="594783"/>
                    <a:pt x="1199092" y="297392"/>
                    <a:pt x="1200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Picture 2" descr="D:\Проекты\_ЯО\2017_05_17 Меры\work\03308665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 r="55116"/>
            <a:stretch>
              <a:fillRect/>
            </a:stretch>
          </p:blipFill>
          <p:spPr bwMode="auto">
            <a:xfrm>
              <a:off x="2455696" y="1767227"/>
              <a:ext cx="1245504" cy="2177298"/>
            </a:xfrm>
            <a:prstGeom prst="rect">
              <a:avLst/>
            </a:prstGeom>
            <a:noFill/>
          </p:spPr>
        </p:pic>
      </p:grpSp>
      <p:cxnSp>
        <p:nvCxnSpPr>
          <p:cNvPr id="36" name="Прямая соединительная линия 35"/>
          <p:cNvCxnSpPr/>
          <p:nvPr/>
        </p:nvCxnSpPr>
        <p:spPr>
          <a:xfrm>
            <a:off x="365312" y="1177888"/>
            <a:ext cx="838315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78192" y="508086"/>
            <a:ext cx="6718147" cy="450925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pPr defTabSz="613490">
              <a:lnSpc>
                <a:spcPct val="90000"/>
              </a:lnSpc>
            </a:pPr>
            <a:r>
              <a:rPr lang="ru-RU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МСП В ЭКОНОМИКЕ</a:t>
            </a:r>
            <a:endParaRPr lang="ru-RU" sz="14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13490">
              <a:lnSpc>
                <a:spcPct val="90000"/>
              </a:lnSpc>
            </a:pPr>
            <a:r>
              <a:rPr lang="ru-R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ЯРОСЛАВСКОЙ ОБЛАСТИ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1227760" y="2215709"/>
            <a:ext cx="17540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50 215</a:t>
            </a:r>
            <a:endParaRPr lang="ru-RU" sz="2400" dirty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511563" y="5455360"/>
            <a:ext cx="1186405" cy="224362"/>
          </a:xfrm>
          <a:prstGeom prst="rect">
            <a:avLst/>
          </a:prstGeom>
        </p:spPr>
        <p:txBody>
          <a:bodyPr wrap="square" lIns="71315" tIns="35658" rIns="71315" bIns="35658">
            <a:spAutoFit/>
          </a:bodyPr>
          <a:lstStyle/>
          <a:p>
            <a:pPr algn="ctr" defTabSz="715756">
              <a:lnSpc>
                <a:spcPct val="90000"/>
              </a:lnSpc>
            </a:pPr>
            <a:r>
              <a:rPr 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03.2023</a:t>
            </a:r>
            <a:endParaRPr lang="ru-RU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1227760" y="4581128"/>
            <a:ext cx="17540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47 279</a:t>
            </a:r>
            <a:endParaRPr lang="ru-RU" sz="2400" dirty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719899" y="3089942"/>
            <a:ext cx="1186405" cy="224362"/>
          </a:xfrm>
          <a:prstGeom prst="rect">
            <a:avLst/>
          </a:prstGeom>
        </p:spPr>
        <p:txBody>
          <a:bodyPr wrap="square" lIns="71315" tIns="35658" rIns="71315" bIns="35658">
            <a:spAutoFit/>
          </a:bodyPr>
          <a:lstStyle/>
          <a:p>
            <a:pPr algn="ctr" defTabSz="715756">
              <a:lnSpc>
                <a:spcPct val="90000"/>
              </a:lnSpc>
            </a:pPr>
            <a:r>
              <a:rPr 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01.2023</a:t>
            </a:r>
            <a:endParaRPr lang="ru-RU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5436099" y="2215709"/>
            <a:ext cx="20393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236 816</a:t>
            </a:r>
            <a:endParaRPr lang="ru-RU" sz="2400" dirty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70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75"/>
          <p:cNvSpPr/>
          <p:nvPr/>
        </p:nvSpPr>
        <p:spPr>
          <a:xfrm>
            <a:off x="8175" y="0"/>
            <a:ext cx="9135835" cy="1052736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40" y="6539535"/>
            <a:ext cx="576064" cy="273844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3</a:t>
            </a:fld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547664" y="260648"/>
            <a:ext cx="7668344" cy="442118"/>
          </a:xfrm>
          <a:prstGeom prst="rect">
            <a:avLst/>
          </a:prstGeom>
          <a:noFill/>
        </p:spPr>
        <p:txBody>
          <a:bodyPr wrap="square" lIns="53800" tIns="26897" rIns="53800" bIns="26897" rtlCol="0" anchor="ctr">
            <a:spAutoFit/>
          </a:bodyPr>
          <a:lstStyle/>
          <a:p>
            <a:pPr algn="ctr" defTabSz="700309">
              <a:lnSpc>
                <a:spcPct val="90000"/>
              </a:lnSpc>
            </a:pPr>
            <a:r>
              <a:rPr lang="ru-RU" altLang="ru-RU" sz="1400" b="1" dirty="0">
                <a:latin typeface="Arial" pitchFamily="34" charset="0"/>
                <a:cs typeface="Arial" pitchFamily="34" charset="0"/>
              </a:rPr>
              <a:t>ИНСТИТУТЫ и НАПРАВЛЕНИЯ ПОДДЕРЖКИ БИЗНЕСА</a:t>
            </a:r>
          </a:p>
          <a:p>
            <a:pPr algn="ctr" defTabSz="700309">
              <a:lnSpc>
                <a:spcPct val="90000"/>
              </a:lnSpc>
            </a:pPr>
            <a:r>
              <a:rPr lang="ru-RU" altLang="ru-RU" sz="1400" b="1" dirty="0">
                <a:latin typeface="Arial" pitchFamily="34" charset="0"/>
                <a:cs typeface="Arial" pitchFamily="34" charset="0"/>
              </a:rPr>
              <a:t>ЯРОСЛАВСКОЙ ОБЛАСТИ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2082" y="260648"/>
            <a:ext cx="1895713" cy="505162"/>
          </a:xfrm>
          <a:prstGeom prst="rect">
            <a:avLst/>
          </a:prstGeom>
          <a:noFill/>
        </p:spPr>
        <p:txBody>
          <a:bodyPr wrap="square" lIns="61362" tIns="30682" rIns="61362" bIns="30682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00" b="1" dirty="0" smtClean="0">
                <a:solidFill>
                  <a:prstClr val="black"/>
                </a:solidFill>
                <a:latin typeface="Arial Narrow" pitchFamily="34" charset="0"/>
                <a:cs typeface="Browallia New" pitchFamily="34" charset="-34"/>
              </a:rPr>
              <a:t>Департамент инвестиций, промышленности и внешнеэкономической деятельности</a:t>
            </a:r>
            <a:endParaRPr lang="ru-RU" sz="900" b="1" dirty="0">
              <a:solidFill>
                <a:prstClr val="black"/>
              </a:solidFill>
              <a:latin typeface="Arial Narrow" pitchFamily="34" charset="0"/>
              <a:cs typeface="Browallia New" pitchFamily="34" charset="-34"/>
            </a:endParaRPr>
          </a:p>
          <a:p>
            <a:pPr>
              <a:lnSpc>
                <a:spcPct val="80000"/>
              </a:lnSpc>
            </a:pPr>
            <a:r>
              <a:rPr lang="ru-RU" sz="900" dirty="0">
                <a:solidFill>
                  <a:prstClr val="black"/>
                </a:solidFill>
                <a:latin typeface="Arial Narrow" pitchFamily="34" charset="0"/>
                <a:cs typeface="Browallia New" pitchFamily="34" charset="-34"/>
              </a:rPr>
              <a:t>Ярославской области</a:t>
            </a:r>
            <a:endParaRPr lang="en-US" sz="900" dirty="0">
              <a:solidFill>
                <a:prstClr val="black"/>
              </a:solidFill>
              <a:latin typeface="Arial Narrow" pitchFamily="34" charset="0"/>
              <a:cs typeface="Browallia New" pitchFamily="34" charset="-34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1397"/>
            <a:ext cx="362182" cy="604531"/>
          </a:xfrm>
          <a:prstGeom prst="rect">
            <a:avLst/>
          </a:prstGeom>
        </p:spPr>
      </p:pic>
      <p:sp>
        <p:nvSpPr>
          <p:cNvPr id="73" name="Прямоугольник 72"/>
          <p:cNvSpPr/>
          <p:nvPr/>
        </p:nvSpPr>
        <p:spPr>
          <a:xfrm>
            <a:off x="611188" y="1196764"/>
            <a:ext cx="2016596" cy="656609"/>
          </a:xfrm>
          <a:prstGeom prst="rect">
            <a:avLst/>
          </a:prstGeom>
          <a:solidFill>
            <a:srgbClr val="AF765D"/>
          </a:solidFill>
        </p:spPr>
        <p:txBody>
          <a:bodyPr wrap="square" lIns="82060" tIns="41031" rIns="82060" bIns="41031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ЛЬГОТЫ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11188" y="2018955"/>
            <a:ext cx="2024554" cy="546660"/>
          </a:xfrm>
          <a:prstGeom prst="rect">
            <a:avLst/>
          </a:prstGeom>
          <a:solidFill>
            <a:srgbClr val="AF765D"/>
          </a:solidFill>
        </p:spPr>
        <p:txBody>
          <a:bodyPr wrap="square" lIns="82060" tIns="41031" rIns="82060" bIns="41031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ФИНАНСОВЫЕ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611188" y="2722065"/>
            <a:ext cx="2016596" cy="618763"/>
          </a:xfrm>
          <a:prstGeom prst="rect">
            <a:avLst/>
          </a:prstGeom>
          <a:solidFill>
            <a:srgbClr val="AF765D"/>
          </a:solidFill>
        </p:spPr>
        <p:txBody>
          <a:bodyPr wrap="square" lIns="82060" tIns="41031" rIns="82060" bIns="41031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ИМУЩЕСТВЕННЫЕ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2843808" y="1196764"/>
            <a:ext cx="1913752" cy="656609"/>
          </a:xfrm>
          <a:prstGeom prst="rect">
            <a:avLst/>
          </a:prstGeom>
          <a:solidFill>
            <a:srgbClr val="AF765D"/>
          </a:solidFill>
        </p:spPr>
        <p:txBody>
          <a:bodyPr wrap="square" lIns="82060" tIns="41031" rIns="82060" bIns="41031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2848765" y="2018955"/>
            <a:ext cx="1910344" cy="546660"/>
          </a:xfrm>
          <a:prstGeom prst="rect">
            <a:avLst/>
          </a:prstGeom>
          <a:solidFill>
            <a:srgbClr val="AF765D"/>
          </a:solidFill>
        </p:spPr>
        <p:txBody>
          <a:bodyPr wrap="square" lIns="82060" tIns="41031" rIns="82060" bIns="41031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ИНФОРМАЦИОННО-КОНСУЛЬТАЦИОННЫЕ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2843825" y="2722076"/>
            <a:ext cx="1908179" cy="618761"/>
          </a:xfrm>
          <a:prstGeom prst="rect">
            <a:avLst/>
          </a:prstGeom>
          <a:solidFill>
            <a:srgbClr val="AF765D"/>
          </a:solidFill>
        </p:spPr>
        <p:txBody>
          <a:bodyPr wrap="square" lIns="82060" tIns="41031" rIns="82060" bIns="41031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ПРОДВИЖЕНИЕ, МАРКЕТИНГ</a:t>
            </a: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57" y="3507061"/>
            <a:ext cx="968198" cy="463017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90" y="3369355"/>
            <a:ext cx="2033950" cy="738408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870" y="5923523"/>
            <a:ext cx="1814038" cy="406784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18" y="3566417"/>
            <a:ext cx="2423930" cy="481051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382" y="5758973"/>
            <a:ext cx="1605563" cy="673127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186" y="4352137"/>
            <a:ext cx="1742380" cy="362995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843" y="5081661"/>
            <a:ext cx="571022" cy="614403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505" y="4071852"/>
            <a:ext cx="790751" cy="770213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1" y="4195892"/>
            <a:ext cx="2794906" cy="644501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84" y="3435301"/>
            <a:ext cx="1868045" cy="743303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360" y="5898165"/>
            <a:ext cx="1249291" cy="533935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309455" y="5079571"/>
            <a:ext cx="789055" cy="649296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1" y="5839455"/>
            <a:ext cx="869556" cy="654775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685" y="5024111"/>
            <a:ext cx="2361265" cy="704756"/>
          </a:xfrm>
          <a:prstGeom prst="rect">
            <a:avLst/>
          </a:prstGeom>
        </p:spPr>
      </p:pic>
      <p:sp>
        <p:nvSpPr>
          <p:cNvPr id="96" name="Прямоугольник 33">
            <a:extLst>
              <a:ext uri="{FF2B5EF4-FFF2-40B4-BE49-F238E27FC236}">
                <a16:creationId xmlns="" xmlns:a16="http://schemas.microsoft.com/office/drawing/2014/main" id="{0A7B6D84-084B-4E92-92FF-59686338A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595" y="1590705"/>
            <a:ext cx="3969715" cy="26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1995" tIns="30998" rIns="61995" bIns="30998">
            <a:spAutoFit/>
          </a:bodyPr>
          <a:lstStyle/>
          <a:p>
            <a:r>
              <a:rPr lang="ru-RU" altLang="ru-RU" sz="13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ПОЛУЧАТЕЛЕЙ ПОДДЕРЖКИ</a:t>
            </a:r>
          </a:p>
        </p:txBody>
      </p:sp>
      <p:sp>
        <p:nvSpPr>
          <p:cNvPr id="98" name="Прямоугольник 86">
            <a:extLst>
              <a:ext uri="{FF2B5EF4-FFF2-40B4-BE49-F238E27FC236}">
                <a16:creationId xmlns="" xmlns:a16="http://schemas.microsoft.com/office/drawing/2014/main" id="{C7F33E2D-5676-4EC9-8171-ABC943DE6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1023" y="1925970"/>
            <a:ext cx="1340326" cy="33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2006" tIns="31003" rIns="62006" bIns="31003">
            <a:spAutoFit/>
          </a:bodyPr>
          <a:lstStyle/>
          <a:p>
            <a:pPr algn="ctr" defTabSz="706237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AF7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2757</a:t>
            </a:r>
            <a:endParaRPr lang="ru-RU" sz="1050" dirty="0">
              <a:solidFill>
                <a:srgbClr val="AF7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Прямоугольник 86">
            <a:extLst>
              <a:ext uri="{FF2B5EF4-FFF2-40B4-BE49-F238E27FC236}">
                <a16:creationId xmlns="" xmlns:a16="http://schemas.microsoft.com/office/drawing/2014/main" id="{1FC2B977-87AC-4C8A-BECE-EAEA3977F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2465" y="1925970"/>
            <a:ext cx="1009570" cy="33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2006" tIns="31003" rIns="62006" bIns="31003">
            <a:spAutoFit/>
          </a:bodyPr>
          <a:lstStyle/>
          <a:p>
            <a:pPr algn="ctr" defTabSz="706237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AF7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2820</a:t>
            </a:r>
            <a:endParaRPr lang="ru-RU" sz="1050" dirty="0">
              <a:solidFill>
                <a:srgbClr val="AF7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Прямоугольник 86">
            <a:extLst>
              <a:ext uri="{FF2B5EF4-FFF2-40B4-BE49-F238E27FC236}">
                <a16:creationId xmlns="" xmlns:a16="http://schemas.microsoft.com/office/drawing/2014/main" id="{DD6E62C9-F150-40C7-B711-DB2731DC1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8768" y="1926447"/>
            <a:ext cx="720617" cy="33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2006" tIns="31003" rIns="62006" bIns="31003">
            <a:spAutoFit/>
          </a:bodyPr>
          <a:lstStyle/>
          <a:p>
            <a:pPr algn="ctr" defTabSz="706237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AF7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2753</a:t>
            </a:r>
            <a:endParaRPr lang="ru-RU" sz="1050" dirty="0">
              <a:solidFill>
                <a:srgbClr val="AF7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1" name="Прямая со стрелкой 100">
            <a:extLst>
              <a:ext uri="{FF2B5EF4-FFF2-40B4-BE49-F238E27FC236}">
                <a16:creationId xmlns="" xmlns:a16="http://schemas.microsoft.com/office/drawing/2014/main" id="{89219175-8C60-4538-9470-6EEFCC2176AF}"/>
              </a:ext>
            </a:extLst>
          </p:cNvPr>
          <p:cNvCxnSpPr>
            <a:cxnSpLocks/>
          </p:cNvCxnSpPr>
          <p:nvPr/>
        </p:nvCxnSpPr>
        <p:spPr>
          <a:xfrm>
            <a:off x="4883666" y="2393661"/>
            <a:ext cx="3828337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101">
            <a:extLst>
              <a:ext uri="{FF2B5EF4-FFF2-40B4-BE49-F238E27FC236}">
                <a16:creationId xmlns="" xmlns:a16="http://schemas.microsoft.com/office/drawing/2014/main" id="{65965ABF-9951-4B1F-ADF2-76F43EED4CA7}"/>
              </a:ext>
            </a:extLst>
          </p:cNvPr>
          <p:cNvSpPr/>
          <p:nvPr/>
        </p:nvSpPr>
        <p:spPr>
          <a:xfrm>
            <a:off x="5050241" y="2453157"/>
            <a:ext cx="588057" cy="269430"/>
          </a:xfrm>
          <a:prstGeom prst="rect">
            <a:avLst/>
          </a:prstGeom>
          <a:noFill/>
        </p:spPr>
        <p:txBody>
          <a:bodyPr wrap="square" lIns="83944" tIns="41972" rIns="83944" bIns="41972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="" xmlns:a16="http://schemas.microsoft.com/office/drawing/2014/main" id="{B0A7BC68-1914-4723-B461-565F602E90BC}"/>
              </a:ext>
            </a:extLst>
          </p:cNvPr>
          <p:cNvSpPr/>
          <p:nvPr/>
        </p:nvSpPr>
        <p:spPr>
          <a:xfrm>
            <a:off x="5855119" y="2456291"/>
            <a:ext cx="588057" cy="269430"/>
          </a:xfrm>
          <a:prstGeom prst="rect">
            <a:avLst/>
          </a:prstGeom>
          <a:noFill/>
        </p:spPr>
        <p:txBody>
          <a:bodyPr wrap="square" lIns="83944" tIns="41972" rIns="83944" bIns="41972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="" xmlns:a16="http://schemas.microsoft.com/office/drawing/2014/main" id="{E6561C27-A579-4D8C-9C22-617E531C0523}"/>
              </a:ext>
            </a:extLst>
          </p:cNvPr>
          <p:cNvSpPr/>
          <p:nvPr/>
        </p:nvSpPr>
        <p:spPr>
          <a:xfrm>
            <a:off x="6267307" y="2452633"/>
            <a:ext cx="1309622" cy="269430"/>
          </a:xfrm>
          <a:prstGeom prst="rect">
            <a:avLst/>
          </a:prstGeom>
          <a:noFill/>
        </p:spPr>
        <p:txBody>
          <a:bodyPr wrap="square" lIns="83944" tIns="41972" rIns="83944" bIns="41972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ru-RU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="" xmlns:a16="http://schemas.microsoft.com/office/drawing/2014/main" id="{E6561C27-A579-4D8C-9C22-617E531C0523}"/>
              </a:ext>
            </a:extLst>
          </p:cNvPr>
          <p:cNvSpPr/>
          <p:nvPr/>
        </p:nvSpPr>
        <p:spPr>
          <a:xfrm>
            <a:off x="7082387" y="2456291"/>
            <a:ext cx="1309622" cy="269430"/>
          </a:xfrm>
          <a:prstGeom prst="rect">
            <a:avLst/>
          </a:prstGeom>
          <a:noFill/>
        </p:spPr>
        <p:txBody>
          <a:bodyPr wrap="square" lIns="83944" tIns="41972" rIns="83944" bIns="41972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ru-RU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Прямоугольник 86">
            <a:extLst>
              <a:ext uri="{FF2B5EF4-FFF2-40B4-BE49-F238E27FC236}">
                <a16:creationId xmlns="" xmlns:a16="http://schemas.microsoft.com/office/drawing/2014/main" id="{1FC2B977-87AC-4C8A-BECE-EAEA3977F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530" y="1927983"/>
            <a:ext cx="1009570" cy="33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2006" tIns="31003" rIns="62006" bIns="31003">
            <a:spAutoFit/>
          </a:bodyPr>
          <a:lstStyle/>
          <a:p>
            <a:pPr algn="ctr" defTabSz="706237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AF7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</a:t>
            </a:r>
            <a:endParaRPr lang="ru-RU" b="1" dirty="0">
              <a:solidFill>
                <a:srgbClr val="AF7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Овал 106"/>
          <p:cNvSpPr/>
          <p:nvPr/>
        </p:nvSpPr>
        <p:spPr>
          <a:xfrm>
            <a:off x="5255156" y="2310437"/>
            <a:ext cx="108577" cy="138051"/>
          </a:xfrm>
          <a:prstGeom prst="ellipse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108" name="Овал 107"/>
          <p:cNvSpPr/>
          <p:nvPr/>
        </p:nvSpPr>
        <p:spPr>
          <a:xfrm>
            <a:off x="6070844" y="2320401"/>
            <a:ext cx="108577" cy="138051"/>
          </a:xfrm>
          <a:prstGeom prst="ellipse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109" name="Овал 108"/>
          <p:cNvSpPr/>
          <p:nvPr/>
        </p:nvSpPr>
        <p:spPr>
          <a:xfrm>
            <a:off x="6867831" y="2310437"/>
            <a:ext cx="108577" cy="138051"/>
          </a:xfrm>
          <a:prstGeom prst="ellipse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110" name="Овал 109"/>
          <p:cNvSpPr/>
          <p:nvPr/>
        </p:nvSpPr>
        <p:spPr>
          <a:xfrm>
            <a:off x="7650039" y="2315029"/>
            <a:ext cx="108577" cy="138051"/>
          </a:xfrm>
          <a:prstGeom prst="ellipse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850741" y="5252230"/>
            <a:ext cx="1193777" cy="285907"/>
          </a:xfrm>
          <a:prstGeom prst="rect">
            <a:avLst/>
          </a:prstGeom>
          <a:noFill/>
        </p:spPr>
        <p:txBody>
          <a:bodyPr wrap="square" lIns="91116" tIns="45559" rIns="91116" bIns="45559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Центр развития поставщиков</a:t>
            </a:r>
            <a:endParaRPr lang="ru-RU" sz="7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057860" y="5252230"/>
            <a:ext cx="1294976" cy="285907"/>
          </a:xfrm>
          <a:prstGeom prst="rect">
            <a:avLst/>
          </a:prstGeom>
          <a:noFill/>
        </p:spPr>
        <p:txBody>
          <a:bodyPr wrap="square" lIns="91116" tIns="45559" rIns="91116" bIns="45559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Корпорация развития Ярославской области</a:t>
            </a:r>
            <a:endParaRPr lang="ru-RU" sz="7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984858" y="5942310"/>
            <a:ext cx="1111420" cy="415494"/>
          </a:xfrm>
          <a:prstGeom prst="rect">
            <a:avLst/>
          </a:prstGeom>
        </p:spPr>
        <p:txBody>
          <a:bodyPr wrap="square" lIns="91436" tIns="45718" rIns="91436" bIns="45718" anchor="ctr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Информационно-консультационная служба АПК</a:t>
            </a:r>
          </a:p>
        </p:txBody>
      </p:sp>
      <p:pic>
        <p:nvPicPr>
          <p:cNvPr id="114" name="Рисунок 1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204" y="4229680"/>
            <a:ext cx="2650394" cy="576917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39" y="5032535"/>
            <a:ext cx="1856885" cy="696332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3307290" y="5588787"/>
            <a:ext cx="1977274" cy="188945"/>
          </a:xfrm>
          <a:prstGeom prst="rect">
            <a:avLst/>
          </a:prstGeom>
          <a:noFill/>
        </p:spPr>
        <p:txBody>
          <a:bodyPr wrap="square" lIns="91102" tIns="45553" rIns="91102" bIns="45553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Центр экспорта Ярославской области</a:t>
            </a:r>
            <a:endParaRPr lang="ru-RU" sz="7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01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75"/>
          <p:cNvSpPr/>
          <p:nvPr/>
        </p:nvSpPr>
        <p:spPr>
          <a:xfrm>
            <a:off x="8175" y="0"/>
            <a:ext cx="9135835" cy="1052736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6467527"/>
            <a:ext cx="576064" cy="273844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4</a:t>
            </a:fld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0922" y="384932"/>
            <a:ext cx="307722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 sz="2000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sz="1400" b="1" dirty="0" smtClean="0"/>
              <a:t>ФИНАНСОВАЯ ПОДДЕРЖКА</a:t>
            </a:r>
            <a:endParaRPr lang="ru-RU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32082" y="260648"/>
            <a:ext cx="1895713" cy="505162"/>
          </a:xfrm>
          <a:prstGeom prst="rect">
            <a:avLst/>
          </a:prstGeom>
          <a:noFill/>
        </p:spPr>
        <p:txBody>
          <a:bodyPr wrap="square" lIns="61362" tIns="30682" rIns="61362" bIns="30682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00" b="1" dirty="0" smtClean="0">
                <a:solidFill>
                  <a:prstClr val="black"/>
                </a:solidFill>
                <a:latin typeface="Arial Narrow" pitchFamily="34" charset="0"/>
                <a:cs typeface="Browallia New" pitchFamily="34" charset="-34"/>
              </a:rPr>
              <a:t>Департамент инвестиций, промышленности и внешнеэкономической деятельности</a:t>
            </a:r>
            <a:endParaRPr lang="ru-RU" sz="900" b="1" dirty="0">
              <a:solidFill>
                <a:prstClr val="black"/>
              </a:solidFill>
              <a:latin typeface="Arial Narrow" pitchFamily="34" charset="0"/>
              <a:cs typeface="Browallia New" pitchFamily="34" charset="-34"/>
            </a:endParaRPr>
          </a:p>
          <a:p>
            <a:pPr>
              <a:lnSpc>
                <a:spcPct val="80000"/>
              </a:lnSpc>
            </a:pPr>
            <a:r>
              <a:rPr lang="ru-RU" sz="900" dirty="0">
                <a:solidFill>
                  <a:prstClr val="black"/>
                </a:solidFill>
                <a:latin typeface="Arial Narrow" pitchFamily="34" charset="0"/>
                <a:cs typeface="Browallia New" pitchFamily="34" charset="-34"/>
              </a:rPr>
              <a:t>Ярославской области</a:t>
            </a:r>
            <a:endParaRPr lang="en-US" sz="900" dirty="0">
              <a:solidFill>
                <a:prstClr val="black"/>
              </a:solidFill>
              <a:latin typeface="Arial Narrow" pitchFamily="34" charset="0"/>
              <a:cs typeface="Browallia New" pitchFamily="34" charset="-34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1397"/>
            <a:ext cx="362182" cy="604531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3428752" y="3483084"/>
            <a:ext cx="2583408" cy="1530093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3175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txBody>
          <a:bodyPr lIns="102396" tIns="51198" rIns="102396" bIns="51198" rtlCol="0" anchor="ctr"/>
          <a:lstStyle/>
          <a:p>
            <a:pPr algn="ctr" defTabSz="1114990">
              <a:defRPr/>
            </a:pPr>
            <a:endParaRPr lang="ru-RU" sz="12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228190" y="3490285"/>
            <a:ext cx="2448273" cy="1522903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3175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txBody>
          <a:bodyPr lIns="102396" tIns="51198" rIns="102396" bIns="51198" rtlCol="0" anchor="ctr"/>
          <a:lstStyle/>
          <a:p>
            <a:pPr algn="ctr" defTabSz="1114990">
              <a:defRPr/>
            </a:pPr>
            <a:endParaRPr lang="ru-RU" sz="12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40652" y="3490285"/>
            <a:ext cx="2463196" cy="1522903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3175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txBody>
          <a:bodyPr lIns="102396" tIns="51198" rIns="102396" bIns="51198" rtlCol="0" anchor="ctr"/>
          <a:lstStyle/>
          <a:p>
            <a:pPr algn="ctr" defTabSz="1114990">
              <a:defRPr/>
            </a:pPr>
            <a:endParaRPr lang="ru-RU" sz="12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40652" y="1833981"/>
            <a:ext cx="2463196" cy="1451015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3175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txBody>
          <a:bodyPr lIns="102396" tIns="51198" rIns="102396" bIns="51198" rtlCol="0" anchor="ctr"/>
          <a:lstStyle/>
          <a:p>
            <a:pPr algn="ctr" defTabSz="1114990">
              <a:defRPr/>
            </a:pPr>
            <a:endParaRPr lang="ru-RU" sz="12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228190" y="1838180"/>
            <a:ext cx="2448273" cy="1446817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3175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txBody>
          <a:bodyPr lIns="102396" tIns="51198" rIns="102396" bIns="51198" rtlCol="0" anchor="ctr"/>
          <a:lstStyle/>
          <a:p>
            <a:pPr algn="ctr" defTabSz="1114990">
              <a:defRPr/>
            </a:pPr>
            <a:endParaRPr lang="ru-RU" sz="12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383818" y="1224204"/>
            <a:ext cx="7174123" cy="487569"/>
          </a:xfrm>
          <a:prstGeom prst="rect">
            <a:avLst/>
          </a:prstGeom>
        </p:spPr>
        <p:txBody>
          <a:bodyPr lIns="102396" tIns="51198" rIns="102396" bIns="5119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 субъектов малого и среднего предпринимательства и самозанятых граждан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428752" y="1845932"/>
            <a:ext cx="2583408" cy="1439053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3175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txBody>
          <a:bodyPr lIns="102396" tIns="51198" rIns="102396" bIns="51198" rtlCol="0" anchor="ctr"/>
          <a:lstStyle/>
          <a:p>
            <a:pPr algn="ctr" defTabSz="1114990">
              <a:defRPr/>
            </a:pPr>
            <a:endParaRPr lang="ru-RU" sz="12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3563888" y="1878926"/>
            <a:ext cx="2448272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>
              <a:lnSpc>
                <a:spcPct val="90000"/>
              </a:lnSpc>
            </a:pPr>
            <a:r>
              <a:rPr lang="ru-RU" sz="1400" b="1" dirty="0" smtClean="0">
                <a:solidFill>
                  <a:srgbClr val="9C67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ИНВЕСТИЦИОННЫЙ</a:t>
            </a:r>
          </a:p>
          <a:p>
            <a:pPr algn="ctr" hangingPunct="0">
              <a:lnSpc>
                <a:spcPct val="90000"/>
              </a:lnSpc>
            </a:pPr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 инвестиционные цели (модернизация, технологическое перевооружение, расширение производства</a:t>
            </a:r>
            <a:r>
              <a:rPr lang="ru-RU" sz="8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</a:t>
            </a:r>
            <a:endParaRPr lang="ru-RU" sz="1000" b="1" dirty="0">
              <a:solidFill>
                <a:srgbClr val="9C674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736672" y="2450697"/>
            <a:ext cx="7559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4408450" y="2380534"/>
            <a:ext cx="1177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4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10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1000" dirty="0" err="1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000" dirty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728532" y="2674220"/>
            <a:ext cx="7559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Ставка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4408448" y="2627149"/>
            <a:ext cx="1329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4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0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r>
              <a:rPr lang="ru-RU" sz="10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1000" dirty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736669" y="2889067"/>
            <a:ext cx="57614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4501752" y="2838590"/>
            <a:ext cx="8589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0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endParaRPr lang="ru-RU" sz="1000" dirty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447881" y="2455911"/>
            <a:ext cx="7559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7128210" y="2386220"/>
            <a:ext cx="1143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0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0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1000" dirty="0" err="1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000" dirty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439747" y="2679433"/>
            <a:ext cx="7559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Ставка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7119448" y="2617262"/>
            <a:ext cx="1078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0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0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endParaRPr lang="ru-RU" sz="10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447886" y="2894280"/>
            <a:ext cx="57614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7219302" y="2838590"/>
            <a:ext cx="9264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0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sz="1000" dirty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732458" y="1869468"/>
            <a:ext cx="2699028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>
              <a:lnSpc>
                <a:spcPct val="90000"/>
              </a:lnSpc>
            </a:pPr>
            <a:r>
              <a:rPr lang="ru-RU" sz="1400" b="1" dirty="0" smtClean="0">
                <a:solidFill>
                  <a:srgbClr val="9C67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АНТИКРИЗИСНЫЙ</a:t>
            </a:r>
          </a:p>
          <a:p>
            <a:pPr lvl="0" algn="ctr" hangingPunct="0">
              <a:lnSpc>
                <a:spcPct val="90000"/>
              </a:lnSpc>
            </a:pPr>
            <a:r>
              <a:rPr lang="ru-RU" sz="8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для всех видов деятельности</a:t>
            </a:r>
            <a:endParaRPr lang="ru-RU" sz="1200" b="1" dirty="0" smtClean="0">
              <a:solidFill>
                <a:srgbClr val="9C674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747740" y="4110719"/>
            <a:ext cx="7559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739596" y="4334241"/>
            <a:ext cx="7559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Ставка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747735" y="4549088"/>
            <a:ext cx="57614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959688" y="4103935"/>
            <a:ext cx="7559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1641697" y="4052745"/>
            <a:ext cx="13557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0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lang="ru-RU" sz="10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10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000" dirty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951560" y="4327459"/>
            <a:ext cx="7559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Ставка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1632932" y="4288998"/>
            <a:ext cx="1078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0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0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endParaRPr lang="ru-RU" sz="10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959701" y="4542305"/>
            <a:ext cx="57614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1695628" y="4475054"/>
            <a:ext cx="8589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0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endParaRPr lang="ru-RU" sz="1000" dirty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960836" y="2469607"/>
            <a:ext cx="7559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1632625" y="2412924"/>
            <a:ext cx="13557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0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lang="ru-RU" sz="10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10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000" dirty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952689" y="2693131"/>
            <a:ext cx="7559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Ставка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1634041" y="2655537"/>
            <a:ext cx="1078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0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0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endParaRPr lang="ru-RU" sz="10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960828" y="2907977"/>
            <a:ext cx="57614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1697566" y="2840978"/>
            <a:ext cx="9264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4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sz="1000" dirty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4374869" y="4041974"/>
            <a:ext cx="13726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0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ru-RU" sz="1000" dirty="0" err="1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10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000" dirty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4372302" y="4297837"/>
            <a:ext cx="1078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0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0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endParaRPr lang="ru-RU" sz="10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4467562" y="4502733"/>
            <a:ext cx="825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0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endParaRPr lang="ru-RU" sz="1000" dirty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316741" y="4097728"/>
            <a:ext cx="7559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7179038" y="4032449"/>
            <a:ext cx="12939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4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ru-RU" sz="10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1000" dirty="0" err="1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000" dirty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316745" y="4336855"/>
            <a:ext cx="143458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Комиссия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7182818" y="4297837"/>
            <a:ext cx="12526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</a:t>
            </a:r>
            <a:r>
              <a:rPr lang="ru-RU" sz="10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0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endParaRPr lang="ru-RU" sz="10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316746" y="4569265"/>
            <a:ext cx="57614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7324309" y="4501984"/>
            <a:ext cx="8589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10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endParaRPr lang="ru-RU" sz="1000" dirty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6116119" y="1876321"/>
            <a:ext cx="2689447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>
              <a:lnSpc>
                <a:spcPct val="90000"/>
              </a:lnSpc>
            </a:pPr>
            <a:r>
              <a:rPr lang="ru-RU" sz="1400" b="1" dirty="0" smtClean="0">
                <a:solidFill>
                  <a:srgbClr val="9C67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ОБОРОТНЫЙ</a:t>
            </a:r>
          </a:p>
          <a:p>
            <a:pPr algn="ctr" hangingPunct="0">
              <a:lnSpc>
                <a:spcPct val="90000"/>
              </a:lnSpc>
            </a:pPr>
            <a:r>
              <a:rPr lang="ru-RU" sz="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 пополнение </a:t>
            </a:r>
            <a:r>
              <a:rPr lang="ru-RU" sz="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оборотных средств</a:t>
            </a:r>
            <a:endParaRPr lang="ru-RU" sz="800" b="1" dirty="0">
              <a:solidFill>
                <a:srgbClr val="9C674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6103291" y="3485141"/>
            <a:ext cx="270444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>
              <a:lnSpc>
                <a:spcPct val="90000"/>
              </a:lnSpc>
            </a:pPr>
            <a:r>
              <a:rPr lang="ru-RU" sz="1400" b="1" dirty="0" smtClean="0">
                <a:solidFill>
                  <a:srgbClr val="9C67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ПОРУЧИТЕЛЬСТВО</a:t>
            </a:r>
          </a:p>
          <a:p>
            <a:pPr lvl="0" algn="ctr" hangingPunct="0">
              <a:lnSpc>
                <a:spcPct val="90000"/>
              </a:lnSpc>
            </a:pPr>
            <a:r>
              <a:rPr lang="ru-RU" sz="800" dirty="0">
                <a:solidFill>
                  <a:srgbClr val="3939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не располагают достаточным объемом обеспечения по кредиту, гарантии, лизингу</a:t>
            </a:r>
            <a:endParaRPr lang="ru-RU" sz="800" b="1" dirty="0">
              <a:solidFill>
                <a:srgbClr val="9C674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3635896" y="3482903"/>
            <a:ext cx="22322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>
              <a:lnSpc>
                <a:spcPct val="90000"/>
              </a:lnSpc>
            </a:pPr>
            <a:r>
              <a:rPr lang="ru-RU" sz="1400" b="1" dirty="0" smtClean="0">
                <a:solidFill>
                  <a:srgbClr val="9C67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САМОЗАНЯТЫЙ</a:t>
            </a:r>
          </a:p>
          <a:p>
            <a:pPr algn="ctr" hangingPunct="0">
              <a:lnSpc>
                <a:spcPct val="90000"/>
              </a:lnSpc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лательщикам налога на профессиональный доход</a:t>
            </a:r>
            <a:endParaRPr lang="ru-RU" sz="800" b="1" dirty="0">
              <a:solidFill>
                <a:srgbClr val="9C674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760971" y="3479748"/>
            <a:ext cx="2665684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>
              <a:lnSpc>
                <a:spcPct val="90000"/>
              </a:lnSpc>
            </a:pPr>
            <a:r>
              <a:rPr lang="ru-RU" sz="1400" b="1" dirty="0" smtClean="0">
                <a:solidFill>
                  <a:srgbClr val="9C67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НАЧИНАЮЩИЙ</a:t>
            </a:r>
          </a:p>
          <a:p>
            <a:pPr algn="ctr" hangingPunct="0">
              <a:lnSpc>
                <a:spcPct val="90000"/>
              </a:lnSpc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зарегистрированные менее 1 года</a:t>
            </a:r>
            <a:endParaRPr lang="ru-RU" sz="800" b="1" dirty="0">
              <a:solidFill>
                <a:srgbClr val="9C674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50385" y="1215620"/>
            <a:ext cx="7056426" cy="498181"/>
          </a:xfrm>
          <a:prstGeom prst="rect">
            <a:avLst/>
          </a:prstGeom>
          <a:noFill/>
          <a:ln w="9525">
            <a:solidFill>
              <a:srgbClr val="600000"/>
            </a:solidFill>
            <a:prstDash val="dash"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Заголовок 1"/>
          <p:cNvSpPr txBox="1">
            <a:spLocks/>
          </p:cNvSpPr>
          <p:nvPr/>
        </p:nvSpPr>
        <p:spPr>
          <a:xfrm>
            <a:off x="778164" y="6381329"/>
            <a:ext cx="3037334" cy="397659"/>
          </a:xfrm>
          <a:prstGeom prst="rect">
            <a:avLst/>
          </a:prstGeom>
        </p:spPr>
        <p:txBody>
          <a:bodyPr lIns="102396" tIns="51198" rIns="102396" bIns="5119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условиях </a:t>
            </a:r>
            <a:r>
              <a:rPr lang="ru-RU" sz="9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софинансирования</a:t>
            </a:r>
            <a:endParaRPr lang="ru-RU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F1C037CD-899F-4363-BAFA-C4A7CDA41D7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9614" y="260648"/>
            <a:ext cx="3129417" cy="61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75"/>
          <p:cNvSpPr/>
          <p:nvPr/>
        </p:nvSpPr>
        <p:spPr>
          <a:xfrm>
            <a:off x="8175" y="0"/>
            <a:ext cx="9135835" cy="1052736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40" y="6467527"/>
            <a:ext cx="576064" cy="273844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5</a:t>
            </a:fld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946" y="372492"/>
            <a:ext cx="65910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 sz="2000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sz="1400" b="1" dirty="0">
                <a:solidFill>
                  <a:schemeClr val="tx1"/>
                </a:solidFill>
              </a:rPr>
              <a:t>МОЛОДЫЕ ПРЕДПРИНИМАТЕЛИ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2082" y="260648"/>
            <a:ext cx="1895713" cy="505162"/>
          </a:xfrm>
          <a:prstGeom prst="rect">
            <a:avLst/>
          </a:prstGeom>
          <a:noFill/>
        </p:spPr>
        <p:txBody>
          <a:bodyPr wrap="square" lIns="61362" tIns="30682" rIns="61362" bIns="30682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00" b="1" dirty="0" smtClean="0">
                <a:solidFill>
                  <a:prstClr val="black"/>
                </a:solidFill>
                <a:latin typeface="Arial Narrow" pitchFamily="34" charset="0"/>
                <a:cs typeface="Browallia New" pitchFamily="34" charset="-34"/>
              </a:rPr>
              <a:t>Департамент инвестиций, промышленности и внешнеэкономической деятельности</a:t>
            </a:r>
            <a:endParaRPr lang="ru-RU" sz="900" b="1" dirty="0">
              <a:solidFill>
                <a:prstClr val="black"/>
              </a:solidFill>
              <a:latin typeface="Arial Narrow" pitchFamily="34" charset="0"/>
              <a:cs typeface="Browallia New" pitchFamily="34" charset="-34"/>
            </a:endParaRPr>
          </a:p>
          <a:p>
            <a:pPr>
              <a:lnSpc>
                <a:spcPct val="80000"/>
              </a:lnSpc>
            </a:pPr>
            <a:r>
              <a:rPr lang="ru-RU" sz="900" dirty="0">
                <a:solidFill>
                  <a:prstClr val="black"/>
                </a:solidFill>
                <a:latin typeface="Arial Narrow" pitchFamily="34" charset="0"/>
                <a:cs typeface="Browallia New" pitchFamily="34" charset="-34"/>
              </a:rPr>
              <a:t>Ярославской области</a:t>
            </a:r>
            <a:endParaRPr lang="en-US" sz="900" dirty="0">
              <a:solidFill>
                <a:prstClr val="black"/>
              </a:solidFill>
              <a:latin typeface="Arial Narrow" pitchFamily="34" charset="0"/>
              <a:cs typeface="Browallia New" pitchFamily="34" charset="-34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1397"/>
            <a:ext cx="362182" cy="604531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476991" y="1795787"/>
            <a:ext cx="3925952" cy="698148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>
              <a:defRPr/>
            </a:pPr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FD2EC10C-5FF5-490D-BB69-13381E664076}"/>
              </a:ext>
            </a:extLst>
          </p:cNvPr>
          <p:cNvSpPr/>
          <p:nvPr/>
        </p:nvSpPr>
        <p:spPr>
          <a:xfrm>
            <a:off x="441237" y="4499337"/>
            <a:ext cx="8269711" cy="535659"/>
          </a:xfrm>
          <a:prstGeom prst="rect">
            <a:avLst/>
          </a:prstGeom>
          <a:noFill/>
          <a:ln w="9525">
            <a:solidFill>
              <a:srgbClr val="9C674E"/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1600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F6DCF7A-0C61-41A8-AA6B-5953C20F7E03}"/>
              </a:ext>
            </a:extLst>
          </p:cNvPr>
          <p:cNvSpPr txBox="1"/>
          <p:nvPr/>
        </p:nvSpPr>
        <p:spPr>
          <a:xfrm>
            <a:off x="1093144" y="1235557"/>
            <a:ext cx="3439737" cy="432458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pPr defTabSz="800927"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ГРАНТ</a:t>
            </a:r>
            <a:r>
              <a:rPr lang="ru-RU" sz="1400" b="1" dirty="0" smtClean="0">
                <a:solidFill>
                  <a:srgbClr val="8D1F09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   </a:t>
            </a:r>
            <a:r>
              <a:rPr lang="ru-RU" sz="2400" b="1" dirty="0" smtClean="0">
                <a:solidFill>
                  <a:srgbClr val="942825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100-500</a:t>
            </a:r>
            <a:r>
              <a:rPr lang="ru-RU" sz="2000" b="1" dirty="0" smtClean="0">
                <a:solidFill>
                  <a:srgbClr val="942825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942825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тыс. руб.</a:t>
            </a:r>
            <a:endParaRPr lang="ru-RU" sz="2000" dirty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BF9A878D-A874-435D-9570-19E829E4BFEC}"/>
              </a:ext>
            </a:extLst>
          </p:cNvPr>
          <p:cNvSpPr/>
          <p:nvPr/>
        </p:nvSpPr>
        <p:spPr>
          <a:xfrm>
            <a:off x="493740" y="1183283"/>
            <a:ext cx="545562" cy="538940"/>
          </a:xfrm>
          <a:prstGeom prst="ellipse">
            <a:avLst/>
          </a:prstGeom>
          <a:solidFill>
            <a:srgbClr val="AF765D"/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>
              <a:defRPr/>
            </a:pPr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7DA31B5-9642-49D5-A261-DF9D09E53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591" y="1289863"/>
            <a:ext cx="323873" cy="32387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BB674C8-F4A1-4429-8861-6A7FFE587FF1}"/>
              </a:ext>
            </a:extLst>
          </p:cNvPr>
          <p:cNvSpPr txBox="1"/>
          <p:nvPr/>
        </p:nvSpPr>
        <p:spPr>
          <a:xfrm>
            <a:off x="504619" y="1898649"/>
            <a:ext cx="392595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размере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sz="1200" b="1" dirty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размера расходов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реализацию проекта</a:t>
            </a:r>
          </a:p>
        </p:txBody>
      </p:sp>
      <p:graphicFrame>
        <p:nvGraphicFramePr>
          <p:cNvPr id="34" name="Таблица 33">
            <a:extLst>
              <a:ext uri="{FF2B5EF4-FFF2-40B4-BE49-F238E27FC236}">
                <a16:creationId xmlns="" xmlns:a16="http://schemas.microsoft.com/office/drawing/2014/main" id="{CC6AD863-F2C4-4407-A4EC-3CD6BA7875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91499"/>
              </p:ext>
            </p:extLst>
          </p:nvPr>
        </p:nvGraphicFramePr>
        <p:xfrm>
          <a:off x="4860050" y="1131592"/>
          <a:ext cx="3801251" cy="3271893"/>
        </p:xfrm>
        <a:graphic>
          <a:graphicData uri="http://schemas.openxmlformats.org/drawingml/2006/table">
            <a:tbl>
              <a:tblPr/>
              <a:tblGrid>
                <a:gridCol w="4156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856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0987">
                <a:tc gridSpan="2">
                  <a:txBody>
                    <a:bodyPr/>
                    <a:lstStyle/>
                    <a:p>
                      <a:pPr algn="l">
                        <a:spcBef>
                          <a:spcPts val="1199"/>
                        </a:spcBef>
                        <a:buClr>
                          <a:srgbClr val="D56509"/>
                        </a:buClr>
                        <a:buSzPct val="100000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ru-RU" sz="1200" b="0" dirty="0" smtClean="0">
                          <a:solidFill>
                            <a:srgbClr val="9C674E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Получатели </a:t>
                      </a:r>
                      <a:r>
                        <a:rPr lang="ru-RU" sz="1200" b="0" dirty="0">
                          <a:solidFill>
                            <a:srgbClr val="9C674E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должны соответствовать требованиям:</a:t>
                      </a:r>
                    </a:p>
                  </a:txBody>
                  <a:tcPr marL="72000" marR="72000" marT="144000" marB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1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781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9C674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9C674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144000" marB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1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buClr>
                          <a:srgbClr val="D56509"/>
                        </a:buClr>
                        <a:buSzPct val="100000"/>
                        <a:buFont typeface="Arial" panose="020B0604020202020204" pitchFamily="34" charset="0"/>
                        <a:buNone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ru-RU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субъект МСП создан физическим лицом до 25 лет включительно</a:t>
                      </a:r>
                    </a:p>
                  </a:txBody>
                  <a:tcPr marL="72000" marR="72000" marT="144000" marB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1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781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9C674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2000" marR="72000" marT="144000" marB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у субъекта МСП н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ет долгов по налогам/взносам более 3000 рублей</a:t>
                      </a:r>
                    </a:p>
                  </a:txBody>
                  <a:tcPr marL="72000" marR="72000" marT="144000" marB="1440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38528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9C674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2000" marR="72000" marT="144000" marB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56509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ru-RU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субъект МСП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прошел обучение (не позднее чем за 1 год до получения гранта) по направлению осуществления предпринимательской деятельности, проведение которого организовано ЦПП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или Корпорацией МСП</a:t>
                      </a:r>
                    </a:p>
                  </a:txBody>
                  <a:tcPr marL="72000" marR="72000" marT="144000" marB="1440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6019366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32EB7BED-69F7-4A35-8A89-85885BC75EF1}"/>
              </a:ext>
            </a:extLst>
          </p:cNvPr>
          <p:cNvSpPr txBox="1"/>
          <p:nvPr/>
        </p:nvSpPr>
        <p:spPr>
          <a:xfrm>
            <a:off x="433016" y="4573342"/>
            <a:ext cx="83944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 предоставляется </a:t>
            </a:r>
            <a:r>
              <a:rPr lang="ru-RU" sz="12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однократно</a:t>
            </a:r>
            <a:r>
              <a:rPr lang="ru-RU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условии </a:t>
            </a:r>
            <a:r>
              <a:rPr lang="ru-RU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ежегодного, </a:t>
            </a:r>
            <a:r>
              <a:rPr lang="ru-RU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трех </a:t>
            </a:r>
            <a:r>
              <a:rPr lang="ru-RU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лет, </a:t>
            </a:r>
            <a:r>
              <a:rPr lang="ru-RU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начиная с года, следующего за годом предоставления гранта, </a:t>
            </a:r>
            <a:r>
              <a:rPr lang="ru-RU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осуществления </a:t>
            </a:r>
            <a:r>
              <a:rPr lang="ru-RU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хозяйственной деятельности на территории Ярославской области</a:t>
            </a:r>
          </a:p>
        </p:txBody>
      </p:sp>
      <p:graphicFrame>
        <p:nvGraphicFramePr>
          <p:cNvPr id="36" name="Таблица 35">
            <a:extLst>
              <a:ext uri="{FF2B5EF4-FFF2-40B4-BE49-F238E27FC236}">
                <a16:creationId xmlns="" xmlns:a16="http://schemas.microsoft.com/office/drawing/2014/main" id="{5E0486EE-C697-4ED5-A151-B668C1EA8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077526"/>
              </p:ext>
            </p:extLst>
          </p:nvPr>
        </p:nvGraphicFramePr>
        <p:xfrm>
          <a:off x="1586405" y="2571751"/>
          <a:ext cx="2822744" cy="1811160"/>
        </p:xfrm>
        <a:graphic>
          <a:graphicData uri="http://schemas.openxmlformats.org/drawingml/2006/table">
            <a:tbl>
              <a:tblPr/>
              <a:tblGrid>
                <a:gridCol w="2563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664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80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43456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аренда, ремонт нежилого помещения</a:t>
                      </a: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568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 или приобретение оргтехники, оборудования</a:t>
                      </a: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568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коммунальных услуг и электроснабжения</a:t>
                      </a: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80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43456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основных средств</a:t>
                      </a: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80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43456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услуг связи</a:t>
                      </a: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3174725"/>
                  </a:ext>
                </a:extLst>
              </a:tr>
              <a:tr h="38568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43456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сырья, расходных материалов</a:t>
                      </a: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05321608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FF6C134-FED2-414B-AB3E-6AB9B56885E4}"/>
              </a:ext>
            </a:extLst>
          </p:cNvPr>
          <p:cNvSpPr txBox="1"/>
          <p:nvPr/>
        </p:nvSpPr>
        <p:spPr>
          <a:xfrm>
            <a:off x="553217" y="3271932"/>
            <a:ext cx="971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ЦЕЛИ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: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8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75"/>
          <p:cNvSpPr/>
          <p:nvPr/>
        </p:nvSpPr>
        <p:spPr>
          <a:xfrm>
            <a:off x="8175" y="0"/>
            <a:ext cx="9135835" cy="1052736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6467527"/>
            <a:ext cx="576064" cy="273844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6</a:t>
            </a:fld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5384" y="384932"/>
            <a:ext cx="65910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 sz="2000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sz="1400" b="1" dirty="0">
                <a:solidFill>
                  <a:schemeClr val="tx1"/>
                </a:solidFill>
              </a:rPr>
              <a:t>СОЦИАЛЬНОЕ ПРЕДПРИНИМАТЕЛЬСТВО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32082" y="260648"/>
            <a:ext cx="1895713" cy="505162"/>
          </a:xfrm>
          <a:prstGeom prst="rect">
            <a:avLst/>
          </a:prstGeom>
          <a:noFill/>
        </p:spPr>
        <p:txBody>
          <a:bodyPr wrap="square" lIns="61362" tIns="30682" rIns="61362" bIns="30682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00" b="1" dirty="0" smtClean="0">
                <a:solidFill>
                  <a:prstClr val="black"/>
                </a:solidFill>
                <a:latin typeface="Arial Narrow" pitchFamily="34" charset="0"/>
                <a:cs typeface="Browallia New" pitchFamily="34" charset="-34"/>
              </a:rPr>
              <a:t>Департамент инвестиций, промышленности и внешнеэкономической деятельности</a:t>
            </a:r>
            <a:endParaRPr lang="ru-RU" sz="900" b="1" dirty="0">
              <a:solidFill>
                <a:prstClr val="black"/>
              </a:solidFill>
              <a:latin typeface="Arial Narrow" pitchFamily="34" charset="0"/>
              <a:cs typeface="Browallia New" pitchFamily="34" charset="-34"/>
            </a:endParaRPr>
          </a:p>
          <a:p>
            <a:pPr>
              <a:lnSpc>
                <a:spcPct val="80000"/>
              </a:lnSpc>
            </a:pPr>
            <a:r>
              <a:rPr lang="ru-RU" sz="900" dirty="0">
                <a:solidFill>
                  <a:prstClr val="black"/>
                </a:solidFill>
                <a:latin typeface="Arial Narrow" pitchFamily="34" charset="0"/>
                <a:cs typeface="Browallia New" pitchFamily="34" charset="-34"/>
              </a:rPr>
              <a:t>Ярославской области</a:t>
            </a:r>
            <a:endParaRPr lang="en-US" sz="900" dirty="0">
              <a:solidFill>
                <a:prstClr val="black"/>
              </a:solidFill>
              <a:latin typeface="Arial Narrow" pitchFamily="34" charset="0"/>
              <a:cs typeface="Browallia New" pitchFamily="34" charset="-34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1397"/>
            <a:ext cx="362182" cy="604531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476993" y="1795785"/>
            <a:ext cx="3888433" cy="601707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>
              <a:defRPr/>
            </a:pPr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5F6DCF7A-0C61-41A8-AA6B-5953C20F7E03}"/>
              </a:ext>
            </a:extLst>
          </p:cNvPr>
          <p:cNvSpPr txBox="1"/>
          <p:nvPr/>
        </p:nvSpPr>
        <p:spPr>
          <a:xfrm>
            <a:off x="1126412" y="1214949"/>
            <a:ext cx="3445605" cy="432458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pPr defTabSz="800927"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ГРАНТ</a:t>
            </a:r>
            <a:r>
              <a:rPr lang="ru-RU" sz="1400" b="1" dirty="0" smtClean="0">
                <a:solidFill>
                  <a:srgbClr val="8D1F09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   </a:t>
            </a:r>
            <a:r>
              <a:rPr lang="ru-RU" sz="2400" b="1" dirty="0" smtClean="0">
                <a:solidFill>
                  <a:srgbClr val="942825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100-500</a:t>
            </a:r>
            <a:r>
              <a:rPr lang="ru-RU" sz="2000" b="1" dirty="0" smtClean="0">
                <a:solidFill>
                  <a:srgbClr val="942825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942825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тыс. руб.</a:t>
            </a:r>
            <a:endParaRPr lang="ru-RU" sz="2000" dirty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="" xmlns:a16="http://schemas.microsoft.com/office/drawing/2014/main" id="{BF9A878D-A874-435D-9570-19E829E4BFEC}"/>
              </a:ext>
            </a:extLst>
          </p:cNvPr>
          <p:cNvSpPr/>
          <p:nvPr/>
        </p:nvSpPr>
        <p:spPr>
          <a:xfrm>
            <a:off x="603596" y="1197341"/>
            <a:ext cx="522798" cy="503479"/>
          </a:xfrm>
          <a:prstGeom prst="ellipse">
            <a:avLst/>
          </a:prstGeom>
          <a:solidFill>
            <a:srgbClr val="AF765D"/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>
              <a:defRPr/>
            </a:pPr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57DA31B5-9642-49D5-A261-DF9D09E53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72" y="1287679"/>
            <a:ext cx="314173" cy="34054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BB674C8-F4A1-4429-8861-6A7FFE587FF1}"/>
              </a:ext>
            </a:extLst>
          </p:cNvPr>
          <p:cNvSpPr txBox="1"/>
          <p:nvPr/>
        </p:nvSpPr>
        <p:spPr>
          <a:xfrm>
            <a:off x="476993" y="1845341"/>
            <a:ext cx="38884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размере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</a:t>
            </a:r>
            <a:r>
              <a:rPr lang="ru-RU" sz="1400" b="1" dirty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sz="1200" b="1" dirty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размера расходов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реализацию проекта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32EB7BED-69F7-4A35-8A89-85885BC75EF1}"/>
              </a:ext>
            </a:extLst>
          </p:cNvPr>
          <p:cNvSpPr txBox="1"/>
          <p:nvPr/>
        </p:nvSpPr>
        <p:spPr>
          <a:xfrm>
            <a:off x="667747" y="4732960"/>
            <a:ext cx="81906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 предоставляется </a:t>
            </a:r>
            <a:r>
              <a:rPr lang="ru-RU" sz="12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однократно</a:t>
            </a:r>
            <a:r>
              <a:rPr lang="ru-RU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условии подтверждения статуса СП в последующие 3 года в полном объеме на конкурсной основе в соответствии с решением конкурсной комиссии</a:t>
            </a:r>
          </a:p>
        </p:txBody>
      </p:sp>
      <p:graphicFrame>
        <p:nvGraphicFramePr>
          <p:cNvPr id="53" name="Таблица 52">
            <a:extLst>
              <a:ext uri="{FF2B5EF4-FFF2-40B4-BE49-F238E27FC236}">
                <a16:creationId xmlns="" xmlns:a16="http://schemas.microsoft.com/office/drawing/2014/main" id="{5E0486EE-C697-4ED5-A151-B668C1EA8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434964"/>
              </p:ext>
            </p:extLst>
          </p:nvPr>
        </p:nvGraphicFramePr>
        <p:xfrm>
          <a:off x="1619673" y="2571749"/>
          <a:ext cx="2795768" cy="1937373"/>
        </p:xfrm>
        <a:graphic>
          <a:graphicData uri="http://schemas.openxmlformats.org/drawingml/2006/table">
            <a:tbl>
              <a:tblPr/>
              <a:tblGrid>
                <a:gridCol w="2538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419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470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43456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аренда, ремонт нежилого помещения</a:t>
                      </a: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108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 или приобретение оргтехники, оборудования</a:t>
                      </a: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108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коммунальных услуг и электроснабжения</a:t>
                      </a: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470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43456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основных средств</a:t>
                      </a: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470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43456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услуг связи</a:t>
                      </a: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3174725"/>
                  </a:ext>
                </a:extLst>
              </a:tr>
              <a:tr h="41108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43456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сырья, расходных материалов</a:t>
                      </a: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05321608"/>
                  </a:ext>
                </a:extLst>
              </a:tr>
            </a:tbl>
          </a:graphicData>
        </a:graphic>
      </p:graphicFrame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4FF6C134-FED2-414B-AB3E-6AB9B56885E4}"/>
              </a:ext>
            </a:extLst>
          </p:cNvPr>
          <p:cNvSpPr txBox="1"/>
          <p:nvPr/>
        </p:nvSpPr>
        <p:spPr>
          <a:xfrm>
            <a:off x="583522" y="3429000"/>
            <a:ext cx="945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ЦЕЛИ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: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5" name="Таблица 54">
            <a:extLst>
              <a:ext uri="{FF2B5EF4-FFF2-40B4-BE49-F238E27FC236}">
                <a16:creationId xmlns="" xmlns:a16="http://schemas.microsoft.com/office/drawing/2014/main" id="{CC6AD863-F2C4-4407-A4EC-3CD6BA7875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227102"/>
              </p:ext>
            </p:extLst>
          </p:nvPr>
        </p:nvGraphicFramePr>
        <p:xfrm>
          <a:off x="4490624" y="1052736"/>
          <a:ext cx="4392488" cy="3712320"/>
        </p:xfrm>
        <a:graphic>
          <a:graphicData uri="http://schemas.openxmlformats.org/drawingml/2006/table">
            <a:tbl>
              <a:tblPr/>
              <a:tblGrid>
                <a:gridCol w="4802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122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53760">
                <a:tc gridSpan="2">
                  <a:txBody>
                    <a:bodyPr/>
                    <a:lstStyle/>
                    <a:p>
                      <a:pPr algn="l">
                        <a:spcBef>
                          <a:spcPts val="1199"/>
                        </a:spcBef>
                        <a:buClr>
                          <a:srgbClr val="D56509"/>
                        </a:buClr>
                        <a:buSzPct val="100000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ru-RU" sz="1200" dirty="0" smtClean="0">
                          <a:solidFill>
                            <a:srgbClr val="AF765D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Социальные предприятия должны соответствовать требованиям:</a:t>
                      </a:r>
                      <a:endParaRPr lang="ru-RU" sz="1200" dirty="0">
                        <a:solidFill>
                          <a:srgbClr val="AF765D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72000" marR="72000" marT="144000" marB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1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1952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9C674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9C674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144000" marB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1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buClr>
                          <a:srgbClr val="D56509"/>
                        </a:buClr>
                        <a:buSzPct val="100000"/>
                        <a:buFont typeface="Arial" panose="020B0604020202020204" pitchFamily="34" charset="0"/>
                        <a:buNone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ru-RU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сведения о субъекте МСП, признанном социальным предприятием, внесены в единый реестр субъектов малого и среднего предпринимательства в период с 10 июля по 31 декабря текущего календарного года</a:t>
                      </a:r>
                      <a:endParaRPr lang="ru-RU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72000" marR="72000" marT="144000" marB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1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5376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9C674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2000" marR="72000" marT="144000" marB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у субъекта МСП н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ет долгов по налогам/взносам более 3000 рублей</a:t>
                      </a:r>
                    </a:p>
                  </a:txBody>
                  <a:tcPr marL="72000" marR="72000" marT="144000" marB="1440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38528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9C674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2000" marR="72000" marT="144000" marB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buClr>
                          <a:srgbClr val="D56509"/>
                        </a:buClr>
                        <a:buSzPct val="100000"/>
                        <a:buFont typeface="Arial" panose="020B0604020202020204" pitchFamily="34" charset="0"/>
                        <a:buNone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ru-RU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субъект МСП, признанный социальным предприятием, прошел обучение (не позднее чем за 1 год до получения гранта) по направлению деятельности в сфере соц. предпринимательства, проведение которого организовано ЦПП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или Корпорацией МСП</a:t>
                      </a:r>
                      <a:endParaRPr lang="ru-RU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72000" marR="72000" marT="144000" marB="1440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6019366"/>
                  </a:ext>
                </a:extLst>
              </a:tr>
            </a:tbl>
          </a:graphicData>
        </a:graphic>
      </p:graphicFrame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FD2EC10C-5FF5-490D-BB69-13381E664076}"/>
              </a:ext>
            </a:extLst>
          </p:cNvPr>
          <p:cNvSpPr/>
          <p:nvPr/>
        </p:nvSpPr>
        <p:spPr>
          <a:xfrm>
            <a:off x="667747" y="4653136"/>
            <a:ext cx="8190681" cy="609653"/>
          </a:xfrm>
          <a:prstGeom prst="rect">
            <a:avLst/>
          </a:prstGeom>
          <a:noFill/>
          <a:ln w="9525">
            <a:solidFill>
              <a:srgbClr val="9C674E"/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1600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8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75"/>
          <p:cNvSpPr/>
          <p:nvPr/>
        </p:nvSpPr>
        <p:spPr>
          <a:xfrm>
            <a:off x="8175" y="0"/>
            <a:ext cx="9135835" cy="1052736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8424" y="6467527"/>
            <a:ext cx="576064" cy="273844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7</a:t>
            </a:fld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082" y="260648"/>
            <a:ext cx="1895713" cy="505162"/>
          </a:xfrm>
          <a:prstGeom prst="rect">
            <a:avLst/>
          </a:prstGeom>
          <a:noFill/>
        </p:spPr>
        <p:txBody>
          <a:bodyPr wrap="square" lIns="61362" tIns="30682" rIns="61362" bIns="30682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00" b="1" dirty="0" smtClean="0">
                <a:solidFill>
                  <a:prstClr val="black"/>
                </a:solidFill>
                <a:latin typeface="Arial Narrow" pitchFamily="34" charset="0"/>
                <a:cs typeface="Browallia New" pitchFamily="34" charset="-34"/>
              </a:rPr>
              <a:t>Департамент инвестиций, промышленности и внешнеэкономической деятельности</a:t>
            </a:r>
            <a:endParaRPr lang="ru-RU" sz="900" b="1" dirty="0">
              <a:solidFill>
                <a:prstClr val="black"/>
              </a:solidFill>
              <a:latin typeface="Arial Narrow" pitchFamily="34" charset="0"/>
              <a:cs typeface="Browallia New" pitchFamily="34" charset="-34"/>
            </a:endParaRPr>
          </a:p>
          <a:p>
            <a:pPr>
              <a:lnSpc>
                <a:spcPct val="80000"/>
              </a:lnSpc>
            </a:pPr>
            <a:r>
              <a:rPr lang="ru-RU" sz="900" dirty="0">
                <a:solidFill>
                  <a:prstClr val="black"/>
                </a:solidFill>
                <a:latin typeface="Arial Narrow" pitchFamily="34" charset="0"/>
                <a:cs typeface="Browallia New" pitchFamily="34" charset="-34"/>
              </a:rPr>
              <a:t>Ярославской области</a:t>
            </a:r>
            <a:endParaRPr lang="en-US" sz="900" dirty="0">
              <a:solidFill>
                <a:prstClr val="black"/>
              </a:solidFill>
              <a:latin typeface="Arial Narrow" pitchFamily="34" charset="0"/>
              <a:cs typeface="Browallia New" pitchFamily="34" charset="-34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1397"/>
            <a:ext cx="362182" cy="6045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03945" y="262233"/>
            <a:ext cx="3627872" cy="528295"/>
          </a:xfrm>
          <a:prstGeom prst="rect">
            <a:avLst/>
          </a:prstGeom>
          <a:noFill/>
        </p:spPr>
        <p:txBody>
          <a:bodyPr wrap="square" lIns="53800" tIns="26897" rIns="53800" bIns="26897" rtlCol="0" anchor="ctr">
            <a:spAutoFit/>
          </a:bodyPr>
          <a:lstStyle/>
          <a:p>
            <a:pPr algn="ctr" defTabSz="613490">
              <a:lnSpc>
                <a:spcPct val="110000"/>
              </a:lnSpc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ПОДДЕРЖКА ЭКСПОРТНО ОРИЕНТИРОВАННЫХ ПРЕДПРИЯТИЙ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93600" y="3998941"/>
            <a:ext cx="1347858" cy="603395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18401" y="3998941"/>
            <a:ext cx="1340861" cy="603395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34028" y="3998859"/>
            <a:ext cx="1340861" cy="597356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49641" y="3992821"/>
            <a:ext cx="1340861" cy="603395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623917" y="2079609"/>
            <a:ext cx="1700901" cy="603395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43787" y="2076689"/>
            <a:ext cx="1700901" cy="603395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63649" y="2076689"/>
            <a:ext cx="1700901" cy="603395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619211" y="2764773"/>
            <a:ext cx="1705607" cy="603395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97998" y="2768829"/>
            <a:ext cx="1686412" cy="603395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961818" y="3992821"/>
            <a:ext cx="1362982" cy="603395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283527" y="2076689"/>
            <a:ext cx="1700901" cy="603395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63649" y="2764773"/>
            <a:ext cx="1700901" cy="603395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289795" y="2798717"/>
            <a:ext cx="1465301" cy="53552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1038860">
              <a:lnSpc>
                <a:spcPct val="80000"/>
              </a:lnSpc>
            </a:pPr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Участие в международных выставках</a:t>
            </a:r>
            <a:endParaRPr lang="ru-RU" sz="1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109572" y="4128481"/>
            <a:ext cx="1404389" cy="38779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1038860">
              <a:lnSpc>
                <a:spcPct val="80000"/>
              </a:lnSpc>
            </a:pPr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Транспортировка продукции</a:t>
            </a:r>
            <a:r>
              <a:rPr lang="ru-RU" sz="12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1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855254" y="2264511"/>
            <a:ext cx="1370888" cy="24006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1038860">
              <a:lnSpc>
                <a:spcPct val="80000"/>
              </a:lnSpc>
            </a:pPr>
            <a:r>
              <a:rPr lang="ru-RU" sz="12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Бизнес-миссии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285016" y="2123462"/>
            <a:ext cx="1699394" cy="53552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1038860">
              <a:lnSpc>
                <a:spcPct val="80000"/>
              </a:lnSpc>
            </a:pPr>
            <a:r>
              <a:rPr lang="ru-RU" sz="12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Сопровождение</a:t>
            </a:r>
          </a:p>
          <a:p>
            <a:pPr defTabSz="1038860">
              <a:lnSpc>
                <a:spcPct val="80000"/>
              </a:lnSpc>
            </a:pPr>
            <a:r>
              <a:rPr lang="ru-RU" sz="12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экспортного контракта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073170" y="2110713"/>
            <a:ext cx="1374895" cy="53552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1038860">
              <a:lnSpc>
                <a:spcPct val="80000"/>
              </a:lnSpc>
            </a:pPr>
            <a:r>
              <a:rPr lang="ru-RU" sz="12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Поиск и </a:t>
            </a:r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подбор иностранного покупателя</a:t>
            </a:r>
            <a:endParaRPr lang="ru-RU" sz="1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631075" y="2274407"/>
            <a:ext cx="1130539" cy="24006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1038860">
              <a:lnSpc>
                <a:spcPct val="80000"/>
              </a:lnSpc>
            </a:pPr>
            <a:r>
              <a:rPr lang="ru-RU" sz="12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Е-</a:t>
            </a:r>
            <a:r>
              <a:rPr lang="en-US" sz="12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commerce</a:t>
            </a:r>
            <a:endParaRPr lang="ru-RU" sz="1200" dirty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071858" y="2798717"/>
            <a:ext cx="1684483" cy="53552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1038860">
              <a:lnSpc>
                <a:spcPct val="80000"/>
              </a:lnSpc>
            </a:pPr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Комплексные программы </a:t>
            </a:r>
            <a:r>
              <a:rPr lang="ru-RU" sz="12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по </a:t>
            </a:r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развитию экспорта</a:t>
            </a:r>
            <a:r>
              <a:rPr lang="ru-RU" sz="12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1200" dirty="0">
              <a:solidFill>
                <a:srgbClr val="FF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712790" y="4032886"/>
            <a:ext cx="1419032" cy="53552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1038860">
              <a:lnSpc>
                <a:spcPct val="80000"/>
              </a:lnSpc>
            </a:pPr>
            <a:r>
              <a:rPr lang="ru-RU" sz="12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Оформление </a:t>
            </a:r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м/н товарных знаков, патентов</a:t>
            </a:r>
            <a:r>
              <a:rPr lang="ru-RU" sz="12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1200" dirty="0">
              <a:solidFill>
                <a:srgbClr val="FF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316011" y="4202347"/>
            <a:ext cx="1328864" cy="24006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 defTabSz="1038860">
              <a:lnSpc>
                <a:spcPct val="80000"/>
              </a:lnSpc>
            </a:pPr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Сертификация</a:t>
            </a:r>
            <a:r>
              <a:rPr lang="ru-RU" sz="12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1200" dirty="0">
              <a:solidFill>
                <a:srgbClr val="FF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619203" y="2808330"/>
            <a:ext cx="1687159" cy="53552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1038860">
              <a:lnSpc>
                <a:spcPct val="80000"/>
              </a:lnSpc>
            </a:pPr>
            <a:r>
              <a:rPr lang="ru-RU" sz="12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Поиск </a:t>
            </a:r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российского поставщика </a:t>
            </a:r>
            <a:r>
              <a:rPr lang="ru-RU" sz="12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по </a:t>
            </a:r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запросу импортера</a:t>
            </a:r>
            <a:endParaRPr lang="ru-RU" sz="1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551153" y="1178269"/>
            <a:ext cx="6410677" cy="393755"/>
          </a:xfrm>
          <a:prstGeom prst="rect">
            <a:avLst/>
          </a:prstGeom>
        </p:spPr>
        <p:txBody>
          <a:bodyPr lIns="102396" tIns="51198" rIns="102396" bIns="5119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экспортно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ориентированных субъектов малого и среднего предпринимательства, бесплатно/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1200" dirty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(до 30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17709" y="1169699"/>
            <a:ext cx="6444108" cy="402324"/>
          </a:xfrm>
          <a:prstGeom prst="rect">
            <a:avLst/>
          </a:prstGeom>
          <a:noFill/>
          <a:ln w="9525">
            <a:solidFill>
              <a:srgbClr val="600000"/>
            </a:solidFill>
            <a:prstDash val="dash"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546212" y="4128481"/>
            <a:ext cx="1344279" cy="38779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1038860">
              <a:lnSpc>
                <a:spcPct val="80000"/>
              </a:lnSpc>
            </a:pPr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Маркетинговые исследования</a:t>
            </a:r>
            <a:r>
              <a:rPr lang="ru-RU" sz="12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900" dirty="0">
              <a:solidFill>
                <a:srgbClr val="C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912896" y="4202347"/>
            <a:ext cx="1532278" cy="24006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1038860">
              <a:lnSpc>
                <a:spcPct val="80000"/>
              </a:lnSpc>
            </a:pPr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Консультирование</a:t>
            </a:r>
            <a:endParaRPr lang="ru-RU" sz="900" dirty="0">
              <a:solidFill>
                <a:srgbClr val="C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35968" y="1762532"/>
            <a:ext cx="2448272" cy="26468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1038860">
              <a:lnSpc>
                <a:spcPct val="80000"/>
              </a:lnSpc>
            </a:pPr>
            <a:r>
              <a:rPr lang="ru-RU" sz="1400" dirty="0" smtClean="0">
                <a:solidFill>
                  <a:srgbClr val="942825"/>
                </a:solidFill>
                <a:latin typeface="Arial" panose="020B0604020202020204" pitchFamily="34" charset="0"/>
                <a:cs typeface="Arial" pitchFamily="34" charset="0"/>
              </a:rPr>
              <a:t>КОМПЛЕКСНЫЕ УСЛУГИ</a:t>
            </a:r>
            <a:endParaRPr lang="ru-RU" sz="1400" dirty="0">
              <a:solidFill>
                <a:srgbClr val="94282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35968" y="3638023"/>
            <a:ext cx="2952328" cy="26468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1038860">
              <a:lnSpc>
                <a:spcPct val="80000"/>
              </a:lnSpc>
            </a:pPr>
            <a:r>
              <a:rPr lang="ru-RU" sz="1400" dirty="0" smtClean="0">
                <a:solidFill>
                  <a:srgbClr val="942825"/>
                </a:solidFill>
                <a:latin typeface="Arial" panose="020B0604020202020204" pitchFamily="34" charset="0"/>
                <a:cs typeface="Arial" pitchFamily="34" charset="0"/>
              </a:rPr>
              <a:t>САМОСТОЯТЕЛЬНЫЕ УСЛУГИ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851602" y="2768829"/>
            <a:ext cx="1693068" cy="603395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858524" y="2802458"/>
            <a:ext cx="1539882" cy="53552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1038860">
              <a:lnSpc>
                <a:spcPct val="80000"/>
              </a:lnSpc>
            </a:pPr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Переговоры с иностранными покупателями</a:t>
            </a:r>
            <a:endParaRPr lang="ru-RU" sz="1200" dirty="0">
              <a:solidFill>
                <a:srgbClr val="9C674E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674512" y="692519"/>
            <a:ext cx="2339924" cy="216645"/>
          </a:xfrm>
          <a:prstGeom prst="rect">
            <a:avLst/>
          </a:prstGeom>
          <a:noFill/>
        </p:spPr>
        <p:txBody>
          <a:bodyPr wrap="square" lIns="91102" tIns="45553" rIns="91102" bIns="45553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Центр экспорта Ярославской области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763" y="170273"/>
            <a:ext cx="1902579" cy="56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75"/>
          <p:cNvSpPr/>
          <p:nvPr/>
        </p:nvSpPr>
        <p:spPr>
          <a:xfrm>
            <a:off x="8175" y="0"/>
            <a:ext cx="9135835" cy="1052736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6467527"/>
            <a:ext cx="576064" cy="273844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8</a:t>
            </a:fld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0318" y="367593"/>
            <a:ext cx="3291504" cy="291307"/>
          </a:xfrm>
          <a:prstGeom prst="rect">
            <a:avLst/>
          </a:prstGeom>
          <a:noFill/>
        </p:spPr>
        <p:txBody>
          <a:bodyPr wrap="square" lIns="53800" tIns="26897" rIns="53800" bIns="26897" rtlCol="0" anchor="ctr">
            <a:spAutoFit/>
          </a:bodyPr>
          <a:lstStyle/>
          <a:p>
            <a:pPr algn="ctr" defTabSz="613490">
              <a:lnSpc>
                <a:spcPct val="110000"/>
              </a:lnSpc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КОНСУЛЬТАЦИИ И УСЛУГИ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32082" y="260648"/>
            <a:ext cx="1895713" cy="505162"/>
          </a:xfrm>
          <a:prstGeom prst="rect">
            <a:avLst/>
          </a:prstGeom>
          <a:noFill/>
        </p:spPr>
        <p:txBody>
          <a:bodyPr wrap="square" lIns="61362" tIns="30682" rIns="61362" bIns="30682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00" b="1" dirty="0" smtClean="0">
                <a:solidFill>
                  <a:prstClr val="black"/>
                </a:solidFill>
                <a:latin typeface="Arial Narrow" pitchFamily="34" charset="0"/>
                <a:cs typeface="Browallia New" pitchFamily="34" charset="-34"/>
              </a:rPr>
              <a:t>Департамент инвестиций, промышленности и внешнеэкономической деятельности</a:t>
            </a:r>
            <a:endParaRPr lang="ru-RU" sz="900" b="1" dirty="0">
              <a:solidFill>
                <a:prstClr val="black"/>
              </a:solidFill>
              <a:latin typeface="Arial Narrow" pitchFamily="34" charset="0"/>
              <a:cs typeface="Browallia New" pitchFamily="34" charset="-34"/>
            </a:endParaRPr>
          </a:p>
          <a:p>
            <a:pPr>
              <a:lnSpc>
                <a:spcPct val="80000"/>
              </a:lnSpc>
            </a:pPr>
            <a:r>
              <a:rPr lang="ru-RU" sz="900" dirty="0">
                <a:solidFill>
                  <a:prstClr val="black"/>
                </a:solidFill>
                <a:latin typeface="Arial Narrow" pitchFamily="34" charset="0"/>
                <a:cs typeface="Browallia New" pitchFamily="34" charset="-34"/>
              </a:rPr>
              <a:t>Ярославской области</a:t>
            </a:r>
            <a:endParaRPr lang="en-US" sz="900" dirty="0">
              <a:solidFill>
                <a:prstClr val="black"/>
              </a:solidFill>
              <a:latin typeface="Arial Narrow" pitchFamily="34" charset="0"/>
              <a:cs typeface="Browallia New" pitchFamily="34" charset="-34"/>
            </a:endParaRPr>
          </a:p>
        </p:txBody>
      </p:sp>
      <p:pic>
        <p:nvPicPr>
          <p:cNvPr id="119" name="Рисунок 1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1397"/>
            <a:ext cx="362182" cy="604531"/>
          </a:xfrm>
          <a:prstGeom prst="rect">
            <a:avLst/>
          </a:prstGeom>
        </p:spPr>
      </p:pic>
      <p:pic>
        <p:nvPicPr>
          <p:cNvPr id="1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411" y="1244756"/>
            <a:ext cx="3498155" cy="1855205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" name="Прямоугольник 124"/>
          <p:cNvSpPr/>
          <p:nvPr/>
        </p:nvSpPr>
        <p:spPr>
          <a:xfrm>
            <a:off x="400490" y="4346460"/>
            <a:ext cx="2324802" cy="641021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324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2835001" y="4346460"/>
            <a:ext cx="2272734" cy="641021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324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2846293" y="3366136"/>
            <a:ext cx="2261459" cy="641021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324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5341729" y="3313535"/>
            <a:ext cx="3469831" cy="554256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324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411765" y="3366136"/>
            <a:ext cx="2313526" cy="641021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324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381822" y="1851669"/>
            <a:ext cx="4725931" cy="437475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324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381808" y="1895386"/>
            <a:ext cx="5009993" cy="276983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67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Консультации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67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67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по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rgbClr val="9C67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ведению предпринимательской деятельности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9C67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2530336" y="2364530"/>
            <a:ext cx="2739649" cy="769425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lvl="0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сопровождение</a:t>
            </a: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Патентование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Сертификация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Правозащита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Заголовок 1"/>
          <p:cNvSpPr txBox="1">
            <a:spLocks/>
          </p:cNvSpPr>
          <p:nvPr/>
        </p:nvSpPr>
        <p:spPr>
          <a:xfrm>
            <a:off x="350206" y="1196755"/>
            <a:ext cx="4856533" cy="472724"/>
          </a:xfrm>
          <a:prstGeom prst="rect">
            <a:avLst/>
          </a:prstGeom>
        </p:spPr>
        <p:txBody>
          <a:bodyPr lIns="102396" tIns="51198" rIns="102396" bIns="5119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для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субъектов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малого и среднего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предпринимательства и самозанятых граждан, бесплатно/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софинансирование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4282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*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(10%)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364370" y="2364517"/>
            <a:ext cx="2274910" cy="938702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lvl="0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Начало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деятельности</a:t>
            </a:r>
          </a:p>
          <a:p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Господдержка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1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Маркетинговое сопровождение</a:t>
            </a:r>
          </a:p>
          <a:p>
            <a:pPr lvl="0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Бизнес-планирование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5333624" y="3911600"/>
            <a:ext cx="3570161" cy="938702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lvl="0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Ярмарки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самозанятых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ЯО</a:t>
            </a:r>
            <a:endParaRPr lang="ru-RU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Фестиваль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«Пир на Волге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lvl="0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Выставка «Ладья. Зимняя сказка»</a:t>
            </a:r>
          </a:p>
          <a:p>
            <a:pPr lvl="0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Межрегиональные 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выставки-ярмарки (АПК, легкая промышленность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439493" y="3455822"/>
            <a:ext cx="2199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Сертификация </a:t>
            </a:r>
            <a:r>
              <a:rPr lang="ru-RU" sz="12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товаров, работ, услуг</a:t>
            </a:r>
            <a:r>
              <a:rPr lang="ru-RU" sz="1200" dirty="0" smtClean="0">
                <a:solidFill>
                  <a:srgbClr val="942825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ru-RU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(прием заявок)</a:t>
            </a:r>
            <a:endParaRPr lang="en-US" sz="1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391210" y="4373073"/>
            <a:ext cx="2533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Проведение </a:t>
            </a:r>
            <a:r>
              <a:rPr lang="ru-RU" sz="12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патентных исследований на регистрацию товарного </a:t>
            </a:r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знака</a:t>
            </a:r>
            <a:r>
              <a:rPr lang="ru-RU" sz="1200" dirty="0" smtClean="0">
                <a:solidFill>
                  <a:srgbClr val="942825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ru-RU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(прием заявок)</a:t>
            </a:r>
            <a:endParaRPr lang="en-US" sz="1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2835000" y="4387541"/>
            <a:ext cx="2458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Содействие </a:t>
            </a:r>
            <a:r>
              <a:rPr lang="ru-RU" sz="12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в популяризации продукции и </a:t>
            </a:r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услуг, настройка </a:t>
            </a:r>
            <a:r>
              <a:rPr lang="ru-RU" sz="1200" dirty="0" err="1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таргетированной</a:t>
            </a:r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рекламы </a:t>
            </a:r>
            <a:r>
              <a:rPr lang="ru-RU" sz="1000" dirty="0" smtClean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(июль)</a:t>
            </a:r>
          </a:p>
          <a:p>
            <a:endParaRPr lang="en-US" sz="1200" dirty="0">
              <a:solidFill>
                <a:srgbClr val="9C674E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2846281" y="3455822"/>
            <a:ext cx="236046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Содействие </a:t>
            </a:r>
            <a:r>
              <a:rPr lang="ru-RU" sz="12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в размещении продукции на </a:t>
            </a:r>
            <a:r>
              <a:rPr lang="ru-RU" sz="1200" dirty="0" err="1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маркетплейсах</a:t>
            </a:r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(прием заявок)</a:t>
            </a:r>
            <a:endParaRPr lang="en-US" sz="1000" dirty="0">
              <a:solidFill>
                <a:srgbClr val="C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5324394" y="3313539"/>
            <a:ext cx="35886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Организация участия в </a:t>
            </a:r>
            <a:r>
              <a:rPr lang="ru-RU" sz="1200" dirty="0" err="1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выставочно</a:t>
            </a:r>
            <a:r>
              <a:rPr lang="ru-RU" sz="12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-ярмарочных мероприятиях в России</a:t>
            </a:r>
          </a:p>
        </p:txBody>
      </p:sp>
      <p:sp>
        <p:nvSpPr>
          <p:cNvPr id="141" name="Прямоугольник 140"/>
          <p:cNvSpPr/>
          <p:nvPr/>
        </p:nvSpPr>
        <p:spPr>
          <a:xfrm>
            <a:off x="323528" y="1196752"/>
            <a:ext cx="4784206" cy="483013"/>
          </a:xfrm>
          <a:prstGeom prst="rect">
            <a:avLst/>
          </a:prstGeom>
          <a:noFill/>
          <a:ln w="9525">
            <a:solidFill>
              <a:srgbClr val="600000"/>
            </a:solidFill>
            <a:prstDash val="dash"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8" name="Рисунок 1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56" y="224049"/>
            <a:ext cx="633115" cy="712147"/>
          </a:xfrm>
          <a:prstGeom prst="rect">
            <a:avLst/>
          </a:prstGeom>
        </p:spPr>
      </p:pic>
      <p:sp>
        <p:nvSpPr>
          <p:cNvPr id="149" name="TextBox 148"/>
          <p:cNvSpPr txBox="1"/>
          <p:nvPr/>
        </p:nvSpPr>
        <p:spPr>
          <a:xfrm>
            <a:off x="6474950" y="395640"/>
            <a:ext cx="1624998" cy="368995"/>
          </a:xfrm>
          <a:prstGeom prst="rect">
            <a:avLst/>
          </a:prstGeom>
          <a:noFill/>
        </p:spPr>
        <p:txBody>
          <a:bodyPr wrap="square" lIns="91102" tIns="45553" rIns="91102" bIns="4555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Центр поддержки предпринимательства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45068" y="5208219"/>
            <a:ext cx="2324802" cy="641021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324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89930" y="5223685"/>
            <a:ext cx="25333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Изготовление видеоролика, создание одностраничного сайта, проведение </a:t>
            </a:r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фотосессии</a:t>
            </a:r>
          </a:p>
          <a:p>
            <a:r>
              <a:rPr lang="ru-RU" sz="1000" dirty="0" smtClean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(июль)</a:t>
            </a:r>
            <a:endParaRPr lang="en-US" sz="1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886803" y="5208218"/>
            <a:ext cx="2246965" cy="885078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lvl="0" defTabSz="1132408">
              <a:defRPr/>
            </a:pPr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Изготовление и трансляция  </a:t>
            </a:r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рекламы </a:t>
            </a:r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на </a:t>
            </a:r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радио </a:t>
            </a:r>
            <a:r>
              <a:rPr lang="ru-RU" sz="1000" dirty="0" smtClean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(июль)</a:t>
            </a:r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, </a:t>
            </a:r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внедрение бережливого </a:t>
            </a:r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производства </a:t>
            </a:r>
            <a:r>
              <a:rPr lang="ru-RU" sz="1000" dirty="0" smtClean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(сентябрь)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8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75"/>
          <p:cNvSpPr/>
          <p:nvPr/>
        </p:nvSpPr>
        <p:spPr>
          <a:xfrm>
            <a:off x="8175" y="0"/>
            <a:ext cx="9135835" cy="1052736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6467527"/>
            <a:ext cx="576064" cy="273844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9</a:t>
            </a:fld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6781" y="367593"/>
            <a:ext cx="1791621" cy="291307"/>
          </a:xfrm>
          <a:prstGeom prst="rect">
            <a:avLst/>
          </a:prstGeom>
          <a:noFill/>
        </p:spPr>
        <p:txBody>
          <a:bodyPr wrap="square" lIns="53800" tIns="26897" rIns="53800" bIns="26897" rtlCol="0" anchor="ctr">
            <a:spAutoFit/>
          </a:bodyPr>
          <a:lstStyle/>
          <a:p>
            <a:pPr algn="ctr" defTabSz="613490">
              <a:lnSpc>
                <a:spcPct val="110000"/>
              </a:lnSpc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ОБУЧЕНИЕ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32082" y="260648"/>
            <a:ext cx="1895713" cy="505162"/>
          </a:xfrm>
          <a:prstGeom prst="rect">
            <a:avLst/>
          </a:prstGeom>
          <a:noFill/>
        </p:spPr>
        <p:txBody>
          <a:bodyPr wrap="square" lIns="61362" tIns="30682" rIns="61362" bIns="30682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00" b="1" dirty="0" smtClean="0">
                <a:solidFill>
                  <a:prstClr val="black"/>
                </a:solidFill>
                <a:latin typeface="Arial Narrow" pitchFamily="34" charset="0"/>
                <a:cs typeface="Browallia New" pitchFamily="34" charset="-34"/>
              </a:rPr>
              <a:t>Департамент инвестиций, промышленности и внешнеэкономической деятельности</a:t>
            </a:r>
            <a:endParaRPr lang="ru-RU" sz="900" b="1" dirty="0">
              <a:solidFill>
                <a:prstClr val="black"/>
              </a:solidFill>
              <a:latin typeface="Arial Narrow" pitchFamily="34" charset="0"/>
              <a:cs typeface="Browallia New" pitchFamily="34" charset="-34"/>
            </a:endParaRPr>
          </a:p>
          <a:p>
            <a:pPr>
              <a:lnSpc>
                <a:spcPct val="80000"/>
              </a:lnSpc>
            </a:pPr>
            <a:r>
              <a:rPr lang="ru-RU" sz="900" dirty="0">
                <a:solidFill>
                  <a:prstClr val="black"/>
                </a:solidFill>
                <a:latin typeface="Arial Narrow" pitchFamily="34" charset="0"/>
                <a:cs typeface="Browallia New" pitchFamily="34" charset="-34"/>
              </a:rPr>
              <a:t>Ярославской области</a:t>
            </a:r>
            <a:endParaRPr lang="en-US" sz="900" dirty="0">
              <a:solidFill>
                <a:prstClr val="black"/>
              </a:solidFill>
              <a:latin typeface="Arial Narrow" pitchFamily="34" charset="0"/>
              <a:cs typeface="Browallia New" pitchFamily="34" charset="-34"/>
            </a:endParaRPr>
          </a:p>
        </p:txBody>
      </p:sp>
      <p:pic>
        <p:nvPicPr>
          <p:cNvPr id="119" name="Рисунок 1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1397"/>
            <a:ext cx="362182" cy="60453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302" y="4673934"/>
            <a:ext cx="8736171" cy="387423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324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2986" y="3210275"/>
            <a:ext cx="2133660" cy="392028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324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26561" y="3576263"/>
            <a:ext cx="2133660" cy="387423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324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09435" y="3576264"/>
            <a:ext cx="2133660" cy="391201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324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22419" y="1422537"/>
            <a:ext cx="2133660" cy="380539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324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10798" y="2567569"/>
            <a:ext cx="2133660" cy="387423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324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10032" y="1423985"/>
            <a:ext cx="2133660" cy="379103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324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19491" y="1422549"/>
            <a:ext cx="2133660" cy="385577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324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8387" y="2189470"/>
            <a:ext cx="2144274" cy="371953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324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8387" y="1419467"/>
            <a:ext cx="2144274" cy="388648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324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0205" y="2239438"/>
            <a:ext cx="1307292" cy="276983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lvl="0"/>
            <a:r>
              <a:rPr lang="ru-RU" sz="12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Семинары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9C674E"/>
              </a:solidFill>
              <a:effectLst/>
              <a:uLnTx/>
              <a:uFillTx/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8388" y="1398367"/>
            <a:ext cx="2433942" cy="461649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67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Повышение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9C67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квалификации сотрудников субъектов МСП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80738" y="1841360"/>
            <a:ext cx="2297544" cy="338538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Пожарная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безопасность на предприятии</a:t>
            </a:r>
            <a:r>
              <a:rPr lang="en-US" sz="8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94282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Охрана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труда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10803" y="2965382"/>
            <a:ext cx="1488613" cy="584759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Азбука предпринимателя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Генерация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бизнес-идеи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Школа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предпринимателя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Бизнес по франшизе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80738" y="2566358"/>
            <a:ext cx="2297544" cy="2062087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Самозанятость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шаг к личному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успеху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Самозанятые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продвижение в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Интернете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Особенности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работы </a:t>
            </a:r>
            <a:r>
              <a:rPr kumimoji="0" lang="ru-RU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самозанятым</a:t>
            </a: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привлечь инвестиции в бизнес </a:t>
            </a: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Упаковка франшизы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Продвижение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сайта в сети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Интернет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Юридические аспекты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Правила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работы с бухгалтерскими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программами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Бизнес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идея для серебряного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возраста</a:t>
            </a:r>
          </a:p>
          <a:p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</a:t>
            </a:r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налогообложении и бухгалтерском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учете</a:t>
            </a:r>
            <a:r>
              <a:rPr lang="en-US" sz="8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800" dirty="0" smtClean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Правовые </a:t>
            </a:r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аспекты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бизнеса</a:t>
            </a:r>
            <a:r>
              <a:rPr lang="en-US" sz="8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800" dirty="0" smtClean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</a:t>
            </a:r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трудовом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законодательстве</a:t>
            </a:r>
            <a:r>
              <a:rPr lang="en-US" sz="8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800" dirty="0" smtClean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Эксперты </a:t>
            </a:r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бизнеса</a:t>
            </a:r>
            <a:r>
              <a:rPr lang="en-US" sz="8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800" dirty="0" smtClean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</a:t>
            </a:r>
            <a:r>
              <a:rPr lang="ru-RU" sz="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СМиСП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закупках</a:t>
            </a:r>
            <a:r>
              <a:rPr lang="en-US" sz="8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800" dirty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05415" y="1482806"/>
            <a:ext cx="873419" cy="276983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67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Форумы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9C67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03099" y="1843401"/>
            <a:ext cx="1990665" cy="707870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День предпринимателя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Креативные индустрии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Бизнес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поколение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НХП </a:t>
            </a:r>
            <a:r>
              <a:rPr kumimoji="0" lang="ru-RU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Ярославии</a:t>
            </a: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Fashion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Форум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14172" y="2629989"/>
            <a:ext cx="1113067" cy="276983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67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Тренинги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9C67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09540" y="3634653"/>
            <a:ext cx="1832174" cy="276983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67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Мастер-классы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9C67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07403" y="1397382"/>
            <a:ext cx="2439250" cy="461649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67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Обучающие программы, акселераторы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9C67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429224" y="1841373"/>
            <a:ext cx="2123219" cy="1323423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Успешный </a:t>
            </a:r>
            <a:r>
              <a:rPr kumimoji="0" lang="ru-RU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самозанятый</a:t>
            </a: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Стартапшоу</a:t>
            </a: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Проектная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лаборатория: как привлечь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финансирование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Лестница компетенций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Женское предпринимательство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Промышленный дизайн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Перспективы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тренды развития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бизнеса</a:t>
            </a:r>
          </a:p>
          <a:p>
            <a:pPr lvl="0"/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новой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реальности</a:t>
            </a:r>
            <a:r>
              <a:rPr lang="en-US" sz="8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srgbClr val="94282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97920" y="3638430"/>
            <a:ext cx="1864957" cy="276983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67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Наставничество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9C67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21973" y="1838333"/>
            <a:ext cx="2255466" cy="1692755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Бизнес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самозанятых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Бизнес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старт для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самозанятых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Бизнес-планирование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Основы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предпринимательской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деятельности (для</a:t>
            </a:r>
            <a:r>
              <a:rPr kumimoji="0" lang="ru-RU" sz="8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14-17 лет)</a:t>
            </a:r>
          </a:p>
          <a:p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Эффективные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бизнес-коммуникации </a:t>
            </a:r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маркетинговых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стратегиях</a:t>
            </a:r>
            <a:r>
              <a:rPr lang="en-US" sz="8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800" dirty="0" smtClean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Увеличение продаж и прибыли </a:t>
            </a:r>
            <a:r>
              <a:rPr lang="ru-RU" sz="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СМиСП</a:t>
            </a:r>
            <a:r>
              <a:rPr lang="en-US" sz="8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800" dirty="0" smtClean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Защита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бизнеса</a:t>
            </a:r>
            <a:r>
              <a:rPr lang="en-US" sz="8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800" dirty="0" smtClean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Интернет-маркетинг</a:t>
            </a:r>
            <a:r>
              <a:rPr lang="en-US" sz="8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800" dirty="0" smtClean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Дизайн-мышление </a:t>
            </a:r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бизнесе</a:t>
            </a:r>
            <a:r>
              <a:rPr lang="en-US" sz="8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800" dirty="0" smtClean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Профстандарты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предприятии</a:t>
            </a:r>
            <a:r>
              <a:rPr lang="en-US" sz="8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800" dirty="0" smtClean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Акселератор </a:t>
            </a:r>
            <a:r>
              <a:rPr kumimoji="0" lang="ru-RU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соцпредпринимательства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842784" y="3963686"/>
            <a:ext cx="1974270" cy="584759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бьюти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индустрии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самозанятых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фотографов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самозанятых </a:t>
            </a:r>
            <a:r>
              <a:rPr kumimoji="0" lang="ru-RU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event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-сферы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самозанятых кондитеров</a:t>
            </a: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00612" y="1482021"/>
            <a:ext cx="1307292" cy="276983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lvl="0"/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Конференции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9C674E"/>
              </a:solidFill>
              <a:effectLst/>
              <a:uLnTx/>
              <a:uFillTx/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13396" y="3197582"/>
            <a:ext cx="2387479" cy="461649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67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Конкурсы, бизнес-игры, бизнес-завтраки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9C67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428145" y="3666062"/>
            <a:ext cx="2103342" cy="954091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lvl="0"/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Лучший социальный проект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  <a:p>
            <a:pPr lvl="0"/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Молодежная </a:t>
            </a:r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 идея</a:t>
            </a:r>
            <a:endParaRPr lang="ru-RU" sz="800" dirty="0" smtClean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Ораторское мастерство</a:t>
            </a:r>
          </a:p>
          <a:p>
            <a:pPr lvl="0"/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внешний вид влияет на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продажи</a:t>
            </a:r>
          </a:p>
          <a:p>
            <a:pPr lvl="0"/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Продвижение </a:t>
            </a:r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личного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бренда</a:t>
            </a:r>
          </a:p>
          <a:p>
            <a:pPr lvl="0"/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</a:t>
            </a:r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персональных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данных</a:t>
            </a:r>
            <a:r>
              <a:rPr lang="en-US" sz="8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800" dirty="0" smtClean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Продающая </a:t>
            </a:r>
            <a:r>
              <a:rPr lang="ru-RU" sz="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самопрезентация</a:t>
            </a:r>
            <a:r>
              <a:rPr lang="en-US" sz="8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srgbClr val="94282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622001" y="3962191"/>
            <a:ext cx="2153444" cy="461649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lvl="0"/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Наставничество для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самозанятых</a:t>
            </a:r>
          </a:p>
          <a:p>
            <a:pPr lvl="0"/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Наставничество </a:t>
            </a:r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креативных индустрий</a:t>
            </a: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80756" y="5131252"/>
            <a:ext cx="187743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9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составе комплексной услуги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748" y="4755763"/>
            <a:ext cx="242008" cy="242008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3421098" y="4659870"/>
            <a:ext cx="25891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на регистрацию для участия</a:t>
            </a:r>
            <a:endParaRPr lang="ru-RU" sz="1100" dirty="0">
              <a:solidFill>
                <a:srgbClr val="7F7F7F"/>
              </a:solidFill>
            </a:endParaRPr>
          </a:p>
        </p:txBody>
      </p:sp>
      <p:sp>
        <p:nvSpPr>
          <p:cNvPr id="39" name="Прямоугольник 38">
            <a:hlinkClick r:id="rId4"/>
          </p:cNvPr>
          <p:cNvSpPr/>
          <p:nvPr/>
        </p:nvSpPr>
        <p:spPr>
          <a:xfrm>
            <a:off x="3421098" y="4807154"/>
            <a:ext cx="21916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https://мойбизнес76.рф/events/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56" y="224049"/>
            <a:ext cx="633115" cy="71214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474950" y="395640"/>
            <a:ext cx="1624998" cy="368995"/>
          </a:xfrm>
          <a:prstGeom prst="rect">
            <a:avLst/>
          </a:prstGeom>
          <a:noFill/>
        </p:spPr>
        <p:txBody>
          <a:bodyPr wrap="square" lIns="91102" tIns="45553" rIns="91102" bIns="4555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Центр поддержки предпринимательства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407273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dkUpDiag">
          <a:fgClr>
            <a:srgbClr val="D8D8D8"/>
          </a:fgClr>
          <a:bgClr>
            <a:srgbClr val="FFFFFF"/>
          </a:bgClr>
        </a:pattFill>
        <a:ln w="9525">
          <a:noFill/>
          <a:miter lim="800000"/>
          <a:headEnd/>
          <a:tailEnd/>
        </a:ln>
      </a:spPr>
      <a:bodyPr vert="horz" wrap="square" lIns="99289" tIns="49655" rIns="99289" bIns="49655" numCol="1" anchor="t" anchorCtr="0" compatLnSpc="1">
        <a:prstTxWarp prst="textNoShape">
          <a:avLst/>
        </a:prstTxWarp>
      </a:bodyPr>
      <a:lstStyle>
        <a:defPPr defTabSz="1132582">
          <a:defRPr sz="2300" dirty="0">
            <a:solidFill>
              <a:prstClr val="black"/>
            </a:solidFill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dkUpDiag">
          <a:fgClr>
            <a:srgbClr val="D8D8D8"/>
          </a:fgClr>
          <a:bgClr>
            <a:srgbClr val="FFFFFF"/>
          </a:bgClr>
        </a:pattFill>
        <a:ln w="9525">
          <a:noFill/>
          <a:miter lim="800000"/>
          <a:headEnd/>
          <a:tailEnd/>
        </a:ln>
      </a:spPr>
      <a:bodyPr vert="horz" wrap="square" lIns="99289" tIns="49655" rIns="99289" bIns="49655" numCol="1" anchor="t" anchorCtr="0" compatLnSpc="1">
        <a:prstTxWarp prst="textNoShape">
          <a:avLst/>
        </a:prstTxWarp>
      </a:bodyPr>
      <a:lstStyle>
        <a:defPPr defTabSz="1132582">
          <a:defRPr sz="2300" dirty="0">
            <a:solidFill>
              <a:prstClr val="black"/>
            </a:solidFill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dkUpDiag">
          <a:fgClr>
            <a:srgbClr val="D8D8D8"/>
          </a:fgClr>
          <a:bgClr>
            <a:srgbClr val="FFFFFF"/>
          </a:bgClr>
        </a:pattFill>
        <a:ln w="9525">
          <a:noFill/>
          <a:miter lim="800000"/>
          <a:headEnd/>
          <a:tailEnd/>
        </a:ln>
      </a:spPr>
      <a:bodyPr vert="horz" wrap="square" lIns="99289" tIns="49655" rIns="99289" bIns="49655" numCol="1" anchor="t" anchorCtr="0" compatLnSpc="1">
        <a:prstTxWarp prst="textNoShape">
          <a:avLst/>
        </a:prstTxWarp>
      </a:bodyPr>
      <a:lstStyle>
        <a:defPPr defTabSz="1132582">
          <a:defRPr sz="2300" dirty="0">
            <a:solidFill>
              <a:prstClr val="black"/>
            </a:solidFill>
          </a:defRPr>
        </a:defPPr>
      </a:lstStyle>
    </a:spDef>
  </a:objectDefaults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dkUpDiag">
          <a:fgClr>
            <a:srgbClr val="D8D8D8"/>
          </a:fgClr>
          <a:bgClr>
            <a:srgbClr val="FFFFFF"/>
          </a:bgClr>
        </a:pattFill>
        <a:ln w="9525">
          <a:noFill/>
          <a:miter lim="800000"/>
          <a:headEnd/>
          <a:tailEnd/>
        </a:ln>
      </a:spPr>
      <a:bodyPr vert="horz" wrap="square" lIns="99289" tIns="49655" rIns="99289" bIns="49655" numCol="1" anchor="t" anchorCtr="0" compatLnSpc="1">
        <a:prstTxWarp prst="textNoShape">
          <a:avLst/>
        </a:prstTxWarp>
      </a:bodyPr>
      <a:lstStyle>
        <a:defPPr defTabSz="1132582">
          <a:defRPr sz="2300" dirty="0">
            <a:solidFill>
              <a:prstClr val="black"/>
            </a:solidFill>
          </a:defRPr>
        </a:defPPr>
      </a:lstStyle>
    </a:spDef>
  </a:objectDefaults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dkUpDiag">
          <a:fgClr>
            <a:srgbClr val="D8D8D8"/>
          </a:fgClr>
          <a:bgClr>
            <a:srgbClr val="FFFFFF"/>
          </a:bgClr>
        </a:pattFill>
        <a:ln w="9525">
          <a:noFill/>
          <a:miter lim="800000"/>
          <a:headEnd/>
          <a:tailEnd/>
        </a:ln>
      </a:spPr>
      <a:bodyPr vert="horz" wrap="square" lIns="99289" tIns="49655" rIns="99289" bIns="49655" numCol="1" anchor="t" anchorCtr="0" compatLnSpc="1">
        <a:prstTxWarp prst="textNoShape">
          <a:avLst/>
        </a:prstTxWarp>
      </a:bodyPr>
      <a:lstStyle>
        <a:defPPr defTabSz="1132582">
          <a:defRPr sz="2300" dirty="0">
            <a:solidFill>
              <a:prstClr val="black"/>
            </a:solidFill>
          </a:defRPr>
        </a:defPPr>
      </a:lstStyle>
    </a:sp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15329</TotalTime>
  <Words>1272</Words>
  <Application>Microsoft Office PowerPoint</Application>
  <PresentationFormat>Экран (4:3)</PresentationFormat>
  <Paragraphs>325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Тема Office</vt:lpstr>
      <vt:lpstr>1_Тема Office</vt:lpstr>
      <vt:lpstr>2_Тема Office</vt:lpstr>
      <vt:lpstr>3_Тема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БЕЛОВ Станислав Олегович</dc:creator>
  <cp:lastModifiedBy>Носкова Анна Вадимовна</cp:lastModifiedBy>
  <cp:revision>954</cp:revision>
  <cp:lastPrinted>2023-02-14T10:50:13Z</cp:lastPrinted>
  <dcterms:created xsi:type="dcterms:W3CDTF">2018-06-09T09:59:23Z</dcterms:created>
  <dcterms:modified xsi:type="dcterms:W3CDTF">2023-04-24T14:01:59Z</dcterms:modified>
</cp:coreProperties>
</file>