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311" r:id="rId2"/>
    <p:sldId id="312" r:id="rId3"/>
    <p:sldId id="313" r:id="rId4"/>
    <p:sldId id="314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7A1316"/>
    <a:srgbClr val="C9B2A4"/>
    <a:srgbClr val="FFFFFF"/>
    <a:srgbClr val="FFF2BE"/>
    <a:srgbClr val="F6D5A0"/>
    <a:srgbClr val="30984B"/>
    <a:srgbClr val="91634C"/>
    <a:srgbClr val="B1805D"/>
    <a:srgbClr val="7F8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3" autoAdjust="0"/>
    <p:restoredTop sz="94109" autoAdjust="0"/>
  </p:normalViewPr>
  <p:slideViewPr>
    <p:cSldViewPr snapToGrid="0">
      <p:cViewPr>
        <p:scale>
          <a:sx n="91" d="100"/>
          <a:sy n="91" d="100"/>
        </p:scale>
        <p:origin x="-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E4D17-560F-407C-B8D1-35A4904238BB}" type="datetimeFigureOut">
              <a:rPr lang="ru-RU" smtClean="0"/>
              <a:t>27.09.2022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345AD-91CE-4F33-9608-B45AE8AADF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87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345AD-91CE-4F33-9608-B45AE8AADFAC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106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345AD-91CE-4F33-9608-B45AE8AADFAC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106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345AD-91CE-4F33-9608-B45AE8AADFA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106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345AD-91CE-4F33-9608-B45AE8AADFA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10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760-D415-4D21-8781-909D1C949B7A}" type="datetimeFigureOut">
              <a:rPr lang="ru-RU" smtClean="0"/>
              <a:t>27.09.2022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5741-5E25-4CE4-B888-004AF2018A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17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760-D415-4D21-8781-909D1C949B7A}" type="datetimeFigureOut">
              <a:rPr lang="ru-RU" smtClean="0"/>
              <a:t>27.09.2022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5741-5E25-4CE4-B888-004AF2018A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69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760-D415-4D21-8781-909D1C949B7A}" type="datetimeFigureOut">
              <a:rPr lang="ru-RU" smtClean="0"/>
              <a:t>27.09.2022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5741-5E25-4CE4-B888-004AF2018A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75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760-D415-4D21-8781-909D1C949B7A}" type="datetimeFigureOut">
              <a:rPr lang="ru-RU" smtClean="0"/>
              <a:t>27.09.2022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5741-5E25-4CE4-B888-004AF2018A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7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760-D415-4D21-8781-909D1C949B7A}" type="datetimeFigureOut">
              <a:rPr lang="ru-RU" smtClean="0"/>
              <a:t>27.09.2022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5741-5E25-4CE4-B888-004AF2018A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106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760-D415-4D21-8781-909D1C949B7A}" type="datetimeFigureOut">
              <a:rPr lang="ru-RU" smtClean="0"/>
              <a:t>27.09.2022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5741-5E25-4CE4-B888-004AF2018A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53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760-D415-4D21-8781-909D1C949B7A}" type="datetimeFigureOut">
              <a:rPr lang="ru-RU" smtClean="0"/>
              <a:t>27.09.2022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5741-5E25-4CE4-B888-004AF2018A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1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760-D415-4D21-8781-909D1C949B7A}" type="datetimeFigureOut">
              <a:rPr lang="ru-RU" smtClean="0"/>
              <a:t>27.09.2022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5741-5E25-4CE4-B888-004AF2018A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20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760-D415-4D21-8781-909D1C949B7A}" type="datetimeFigureOut">
              <a:rPr lang="ru-RU" smtClean="0"/>
              <a:t>27.09.2022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5741-5E25-4CE4-B888-004AF2018A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374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760-D415-4D21-8781-909D1C949B7A}" type="datetimeFigureOut">
              <a:rPr lang="ru-RU" smtClean="0"/>
              <a:t>27.09.2022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5741-5E25-4CE4-B888-004AF2018A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56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760-D415-4D21-8781-909D1C949B7A}" type="datetimeFigureOut">
              <a:rPr lang="ru-RU" smtClean="0"/>
              <a:t>27.09.2022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5741-5E25-4CE4-B888-004AF2018A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47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D1760-D415-4D21-8781-909D1C949B7A}" type="datetimeFigureOut">
              <a:rPr lang="ru-RU" smtClean="0"/>
              <a:t>27.09.2022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25741-5E25-4CE4-B888-004AF2018A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15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50911" y="381753"/>
            <a:ext cx="8429278" cy="644558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7A131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 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850911" y="896854"/>
            <a:ext cx="10762320" cy="0"/>
          </a:xfrm>
          <a:prstGeom prst="line">
            <a:avLst/>
          </a:prstGeom>
          <a:ln>
            <a:solidFill>
              <a:srgbClr val="7F83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032205" y="1052302"/>
            <a:ext cx="0" cy="5732716"/>
          </a:xfrm>
          <a:prstGeom prst="line">
            <a:avLst/>
          </a:prstGeom>
          <a:ln w="9525" cap="flat" cmpd="sng" algn="ctr">
            <a:solidFill>
              <a:srgbClr val="7F838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815324" y="929457"/>
            <a:ext cx="51812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инвестиций: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50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32205" y="963309"/>
            <a:ext cx="52998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участок для реализации проекта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116950" y="1288173"/>
            <a:ext cx="51812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6 000 000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127343" y="1521483"/>
            <a:ext cx="51812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</a:t>
            </a:r>
            <a:r>
              <a:rPr lang="ru-RU" sz="1500" b="1" dirty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Ярославская обл., Первомайский р-н, в р-не д.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Вараково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32205" y="3470094"/>
            <a:ext cx="569935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0"/>
              </a:spcAft>
              <a:tabLst>
                <a:tab pos="4457700" algn="l"/>
              </a:tabLst>
            </a:pPr>
            <a:r>
              <a:rPr lang="ru-RU" sz="1500" b="1" dirty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расположения земельного участка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20888" y="198122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разрешенного использования: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сельскохозяйственного производства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125242" y="174298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земель: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сельскохозяйственного назначения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125242" y="2306086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собственности</a:t>
            </a:r>
            <a:r>
              <a:rPr lang="ru-RU" sz="1200" b="1" dirty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собственность не разграничена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116950" y="293226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сделки: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116950" y="265001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Кадастровый номер участка: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76:10:052801:ЗУ1,ЗУ2,ЗУ3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150190"/>
              </p:ext>
            </p:extLst>
          </p:nvPr>
        </p:nvGraphicFramePr>
        <p:xfrm>
          <a:off x="850911" y="1326774"/>
          <a:ext cx="4864088" cy="5269193"/>
        </p:xfrm>
        <a:graphic>
          <a:graphicData uri="http://schemas.openxmlformats.org/drawingml/2006/table">
            <a:tbl>
              <a:tblPr/>
              <a:tblGrid>
                <a:gridCol w="381113">
                  <a:extLst>
                    <a:ext uri="{9D8B030D-6E8A-4147-A177-3AD203B41FA5}">
                      <a16:colId xmlns:a16="http://schemas.microsoft.com/office/drawing/2014/main" xmlns="" val="1276407819"/>
                    </a:ext>
                  </a:extLst>
                </a:gridCol>
                <a:gridCol w="1468460">
                  <a:extLst>
                    <a:ext uri="{9D8B030D-6E8A-4147-A177-3AD203B41FA5}">
                      <a16:colId xmlns:a16="http://schemas.microsoft.com/office/drawing/2014/main" xmlns="" val="3611143229"/>
                    </a:ext>
                  </a:extLst>
                </a:gridCol>
                <a:gridCol w="1423521">
                  <a:extLst>
                    <a:ext uri="{9D8B030D-6E8A-4147-A177-3AD203B41FA5}">
                      <a16:colId xmlns:a16="http://schemas.microsoft.com/office/drawing/2014/main" xmlns="" val="767099172"/>
                    </a:ext>
                  </a:extLst>
                </a:gridCol>
                <a:gridCol w="1590994">
                  <a:extLst>
                    <a:ext uri="{9D8B030D-6E8A-4147-A177-3AD203B41FA5}">
                      <a16:colId xmlns:a16="http://schemas.microsoft.com/office/drawing/2014/main" xmlns="" val="1381334070"/>
                    </a:ext>
                  </a:extLst>
                </a:gridCol>
              </a:tblGrid>
              <a:tr h="14525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Район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Первомайский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2217048"/>
                  </a:ext>
                </a:extLst>
              </a:tr>
              <a:tr h="311085">
                <a:tc grid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Возможные отрасли для реализации проекта 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растениеводство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7992712"/>
                  </a:ext>
                </a:extLst>
              </a:tr>
              <a:tr h="145256">
                <a:tc grid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Тип участка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Гринфилд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5757225"/>
                  </a:ext>
                </a:extLst>
              </a:tr>
              <a:tr h="193563">
                <a:tc rowSpan="6" grid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Мощность имеющейся </a:t>
                      </a:r>
                      <a:endParaRPr lang="ru-RU" sz="900" b="1" kern="1200" dirty="0" smtClean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инфраструктуры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Электроэнергия, МВт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80960799"/>
                  </a:ext>
                </a:extLst>
              </a:tr>
              <a:tr h="20739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Водоснабжение, м3/час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7955861"/>
                  </a:ext>
                </a:extLst>
              </a:tr>
              <a:tr h="200477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Водоотведение, м3/час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3925157"/>
                  </a:ext>
                </a:extLst>
              </a:tr>
              <a:tr h="14525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Газ, м3/час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88755042"/>
                  </a:ext>
                </a:extLst>
              </a:tr>
              <a:tr h="78808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ж/д ветки на самом участке или возможность присоединения не более 1 км.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608005"/>
                  </a:ext>
                </a:extLst>
              </a:tr>
              <a:tr h="53921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Ближайшая федеральная трасса (какая и расстояние до неё)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М-8 (40 км)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6376943"/>
                  </a:ext>
                </a:extLst>
              </a:tr>
              <a:tr h="290346">
                <a:tc grid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Дополнительная информация </a:t>
                      </a:r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участку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Удаленность от  автодороги шоссейного типа – 0,5 км, возможность подключения к электроэнергии (ЛЭП – 0,3 км)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6693683"/>
                  </a:ext>
                </a:extLst>
              </a:tr>
              <a:tr h="580691">
                <a:tc grid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Меры государственной поддержки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Перечислить ключевые меры </a:t>
                      </a:r>
                      <a:r>
                        <a:rPr lang="ru-RU" sz="9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гос.поддержки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9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(заполняет</a:t>
                      </a:r>
                      <a:r>
                        <a:rPr lang="ru-RU" sz="9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ДИПиВЭД</a:t>
                      </a:r>
                      <a:r>
                        <a:rPr lang="ru-RU" sz="9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ЯО)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6568308"/>
                  </a:ext>
                </a:extLst>
              </a:tr>
              <a:tr h="297259">
                <a:tc rowSpan="4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Кадры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Население района, </a:t>
                      </a:r>
                      <a:b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73215"/>
                  </a:ext>
                </a:extLst>
              </a:tr>
              <a:tr h="331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Трудоспособное население, тыс. чел.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3873059"/>
                  </a:ext>
                </a:extLst>
              </a:tr>
              <a:tr h="2846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Средняя заработная плата в </a:t>
                      </a:r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районе, руб.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31155,8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2807979"/>
                  </a:ext>
                </a:extLst>
              </a:tr>
              <a:tr h="8088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Наличие профильных образовательных </a:t>
                      </a:r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учреждений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1113918"/>
                  </a:ext>
                </a:extLst>
              </a:tr>
            </a:tbl>
          </a:graphicData>
        </a:graphic>
      </p:graphicFrame>
      <p:pic>
        <p:nvPicPr>
          <p:cNvPr id="18" name="Рисунок 17"/>
          <p:cNvPicPr/>
          <p:nvPr/>
        </p:nvPicPr>
        <p:blipFill rotWithShape="1">
          <a:blip r:embed="rId3"/>
          <a:srcRect l="4808" t="20513" r="5129" b="8831"/>
          <a:stretch/>
        </p:blipFill>
        <p:spPr bwMode="auto">
          <a:xfrm>
            <a:off x="6526924" y="3793259"/>
            <a:ext cx="5086307" cy="2862323"/>
          </a:xfrm>
          <a:prstGeom prst="rect">
            <a:avLst/>
          </a:prstGeom>
          <a:ln>
            <a:solidFill>
              <a:srgbClr val="2F5897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85434" y="4666593"/>
            <a:ext cx="965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Земельный </a:t>
            </a:r>
          </a:p>
          <a:p>
            <a:r>
              <a:rPr lang="ru-RU" sz="1200" dirty="0" smtClean="0"/>
              <a:t>участок</a:t>
            </a:r>
            <a:endParaRPr lang="ru-RU" sz="12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9921766" y="5128258"/>
            <a:ext cx="146204" cy="9257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12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50911" y="381753"/>
            <a:ext cx="8429278" cy="644558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7A131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 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850911" y="896854"/>
            <a:ext cx="10762320" cy="0"/>
          </a:xfrm>
          <a:prstGeom prst="line">
            <a:avLst/>
          </a:prstGeom>
          <a:ln>
            <a:solidFill>
              <a:srgbClr val="7F83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032205" y="1052302"/>
            <a:ext cx="0" cy="5732716"/>
          </a:xfrm>
          <a:prstGeom prst="line">
            <a:avLst/>
          </a:prstGeom>
          <a:ln w="9525" cap="flat" cmpd="sng" algn="ctr">
            <a:solidFill>
              <a:srgbClr val="7F838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815324" y="929457"/>
            <a:ext cx="51812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инвестиций: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50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32205" y="963309"/>
            <a:ext cx="52998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участок для реализации проекта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116950" y="1288173"/>
            <a:ext cx="51812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</a:t>
            </a:r>
            <a:r>
              <a:rPr lang="ru-RU" sz="1200" b="1" dirty="0" smtClean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5 300 000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endParaRPr lang="ru-RU" sz="15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127343" y="1521483"/>
            <a:ext cx="57178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Ярославская обл., Первомайский р-н, в р-не д.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Кузьминское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32205" y="3470094"/>
            <a:ext cx="569935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tabLst>
                <a:tab pos="4457700" algn="l"/>
              </a:tabLst>
            </a:pPr>
            <a:r>
              <a:rPr lang="ru-RU" sz="1500" b="1" dirty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расположения земельного участка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20888" y="198122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разрешенного использования: </a:t>
            </a:r>
            <a:r>
              <a:rPr lang="ru-RU" sz="1200" b="1" dirty="0" smtClean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сельскохозяйственного производства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125242" y="174298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земель: </a:t>
            </a:r>
            <a:r>
              <a:rPr lang="ru-RU" sz="1200" b="1" dirty="0" smtClean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сельскохозяйственного назначения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125242" y="2306086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собственности</a:t>
            </a:r>
            <a:r>
              <a:rPr lang="ru-RU" sz="1200" b="1" dirty="0" smtClean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собственность не разграничена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116950" y="293226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сделки: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аренда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116950" y="265001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Кадастровый номер участка: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76:10:000000:ЗУ2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660550"/>
              </p:ext>
            </p:extLst>
          </p:nvPr>
        </p:nvGraphicFramePr>
        <p:xfrm>
          <a:off x="850911" y="1326774"/>
          <a:ext cx="4864088" cy="5269193"/>
        </p:xfrm>
        <a:graphic>
          <a:graphicData uri="http://schemas.openxmlformats.org/drawingml/2006/table">
            <a:tbl>
              <a:tblPr/>
              <a:tblGrid>
                <a:gridCol w="381113">
                  <a:extLst>
                    <a:ext uri="{9D8B030D-6E8A-4147-A177-3AD203B41FA5}">
                      <a16:colId xmlns:a16="http://schemas.microsoft.com/office/drawing/2014/main" xmlns="" val="1276407819"/>
                    </a:ext>
                  </a:extLst>
                </a:gridCol>
                <a:gridCol w="1468460">
                  <a:extLst>
                    <a:ext uri="{9D8B030D-6E8A-4147-A177-3AD203B41FA5}">
                      <a16:colId xmlns:a16="http://schemas.microsoft.com/office/drawing/2014/main" xmlns="" val="3611143229"/>
                    </a:ext>
                  </a:extLst>
                </a:gridCol>
                <a:gridCol w="1423521">
                  <a:extLst>
                    <a:ext uri="{9D8B030D-6E8A-4147-A177-3AD203B41FA5}">
                      <a16:colId xmlns:a16="http://schemas.microsoft.com/office/drawing/2014/main" xmlns="" val="767099172"/>
                    </a:ext>
                  </a:extLst>
                </a:gridCol>
                <a:gridCol w="1590994">
                  <a:extLst>
                    <a:ext uri="{9D8B030D-6E8A-4147-A177-3AD203B41FA5}">
                      <a16:colId xmlns:a16="http://schemas.microsoft.com/office/drawing/2014/main" xmlns="" val="1381334070"/>
                    </a:ext>
                  </a:extLst>
                </a:gridCol>
              </a:tblGrid>
              <a:tr h="14525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Район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Первомайский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2217048"/>
                  </a:ext>
                </a:extLst>
              </a:tr>
              <a:tr h="311085">
                <a:tc grid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Возможные отрасли для реализации проекта 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растениеводство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7992712"/>
                  </a:ext>
                </a:extLst>
              </a:tr>
              <a:tr h="145256">
                <a:tc grid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Тип участка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Гринфилд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5757225"/>
                  </a:ext>
                </a:extLst>
              </a:tr>
              <a:tr h="193563">
                <a:tc rowSpan="6" grid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Мощность имеющейся </a:t>
                      </a:r>
                      <a:endParaRPr lang="ru-RU" sz="900" b="1" kern="1200" dirty="0" smtClean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инфраструктуры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Электроэнергия, МВт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80960799"/>
                  </a:ext>
                </a:extLst>
              </a:tr>
              <a:tr h="20739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Водоснабжение, м3/час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7955861"/>
                  </a:ext>
                </a:extLst>
              </a:tr>
              <a:tr h="200477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Водоотведение, м3/час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3925157"/>
                  </a:ext>
                </a:extLst>
              </a:tr>
              <a:tr h="14525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Газ, м3/час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88755042"/>
                  </a:ext>
                </a:extLst>
              </a:tr>
              <a:tr h="78808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ж/д ветки на самом участке или возможность присоединения не более 1 км.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608005"/>
                  </a:ext>
                </a:extLst>
              </a:tr>
              <a:tr h="53921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Ближайшая федеральная трасса (какая и расстояние до неё)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М-8 (50 км)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6376943"/>
                  </a:ext>
                </a:extLst>
              </a:tr>
              <a:tr h="290346">
                <a:tc grid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Дополнительная информация </a:t>
                      </a:r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участку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Удаленность от автодороги местного значения – 4 км; возможность подключения к электроэнергии (ЛЭП</a:t>
                      </a:r>
                      <a:r>
                        <a:rPr lang="ru-RU" sz="9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0,3 км)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6693683"/>
                  </a:ext>
                </a:extLst>
              </a:tr>
              <a:tr h="580691">
                <a:tc grid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Меры государственной поддержки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Перечислить ключевые меры </a:t>
                      </a:r>
                      <a:r>
                        <a:rPr lang="ru-RU" sz="9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гос.поддержки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9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(заполняет</a:t>
                      </a:r>
                      <a:r>
                        <a:rPr lang="ru-RU" sz="9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ДИПиВЭД</a:t>
                      </a:r>
                      <a:r>
                        <a:rPr lang="ru-RU" sz="9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ЯО)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6568308"/>
                  </a:ext>
                </a:extLst>
              </a:tr>
              <a:tr h="297259">
                <a:tc rowSpan="4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Кадры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Население района, </a:t>
                      </a:r>
                      <a:b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73215"/>
                  </a:ext>
                </a:extLst>
              </a:tr>
              <a:tr h="331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Трудоспособное население, тыс. чел.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3873059"/>
                  </a:ext>
                </a:extLst>
              </a:tr>
              <a:tr h="2846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Средняя заработная плата в </a:t>
                      </a:r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районе, руб.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31155,8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2807979"/>
                  </a:ext>
                </a:extLst>
              </a:tr>
              <a:tr h="8088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Наличие профильных образовательных </a:t>
                      </a:r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учреждений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1113918"/>
                  </a:ext>
                </a:extLst>
              </a:tr>
            </a:tbl>
          </a:graphicData>
        </a:graphic>
      </p:graphicFrame>
      <p:pic>
        <p:nvPicPr>
          <p:cNvPr id="18" name="Рисунок 17"/>
          <p:cNvPicPr/>
          <p:nvPr/>
        </p:nvPicPr>
        <p:blipFill rotWithShape="1">
          <a:blip r:embed="rId3"/>
          <a:srcRect l="25963" t="15128" r="1757" b="5128"/>
          <a:stretch/>
        </p:blipFill>
        <p:spPr bwMode="auto">
          <a:xfrm>
            <a:off x="6432331" y="4018061"/>
            <a:ext cx="5180900" cy="24904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48497" y="4456386"/>
            <a:ext cx="965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Земельный </a:t>
            </a:r>
          </a:p>
          <a:p>
            <a:r>
              <a:rPr lang="ru-RU" sz="1200" dirty="0" smtClean="0"/>
              <a:t>участок</a:t>
            </a:r>
            <a:endParaRPr lang="ru-RU" sz="12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0131033" y="4918051"/>
            <a:ext cx="883808" cy="3452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66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50911" y="381753"/>
            <a:ext cx="8429278" cy="644558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7A131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 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850911" y="896854"/>
            <a:ext cx="10762320" cy="0"/>
          </a:xfrm>
          <a:prstGeom prst="line">
            <a:avLst/>
          </a:prstGeom>
          <a:ln>
            <a:solidFill>
              <a:srgbClr val="7F83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032205" y="1052302"/>
            <a:ext cx="0" cy="5732716"/>
          </a:xfrm>
          <a:prstGeom prst="line">
            <a:avLst/>
          </a:prstGeom>
          <a:ln w="9525" cap="flat" cmpd="sng" algn="ctr">
            <a:solidFill>
              <a:srgbClr val="7F838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815324" y="929457"/>
            <a:ext cx="51812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инвестиций: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50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32205" y="963309"/>
            <a:ext cx="52998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участок для реализации проекта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116950" y="1288173"/>
            <a:ext cx="51812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Площадь:</a:t>
            </a:r>
            <a:r>
              <a:rPr lang="ru-RU" sz="1500" b="1" dirty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20 000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aseline="30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127342" y="1521483"/>
            <a:ext cx="596436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</a:t>
            </a:r>
            <a:r>
              <a:rPr lang="ru-RU" sz="1500" b="1" dirty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Ярославская обл., Первомайский р-н, п. Пречистое, ул.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Аристархова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32205" y="3470094"/>
            <a:ext cx="569935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tabLst>
                <a:tab pos="4457700" algn="l"/>
              </a:tabLst>
            </a:pPr>
            <a:r>
              <a:rPr lang="ru-RU" sz="1500" b="1" dirty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расположения земельного участка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20888" y="198122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разрешенного использования</a:t>
            </a:r>
            <a:r>
              <a:rPr lang="ru-RU" sz="1200" b="1" dirty="0" smtClean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производственной деятельности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125242" y="174298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земель</a:t>
            </a:r>
            <a:r>
              <a:rPr lang="ru-RU" sz="1200" b="1" dirty="0" smtClean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населенных пунктов 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125242" y="2306086"/>
            <a:ext cx="6096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собственности</a:t>
            </a:r>
            <a:r>
              <a:rPr lang="ru-RU" sz="1200" b="1" dirty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собственность не разграничена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116950" y="293226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сделки: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116950" y="265001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Кадастровый номер участка: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76:10:110116:ЗУ2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09941"/>
              </p:ext>
            </p:extLst>
          </p:nvPr>
        </p:nvGraphicFramePr>
        <p:xfrm>
          <a:off x="850911" y="1326774"/>
          <a:ext cx="4864088" cy="5396068"/>
        </p:xfrm>
        <a:graphic>
          <a:graphicData uri="http://schemas.openxmlformats.org/drawingml/2006/table">
            <a:tbl>
              <a:tblPr/>
              <a:tblGrid>
                <a:gridCol w="381113">
                  <a:extLst>
                    <a:ext uri="{9D8B030D-6E8A-4147-A177-3AD203B41FA5}">
                      <a16:colId xmlns:a16="http://schemas.microsoft.com/office/drawing/2014/main" xmlns="" val="1276407819"/>
                    </a:ext>
                  </a:extLst>
                </a:gridCol>
                <a:gridCol w="1468460">
                  <a:extLst>
                    <a:ext uri="{9D8B030D-6E8A-4147-A177-3AD203B41FA5}">
                      <a16:colId xmlns:a16="http://schemas.microsoft.com/office/drawing/2014/main" xmlns="" val="3611143229"/>
                    </a:ext>
                  </a:extLst>
                </a:gridCol>
                <a:gridCol w="1423521">
                  <a:extLst>
                    <a:ext uri="{9D8B030D-6E8A-4147-A177-3AD203B41FA5}">
                      <a16:colId xmlns:a16="http://schemas.microsoft.com/office/drawing/2014/main" xmlns="" val="767099172"/>
                    </a:ext>
                  </a:extLst>
                </a:gridCol>
                <a:gridCol w="1590994">
                  <a:extLst>
                    <a:ext uri="{9D8B030D-6E8A-4147-A177-3AD203B41FA5}">
                      <a16:colId xmlns:a16="http://schemas.microsoft.com/office/drawing/2014/main" xmlns="" val="1381334070"/>
                    </a:ext>
                  </a:extLst>
                </a:gridCol>
              </a:tblGrid>
              <a:tr h="14525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Район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Первомайский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2217048"/>
                  </a:ext>
                </a:extLst>
              </a:tr>
              <a:tr h="311085">
                <a:tc grid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Возможные отрасли для реализации проекта 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деревопереработка,,</a:t>
                      </a:r>
                      <a:r>
                        <a:rPr lang="ru-RU" sz="9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размещение складов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7992712"/>
                  </a:ext>
                </a:extLst>
              </a:tr>
              <a:tr h="145256">
                <a:tc grid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Тип участка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Гринфилд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5757225"/>
                  </a:ext>
                </a:extLst>
              </a:tr>
              <a:tr h="193563">
                <a:tc rowSpan="6" grid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Мощность имеющейся </a:t>
                      </a:r>
                      <a:endParaRPr lang="ru-RU" sz="900" b="1" kern="1200" dirty="0" smtClean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инфраструктуры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Электроэнергия, МВт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80960799"/>
                  </a:ext>
                </a:extLst>
              </a:tr>
              <a:tr h="20739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Водоснабжение, м3/час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7955861"/>
                  </a:ext>
                </a:extLst>
              </a:tr>
              <a:tr h="200477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Водоотведение, м3/час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3925157"/>
                  </a:ext>
                </a:extLst>
              </a:tr>
              <a:tr h="14525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Газ, м3/час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88755042"/>
                  </a:ext>
                </a:extLst>
              </a:tr>
              <a:tr h="78808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ж/д ветки на самом участке или возможность присоединения не более 1 км.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608005"/>
                  </a:ext>
                </a:extLst>
              </a:tr>
              <a:tr h="53921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Ближайшая федеральная трасса (какая и расстояние до неё)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М-8 (2 км)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6376943"/>
                  </a:ext>
                </a:extLst>
              </a:tr>
              <a:tr h="290346">
                <a:tc grid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Дополнительная информация </a:t>
                      </a:r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участку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Примыкание к автодороге местного значения. Возможность подключения к электроэнергии (ЛЭП – 0,1 км), газу (0,35 км), воде</a:t>
                      </a:r>
                      <a:r>
                        <a:rPr lang="ru-RU" sz="9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(0,7 км)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6693683"/>
                  </a:ext>
                </a:extLst>
              </a:tr>
              <a:tr h="580691">
                <a:tc grid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Меры государственной поддержки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Перечислить ключевые меры </a:t>
                      </a:r>
                      <a:r>
                        <a:rPr lang="ru-RU" sz="9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гос.поддержки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9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(заполняет</a:t>
                      </a:r>
                      <a:r>
                        <a:rPr lang="ru-RU" sz="9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ДИПиВЭД</a:t>
                      </a:r>
                      <a:r>
                        <a:rPr lang="ru-RU" sz="9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ЯО)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6568308"/>
                  </a:ext>
                </a:extLst>
              </a:tr>
              <a:tr h="297259">
                <a:tc rowSpan="4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Кадры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Население района, </a:t>
                      </a:r>
                      <a:b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73215"/>
                  </a:ext>
                </a:extLst>
              </a:tr>
              <a:tr h="331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Трудоспособное население, тыс. чел.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3873059"/>
                  </a:ext>
                </a:extLst>
              </a:tr>
              <a:tr h="2846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Средняя заработная плата в </a:t>
                      </a:r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районе, руб.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31155,8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2807979"/>
                  </a:ext>
                </a:extLst>
              </a:tr>
              <a:tr h="8088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Наличие профильных образовательных </a:t>
                      </a:r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учреждений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1113918"/>
                  </a:ext>
                </a:extLst>
              </a:tr>
            </a:tbl>
          </a:graphicData>
        </a:graphic>
      </p:graphicFrame>
      <p:pic>
        <p:nvPicPr>
          <p:cNvPr id="16" name="Рисунок 15"/>
          <p:cNvPicPr/>
          <p:nvPr/>
        </p:nvPicPr>
        <p:blipFill rotWithShape="1">
          <a:blip r:embed="rId3"/>
          <a:srcRect l="27380" t="17130" r="24835" b="3778"/>
          <a:stretch/>
        </p:blipFill>
        <p:spPr bwMode="auto">
          <a:xfrm>
            <a:off x="6463862" y="4005693"/>
            <a:ext cx="5391807" cy="2607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64110" y="4414345"/>
            <a:ext cx="965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Земельный </a:t>
            </a:r>
          </a:p>
          <a:p>
            <a:r>
              <a:rPr lang="ru-RU" sz="1200" dirty="0" smtClean="0"/>
              <a:t>участок</a:t>
            </a:r>
            <a:endParaRPr lang="ru-RU" sz="12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0246646" y="4876010"/>
            <a:ext cx="936361" cy="5263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66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50911" y="381753"/>
            <a:ext cx="8429278" cy="644558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7A131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 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850911" y="896854"/>
            <a:ext cx="10762320" cy="0"/>
          </a:xfrm>
          <a:prstGeom prst="line">
            <a:avLst/>
          </a:prstGeom>
          <a:ln>
            <a:solidFill>
              <a:srgbClr val="7F83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032205" y="1052302"/>
            <a:ext cx="0" cy="5732716"/>
          </a:xfrm>
          <a:prstGeom prst="line">
            <a:avLst/>
          </a:prstGeom>
          <a:ln w="9525" cap="flat" cmpd="sng" algn="ctr">
            <a:solidFill>
              <a:srgbClr val="7F838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815324" y="929457"/>
            <a:ext cx="51812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инвестиций: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50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32205" y="963309"/>
            <a:ext cx="529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участок для реализации проекта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116950" y="1288173"/>
            <a:ext cx="51812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Площадь: 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70 000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endParaRPr lang="ru-RU" sz="1200" baseline="30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127343" y="1521483"/>
            <a:ext cx="57073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Ярославская обл., Первомайский р-н, п. Пречистое, ул.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Аристархова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32205" y="3470094"/>
            <a:ext cx="569935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tabLst>
                <a:tab pos="4457700" algn="l"/>
              </a:tabLst>
            </a:pPr>
            <a:r>
              <a:rPr lang="ru-RU" sz="1500" b="1" dirty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расположения земельного участка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20888" y="198122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разрешенного использования: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производственной деятельности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125242" y="174298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земель: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населенных пунктов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125242" y="2306086"/>
            <a:ext cx="6096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собственности</a:t>
            </a:r>
            <a:r>
              <a:rPr lang="ru-RU" sz="1500" b="1" dirty="0" smtClean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государственная собственность не разграничена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116950" y="293226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сделки: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аренда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116950" y="265001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Кадастровый номер участка: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76:10:110116:ЗУ1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373392"/>
              </p:ext>
            </p:extLst>
          </p:nvPr>
        </p:nvGraphicFramePr>
        <p:xfrm>
          <a:off x="850911" y="1326774"/>
          <a:ext cx="4864088" cy="5396068"/>
        </p:xfrm>
        <a:graphic>
          <a:graphicData uri="http://schemas.openxmlformats.org/drawingml/2006/table">
            <a:tbl>
              <a:tblPr/>
              <a:tblGrid>
                <a:gridCol w="381113">
                  <a:extLst>
                    <a:ext uri="{9D8B030D-6E8A-4147-A177-3AD203B41FA5}">
                      <a16:colId xmlns:a16="http://schemas.microsoft.com/office/drawing/2014/main" xmlns="" val="1276407819"/>
                    </a:ext>
                  </a:extLst>
                </a:gridCol>
                <a:gridCol w="1468460">
                  <a:extLst>
                    <a:ext uri="{9D8B030D-6E8A-4147-A177-3AD203B41FA5}">
                      <a16:colId xmlns:a16="http://schemas.microsoft.com/office/drawing/2014/main" xmlns="" val="3611143229"/>
                    </a:ext>
                  </a:extLst>
                </a:gridCol>
                <a:gridCol w="1423521">
                  <a:extLst>
                    <a:ext uri="{9D8B030D-6E8A-4147-A177-3AD203B41FA5}">
                      <a16:colId xmlns:a16="http://schemas.microsoft.com/office/drawing/2014/main" xmlns="" val="767099172"/>
                    </a:ext>
                  </a:extLst>
                </a:gridCol>
                <a:gridCol w="1590994">
                  <a:extLst>
                    <a:ext uri="{9D8B030D-6E8A-4147-A177-3AD203B41FA5}">
                      <a16:colId xmlns:a16="http://schemas.microsoft.com/office/drawing/2014/main" xmlns="" val="1381334070"/>
                    </a:ext>
                  </a:extLst>
                </a:gridCol>
              </a:tblGrid>
              <a:tr h="14525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Район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Первомайский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2217048"/>
                  </a:ext>
                </a:extLst>
              </a:tr>
              <a:tr h="311085">
                <a:tc grid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Возможные отрасли для реализации проекта 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Деревопереработка,</a:t>
                      </a:r>
                      <a:r>
                        <a:rPr lang="en-US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</a:t>
                      </a:r>
                      <a:r>
                        <a:rPr lang="ru-RU" sz="9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складов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7992712"/>
                  </a:ext>
                </a:extLst>
              </a:tr>
              <a:tr h="145256">
                <a:tc grid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Тип участка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Гринфилд</a:t>
                      </a:r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5757225"/>
                  </a:ext>
                </a:extLst>
              </a:tr>
              <a:tr h="193563">
                <a:tc rowSpan="6" grid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Мощность имеющейся </a:t>
                      </a:r>
                      <a:endParaRPr lang="ru-RU" sz="900" b="1" kern="1200" dirty="0" smtClean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инфраструктуры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Электроэнергия, МВт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80960799"/>
                  </a:ext>
                </a:extLst>
              </a:tr>
              <a:tr h="20739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Водоснабжение, м3/час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7955861"/>
                  </a:ext>
                </a:extLst>
              </a:tr>
              <a:tr h="200477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Водоотведение, м3/час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3925157"/>
                  </a:ext>
                </a:extLst>
              </a:tr>
              <a:tr h="14525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Газ, м3/час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88755042"/>
                  </a:ext>
                </a:extLst>
              </a:tr>
              <a:tr h="78808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ж/д ветки на самом участке или возможность присоединения не более 1 км.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608005"/>
                  </a:ext>
                </a:extLst>
              </a:tr>
              <a:tr h="53921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Ближайшая федеральная трасса (какая и расстояние до неё)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М-8 (2 км)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6376943"/>
                  </a:ext>
                </a:extLst>
              </a:tr>
              <a:tr h="290346">
                <a:tc grid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Дополнительная информация </a:t>
                      </a:r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участку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Участок примыкает к </a:t>
                      </a:r>
                      <a:r>
                        <a:rPr lang="ru-RU" sz="9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автодороге местного значения. Имеется возможность подключения к электроэнергии (ЛЭП – 0,1 км), газу (0,35 км), воде (0,7 км).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6693683"/>
                  </a:ext>
                </a:extLst>
              </a:tr>
              <a:tr h="580691">
                <a:tc grid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Меры государственной поддержки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Перечислить ключевые меры </a:t>
                      </a:r>
                      <a:r>
                        <a:rPr lang="ru-RU" sz="9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гос.поддержки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9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(заполняет</a:t>
                      </a:r>
                      <a:r>
                        <a:rPr lang="ru-RU" sz="9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ДИПиВЭД</a:t>
                      </a:r>
                      <a:r>
                        <a:rPr lang="ru-RU" sz="9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ЯО)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6568308"/>
                  </a:ext>
                </a:extLst>
              </a:tr>
              <a:tr h="297259">
                <a:tc rowSpan="4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Кадры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Население района, </a:t>
                      </a:r>
                      <a:b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73215"/>
                  </a:ext>
                </a:extLst>
              </a:tr>
              <a:tr h="331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Трудоспособное население, тыс. чел.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3873059"/>
                  </a:ext>
                </a:extLst>
              </a:tr>
              <a:tr h="2846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Средняя заработная плата в </a:t>
                      </a:r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районе, руб.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31155,8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2807979"/>
                  </a:ext>
                </a:extLst>
              </a:tr>
              <a:tr h="8088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Наличие профильных образовательных </a:t>
                      </a:r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учреждений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1113918"/>
                  </a:ext>
                </a:extLst>
              </a:tr>
            </a:tbl>
          </a:graphicData>
        </a:graphic>
      </p:graphicFrame>
      <p:pic>
        <p:nvPicPr>
          <p:cNvPr id="16" name="Рисунок 15"/>
          <p:cNvPicPr/>
          <p:nvPr/>
        </p:nvPicPr>
        <p:blipFill rotWithShape="1">
          <a:blip r:embed="rId3"/>
          <a:srcRect l="27380" t="17130" r="24835" b="3778"/>
          <a:stretch/>
        </p:blipFill>
        <p:spPr bwMode="auto">
          <a:xfrm>
            <a:off x="6348248" y="3927667"/>
            <a:ext cx="5264983" cy="26799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25655" y="4477407"/>
            <a:ext cx="8707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Земельный </a:t>
            </a:r>
          </a:p>
          <a:p>
            <a:r>
              <a:rPr lang="ru-RU" sz="1050" dirty="0" smtClean="0"/>
              <a:t>участок</a:t>
            </a:r>
            <a:endParaRPr lang="ru-RU" sz="105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1261030" y="4892905"/>
            <a:ext cx="37214" cy="3747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66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5585</TotalTime>
  <Words>739</Words>
  <Application>Microsoft Office PowerPoint</Application>
  <PresentationFormat>Произвольный</PresentationFormat>
  <Paragraphs>196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Проект </vt:lpstr>
      <vt:lpstr>Проект </vt:lpstr>
      <vt:lpstr>Проект </vt:lpstr>
      <vt:lpstr>Проект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max</dc:creator>
  <cp:lastModifiedBy>я</cp:lastModifiedBy>
  <cp:revision>695</cp:revision>
  <dcterms:created xsi:type="dcterms:W3CDTF">2019-03-13T16:45:02Z</dcterms:created>
  <dcterms:modified xsi:type="dcterms:W3CDTF">2022-09-27T07:44:14Z</dcterms:modified>
</cp:coreProperties>
</file>