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68" r:id="rId5"/>
    <p:sldId id="260" r:id="rId6"/>
    <p:sldId id="297" r:id="rId7"/>
    <p:sldId id="298" r:id="rId8"/>
    <p:sldId id="299" r:id="rId9"/>
    <p:sldId id="296" r:id="rId10"/>
    <p:sldId id="265" r:id="rId11"/>
    <p:sldId id="269" r:id="rId12"/>
    <p:sldId id="266" r:id="rId13"/>
    <p:sldId id="270" r:id="rId14"/>
    <p:sldId id="273" r:id="rId15"/>
    <p:sldId id="272" r:id="rId16"/>
    <p:sldId id="274" r:id="rId17"/>
    <p:sldId id="275" r:id="rId18"/>
    <p:sldId id="267" r:id="rId19"/>
    <p:sldId id="277" r:id="rId20"/>
    <p:sldId id="278" r:id="rId21"/>
    <p:sldId id="279" r:id="rId22"/>
    <p:sldId id="300" r:id="rId23"/>
    <p:sldId id="282" r:id="rId24"/>
    <p:sldId id="276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F75"/>
    <a:srgbClr val="350EC2"/>
    <a:srgbClr val="CC3399"/>
    <a:srgbClr val="A62AA9"/>
    <a:srgbClr val="3C0DB3"/>
    <a:srgbClr val="EA96C2"/>
    <a:srgbClr val="A1D8DF"/>
    <a:srgbClr val="C4410C"/>
    <a:srgbClr val="782835"/>
    <a:srgbClr val="44A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0;&#1085;&#1076;&#1088;&#1086;&#1085;&#1086;&#1074;&#1072;%20&#1045;.&#1042;.,&#1050;&#1091;&#1083;&#1080;&#1082;&#1086;&#1074;&#1072;%20&#1045;.&#1060;\&#1048;&#1089;&#1087;&#1086;&#1083;&#1085;&#1077;&#1085;&#1080;&#1077;%20%20&#1079;&#1072;%202015\&#1090;&#1072;&#1073;&#1083;&#1080;&#1094;&#1099;%20&#1082;%20&#1089;&#1086;&#1073;&#1088;&#1072;&#1085;&#1080;&#1102;+&#1076;&#1080;&#1072;&#1075;&#1088;&#1072;&#1084;&#1084;&#1099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0;&#1085;&#1076;&#1088;&#1086;&#1085;&#1086;&#1074;&#1072;%20&#1045;.&#1042;.,&#1050;&#1091;&#1083;&#1080;&#1082;&#1086;&#1074;&#1072;%20&#1045;.&#1060;\&#1048;&#1089;&#1087;&#1086;&#1083;&#1085;&#1077;&#1085;&#1080;&#1077;%20%20&#1079;&#1072;%202015\&#1090;&#1072;&#1073;&#1083;&#1080;&#1094;&#1099;%20&#1082;%20&#1089;&#1086;&#1073;&#1088;&#1072;&#1085;&#1080;&#1102;+&#1076;&#1080;&#1072;&#1075;&#1088;&#1072;&#1084;&#1084;&#1099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0;&#1085;&#1076;&#1088;&#1086;&#1085;&#1086;&#1074;&#1072;%20&#1045;.&#1042;.,&#1050;&#1091;&#1083;&#1080;&#1082;&#1086;&#1074;&#1072;%20&#1045;.&#1060;\&#1048;&#1089;&#1087;&#1086;&#1083;&#1085;&#1077;&#1085;&#1080;&#1077;%20%20&#1079;&#1072;%202015\&#1090;&#1072;&#1073;&#1083;&#1080;&#1094;&#1099;%20&#1082;%20&#1089;&#1086;&#1073;&#1088;&#1072;&#1085;&#1080;&#1102;+&#1076;&#1080;&#1072;&#1075;&#1088;&#1072;&#1084;&#1084;&#109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&#1102;&#1076;&#1078;&#1077;&#1090;%20&#1076;&#1083;&#1103;%20&#1075;&#1088;&#1072;&#1078;&#1076;&#1072;&#1085;\&#1090;&#1072;&#1073;&#1083;&#1080;&#1094;&#1099;%20&#1082;%20&#1089;&#1086;&#1073;&#1088;&#1072;&#1085;&#1080;&#1102;+&#1076;&#1080;&#1072;&#1075;&#1088;&#1072;&#1084;&#1084;&#1099;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esktop\&#1040;&#1085;&#1076;&#1088;&#1086;&#1085;&#1086;&#1074;&#1072;%20&#1045;.&#1042;.,&#1050;&#1091;&#1083;&#1080;&#1082;&#1086;&#1074;&#1072;%20&#1045;.&#1060;\&#1048;&#1089;&#1087;&#1086;&#1083;&#1085;&#1077;&#1085;&#1080;&#1077;%20%20&#1079;&#1072;%202015\&#1090;&#1072;&#1073;&#1083;&#1080;&#1094;&#1099;%20&#1082;%20&#1089;&#1086;&#1073;&#1088;&#1072;&#1085;&#1080;&#1102;+&#1076;&#1080;&#1072;&#1075;&#1088;&#1072;&#1084;&#1084;&#1099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&#1102;&#1076;&#1078;&#1077;&#1090;%20&#1076;&#1083;&#1103;%20&#1075;&#1088;&#1072;&#1078;&#1076;&#1072;&#1085;\&#1090;&#1072;&#1073;&#1083;&#1080;&#1094;&#1099;%20&#1082;%20&#1089;&#1086;&#1073;&#1088;&#1072;&#1085;&#1080;&#1102;+&#1076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0;&#1085;&#1076;&#1088;&#1086;&#1085;&#1086;&#1074;&#1072;%20&#1045;.&#1042;.,&#1050;&#1091;&#1083;&#1080;&#1082;&#1086;&#1074;&#1072;%20&#1045;.&#1060;\&#1048;&#1089;&#1087;&#1086;&#1083;&#1085;&#1077;&#1085;&#1080;&#1077;%20%20&#1079;&#1072;%202015\&#1090;&#1072;&#1073;&#1083;&#1080;&#1094;&#1099;%20&#1082;%20&#1089;&#1086;&#1073;&#1088;&#1072;&#1085;&#1080;&#1102;+&#1076;&#1080;&#1072;&#1075;&#1088;&#1072;&#1084;&#108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0;&#1085;&#1076;&#1088;&#1086;&#1085;&#1086;&#1074;&#1072;%20&#1045;.&#1042;.,&#1050;&#1091;&#1083;&#1080;&#1082;&#1086;&#1074;&#1072;%20&#1045;.&#1060;\&#1048;&#1089;&#1087;&#1086;&#1083;&#1085;&#1077;&#1085;&#1080;&#1077;%20%20&#1079;&#1072;%202015\&#1090;&#1072;&#1073;&#1083;&#1080;&#1094;&#1099;%20&#1082;%20&#1089;&#1086;&#1073;&#1088;&#1072;&#1085;&#1080;&#1102;+&#1076;&#1080;&#1072;&#1075;&#1088;&#1072;&#1084;&#1084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0;&#1085;&#1076;&#1088;&#1086;&#1085;&#1086;&#1074;&#1072;%20&#1045;.&#1042;.,&#1050;&#1091;&#1083;&#1080;&#1082;&#1086;&#1074;&#1072;%20&#1045;.&#1060;\&#1048;&#1089;&#1087;&#1086;&#1083;&#1085;&#1077;&#1085;&#1080;&#1077;%20%20&#1079;&#1072;%202015\&#1090;&#1072;&#1073;&#1083;&#1080;&#1094;&#1099;%20&#1082;%20&#1089;&#1086;&#1073;&#1088;&#1072;&#1085;&#1080;&#1102;+&#1076;&#1080;&#1072;&#1075;&#1088;&#1072;&#1084;&#1084;&#109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0;&#1085;&#1076;&#1088;&#1086;&#1085;&#1086;&#1074;&#1072;%20&#1045;.&#1042;.,&#1050;&#1091;&#1083;&#1080;&#1082;&#1086;&#1074;&#1072;%20&#1045;.&#1060;\&#1048;&#1089;&#1087;&#1086;&#1083;&#1085;&#1077;&#1085;&#1080;&#1077;%20%20&#1079;&#1072;%202015\&#1090;&#1072;&#1073;&#1083;&#1080;&#1094;&#1099;%20&#1082;%20&#1089;&#1086;&#1073;&#1088;&#1072;&#1085;&#1080;&#1102;+&#1076;&#1080;&#1072;&#1075;&#1088;&#1072;&#1084;&#1084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0;&#1085;&#1076;&#1088;&#1086;&#1085;&#1086;&#1074;&#1072;%20&#1045;.&#1042;.,&#1050;&#1091;&#1083;&#1080;&#1082;&#1086;&#1074;&#1072;%20&#1045;.&#1060;\&#1048;&#1089;&#1087;&#1086;&#1083;&#1085;&#1077;&#1085;&#1080;&#1077;%20%20&#1079;&#1072;%202015\&#1090;&#1072;&#1073;&#1083;&#1080;&#1094;&#1099;%20&#1082;%20&#1089;&#1086;&#1073;&#1088;&#1072;&#1085;&#1080;&#1102;+&#1076;&#1080;&#1072;&#1075;&#1088;&#1072;&#1084;&#1084;&#109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0;&#1085;&#1076;&#1088;&#1086;&#1085;&#1086;&#1074;&#1072;%20&#1045;.&#1042;.,&#1050;&#1091;&#1083;&#1080;&#1082;&#1086;&#1074;&#1072;%20&#1045;.&#1060;\&#1048;&#1089;&#1087;&#1086;&#1083;&#1085;&#1077;&#1085;&#1080;&#1077;%20%20&#1079;&#1072;%202015\&#1090;&#1072;&#1073;&#1083;&#1080;&#1094;&#1099;%20&#1082;%20&#1089;&#1086;&#1073;&#1088;&#1072;&#1085;&#1080;&#1102;+&#1076;&#1080;&#1072;&#1075;&#1088;&#1072;&#1084;&#1084;&#1099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&#1102;&#1076;&#1078;&#1077;&#1090;%20&#1076;&#1083;&#1103;%20&#1075;&#1088;&#1072;&#1078;&#1076;&#1072;&#1085;\&#1090;&#1072;&#1073;&#1083;&#1080;&#1094;&#1099;%20&#1082;%20&#1089;&#1086;&#1073;&#1088;&#1072;&#1085;&#1080;&#1102;+&#1076;&#1080;&#1072;&#1075;&#1088;&#1072;&#1084;&#1084;&#109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&#1102;&#1076;&#1078;&#1077;&#1090;%20&#1076;&#1083;&#1103;%20&#1075;&#1088;&#1072;&#1078;&#1076;&#1072;&#1085;\&#1090;&#1072;&#1073;&#1083;&#1080;&#1094;&#1099;%20&#1082;%20&#1089;&#1086;&#1073;&#1088;&#1072;&#1085;&#1080;&#1102;+&#1076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28242877686266"/>
          <c:y val="4.6765831477910337E-2"/>
          <c:w val="0.52006167979002627"/>
          <c:h val="0.8330941965587634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Лист1!$C$17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accent5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7685746218131512E-2"/>
                  <c:y val="5.2628198354436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700605915582028E-2"/>
                  <c:y val="1.9735574382913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A62AA9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Лист1!$D$16:$E$16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Лист1!$D$17:$E$17</c:f>
              <c:numCache>
                <c:formatCode>#,##0.00</c:formatCode>
                <c:ptCount val="2"/>
                <c:pt idx="0">
                  <c:v>632541.93999999994</c:v>
                </c:pt>
                <c:pt idx="1">
                  <c:v>511995.6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Лист1!$C$18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5"/>
            </a:solidFill>
            <a:ln w="15875">
              <a:solidFill>
                <a:schemeClr val="accent5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4.0700605915582028E-2"/>
                  <c:y val="6.030244732877436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71546561303255E-2"/>
                  <c:y val="9.8677871914568272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3C0DB3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Лист1!$D$16:$E$16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Лист1!$D$18:$E$18</c:f>
              <c:numCache>
                <c:formatCode>#,##0.00</c:formatCode>
                <c:ptCount val="2"/>
                <c:pt idx="0">
                  <c:v>610715.46</c:v>
                </c:pt>
                <c:pt idx="1">
                  <c:v>476819.1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5538304"/>
        <c:axId val="85539840"/>
        <c:axId val="0"/>
      </c:bar3DChart>
      <c:catAx>
        <c:axId val="855383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C10F75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5539840"/>
        <c:crosses val="autoZero"/>
        <c:auto val="1"/>
        <c:lblAlgn val="ctr"/>
        <c:lblOffset val="100"/>
        <c:noMultiLvlLbl val="0"/>
      </c:catAx>
      <c:valAx>
        <c:axId val="85539840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85538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05672256738804"/>
          <c:y val="0.31857386906352886"/>
          <c:w val="0.18038819523376795"/>
          <c:h val="0.31680258831281038"/>
        </c:manualLayout>
      </c:layout>
      <c:overlay val="0"/>
      <c:txPr>
        <a:bodyPr/>
        <a:lstStyle/>
        <a:p>
          <a:pPr>
            <a:defRPr sz="1400" b="1">
              <a:solidFill>
                <a:srgbClr val="3C0DB3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Факт 2015г</a:t>
            </a:r>
          </a:p>
        </c:rich>
      </c:tx>
      <c:layout>
        <c:manualLayout>
          <c:xMode val="edge"/>
          <c:yMode val="edge"/>
          <c:x val="0.48841058973007068"/>
          <c:y val="1.320132013201320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45791449504597E-2"/>
          <c:y val="0.12068896338452741"/>
          <c:w val="0.50676646758342914"/>
          <c:h val="0.64238455341597156"/>
        </c:manualLayout>
      </c:layout>
      <c:pie3DChart>
        <c:varyColors val="1"/>
        <c:ser>
          <c:idx val="0"/>
          <c:order val="0"/>
          <c:tx>
            <c:strRef>
              <c:f>'3.исп.расх.части по КФСР'!$E$3</c:f>
              <c:strCache>
                <c:ptCount val="1"/>
                <c:pt idx="0">
                  <c:v>Факт 2015г</c:v>
                </c:pt>
              </c:strCache>
            </c:strRef>
          </c:tx>
          <c:dLbls>
            <c:dLbl>
              <c:idx val="0"/>
              <c:layout>
                <c:manualLayout>
                  <c:x val="-6.2701136013322153E-2"/>
                  <c:y val="-6.8110496088978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3.5294869114811983E-3"/>
                  <c:y val="-4.0582521244250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4.6687929102166292E-2"/>
                  <c:y val="-8.695512070892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1.528000371634962E-3"/>
                  <c:y val="-2.2494010030924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6.4681020251173324E-2"/>
                  <c:y val="1.6954445050804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5.1391594711473358E-2"/>
                  <c:y val="-4.2019698032795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1.9544154126727567E-2"/>
                  <c:y val="8.8284192198747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9.4734810179463048E-3"/>
                  <c:y val="0.221753904524310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1.7778900425057489E-2"/>
                  <c:y val="-7.2561315974117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4.4990128446333599E-2"/>
                  <c:y val="-7.7517320235960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4.0761932749624738E-2"/>
                  <c:y val="7.6744367350120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('3.исп.расх.части по КФСР'!$B$5:$B$12;'3.исп.расх.части по КФСР'!$B$14:$B$16;'3.исп.расх.части по КФСР'!$B$18)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 бюджетам муниципальных образований </c:v>
                </c:pt>
              </c:strCache>
            </c:strRef>
          </c:cat>
          <c:val>
            <c:numRef>
              <c:f>('3.исп.расх.части по КФСР'!$E$5:$E$12;'3.исп.расх.части по КФСР'!$E$14:$E$16;'3.исп.расх.части по КФСР'!$E$18)</c:f>
              <c:numCache>
                <c:formatCode>0.0</c:formatCode>
                <c:ptCount val="11"/>
                <c:pt idx="0">
                  <c:v>35585.599999999999</c:v>
                </c:pt>
                <c:pt idx="1">
                  <c:v>525.1</c:v>
                </c:pt>
                <c:pt idx="2">
                  <c:v>182</c:v>
                </c:pt>
                <c:pt idx="3">
                  <c:v>47192.6</c:v>
                </c:pt>
                <c:pt idx="4">
                  <c:v>879.5</c:v>
                </c:pt>
                <c:pt idx="5">
                  <c:v>199638.7</c:v>
                </c:pt>
                <c:pt idx="6">
                  <c:v>34556.300000000003</c:v>
                </c:pt>
                <c:pt idx="7">
                  <c:v>113319.8</c:v>
                </c:pt>
                <c:pt idx="8">
                  <c:v>8698.2000000000007</c:v>
                </c:pt>
                <c:pt idx="9">
                  <c:v>1626.3</c:v>
                </c:pt>
                <c:pt idx="10">
                  <c:v>34615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978689057673095"/>
          <c:y val="5.5533691951872383E-2"/>
          <c:w val="0.27136355190114508"/>
          <c:h val="0.9444663080481277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4"/>
              <c:layout>
                <c:manualLayout>
                  <c:x val="2.1622254591739465E-3"/>
                  <c:y val="-7.3665672007103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7209439006091234E-2"/>
                  <c:y val="-1.6292107037867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5170989231649158E-3"/>
                  <c:y val="-7.6834196499944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'3.исп.расх.части по КФСР'!$C$5:$C$18</c:f>
              <c:numCache>
                <c:formatCode>0.0</c:formatCode>
                <c:ptCount val="11"/>
                <c:pt idx="0">
                  <c:v>37693.699999999997</c:v>
                </c:pt>
                <c:pt idx="1">
                  <c:v>573.9</c:v>
                </c:pt>
                <c:pt idx="2">
                  <c:v>270.2</c:v>
                </c:pt>
                <c:pt idx="3">
                  <c:v>41612</c:v>
                </c:pt>
                <c:pt idx="4">
                  <c:v>98693.4</c:v>
                </c:pt>
                <c:pt idx="5">
                  <c:v>219090.2</c:v>
                </c:pt>
                <c:pt idx="6">
                  <c:v>34882.6</c:v>
                </c:pt>
                <c:pt idx="7">
                  <c:v>110738.4</c:v>
                </c:pt>
                <c:pt idx="8">
                  <c:v>28037.3</c:v>
                </c:pt>
                <c:pt idx="9">
                  <c:v>1821.7</c:v>
                </c:pt>
                <c:pt idx="10">
                  <c:v>37302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632775629972037E-3"/>
          <c:y val="7.1418486570275261E-2"/>
          <c:w val="0.591231576510173"/>
          <c:h val="0.91856525745505402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679040"/>
        <c:axId val="96680576"/>
        <c:axId val="0"/>
      </c:bar3DChart>
      <c:catAx>
        <c:axId val="96679040"/>
        <c:scaling>
          <c:orientation val="minMax"/>
        </c:scaling>
        <c:delete val="1"/>
        <c:axPos val="b"/>
        <c:majorTickMark val="out"/>
        <c:minorTickMark val="none"/>
        <c:tickLblPos val="nextTo"/>
        <c:crossAx val="96680576"/>
        <c:crosses val="autoZero"/>
        <c:auto val="1"/>
        <c:lblAlgn val="ctr"/>
        <c:lblOffset val="100"/>
        <c:noMultiLvlLbl val="0"/>
      </c:catAx>
      <c:valAx>
        <c:axId val="9668057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966790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447425774924506"/>
          <c:y val="2.8557585000684445E-2"/>
          <c:w val="0.33458182980205448"/>
          <c:h val="0.9428848299986311"/>
        </c:manualLayout>
      </c:layout>
      <c:overlay val="0"/>
      <c:txPr>
        <a:bodyPr/>
        <a:lstStyle/>
        <a:p>
          <a:pPr>
            <a:defRPr sz="1100" b="1">
              <a:solidFill>
                <a:srgbClr val="3C0DB3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Лист1!$B$50</c:f>
              <c:strCache>
                <c:ptCount val="1"/>
                <c:pt idx="0">
                  <c:v>Отдел  культуры, туризма и молодежной  политики администрации Первомайского муниципального района</c:v>
                </c:pt>
              </c:strCache>
            </c:strRef>
          </c:tx>
          <c:spPr>
            <a:solidFill>
              <a:srgbClr val="350EC2"/>
            </a:solidFill>
          </c:spPr>
          <c:invertIfNegative val="0"/>
          <c:dLbls>
            <c:dLbl>
              <c:idx val="0"/>
              <c:layout>
                <c:manualLayout>
                  <c:x val="-2.9394882050142564E-2"/>
                  <c:y val="-1.9381240912181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План 2015</c:v>
              </c:pt>
            </c:strLit>
          </c:cat>
          <c:val>
            <c:numRef>
              <c:f>Лист1!$D$50:$E$50</c:f>
              <c:numCache>
                <c:formatCode>#,##0</c:formatCode>
                <c:ptCount val="2"/>
                <c:pt idx="0">
                  <c:v>47408799</c:v>
                </c:pt>
                <c:pt idx="1">
                  <c:v>40030718</c:v>
                </c:pt>
              </c:numCache>
            </c:numRef>
          </c:val>
        </c:ser>
        <c:ser>
          <c:idx val="1"/>
          <c:order val="1"/>
          <c:tx>
            <c:strRef>
              <c:f>Лист1!$B$51</c:f>
              <c:strCache>
                <c:ptCount val="1"/>
                <c:pt idx="0">
                  <c:v>Отдел  образования  Администрации Первомайского муниципального района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rgbClr val="3C0DB3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План 2015</c:v>
              </c:pt>
            </c:strLit>
          </c:cat>
          <c:val>
            <c:numRef>
              <c:f>Лист1!$D$51:$E$51</c:f>
              <c:numCache>
                <c:formatCode>#,##0</c:formatCode>
                <c:ptCount val="2"/>
                <c:pt idx="0">
                  <c:v>210786827</c:v>
                </c:pt>
                <c:pt idx="1">
                  <c:v>205962841</c:v>
                </c:pt>
              </c:numCache>
            </c:numRef>
          </c:val>
        </c:ser>
        <c:ser>
          <c:idx val="2"/>
          <c:order val="2"/>
          <c:tx>
            <c:strRef>
              <c:f>Лист1!$B$52</c:f>
              <c:strCache>
                <c:ptCount val="1"/>
                <c:pt idx="0">
                  <c:v>Отдел финансов Администрации Первомайского муниципального района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Lit>
              <c:ptCount val="1"/>
              <c:pt idx="0">
                <c:v>План 2015</c:v>
              </c:pt>
            </c:strLit>
          </c:cat>
          <c:val>
            <c:numRef>
              <c:f>Лист1!$D$52:$E$52</c:f>
              <c:numCache>
                <c:formatCode>#,##0</c:formatCode>
                <c:ptCount val="2"/>
                <c:pt idx="0">
                  <c:v>70728420</c:v>
                </c:pt>
                <c:pt idx="1">
                  <c:v>67518085</c:v>
                </c:pt>
              </c:numCache>
            </c:numRef>
          </c:val>
        </c:ser>
        <c:ser>
          <c:idx val="3"/>
          <c:order val="3"/>
          <c:tx>
            <c:strRef>
              <c:f>Лист1!$B$53</c:f>
              <c:strCache>
                <c:ptCount val="1"/>
                <c:pt idx="0">
                  <c:v>Отдел труда и социальной поддержки населения Администрации Первомайского муниципального района</c:v>
                </c:pt>
              </c:strCache>
            </c:strRef>
          </c:tx>
          <c:spPr>
            <a:solidFill>
              <a:srgbClr val="A62AA9"/>
            </a:solidFill>
          </c:spPr>
          <c:invertIfNegative val="0"/>
          <c:dLbls>
            <c:dLbl>
              <c:idx val="1"/>
              <c:layout>
                <c:manualLayout>
                  <c:x val="1.0288208717549902E-2"/>
                  <c:y val="-2.131936500340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A62AA9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План 2015</c:v>
              </c:pt>
            </c:strLit>
          </c:cat>
          <c:val>
            <c:numRef>
              <c:f>Лист1!$D$53:$E$53</c:f>
              <c:numCache>
                <c:formatCode>#,##0</c:formatCode>
                <c:ptCount val="2"/>
                <c:pt idx="0">
                  <c:v>98572051</c:v>
                </c:pt>
                <c:pt idx="1">
                  <c:v>98181893</c:v>
                </c:pt>
              </c:numCache>
            </c:numRef>
          </c:val>
        </c:ser>
        <c:ser>
          <c:idx val="4"/>
          <c:order val="4"/>
          <c:tx>
            <c:strRef>
              <c:f>Лист1!$B$54</c:f>
              <c:strCache>
                <c:ptCount val="1"/>
                <c:pt idx="0">
                  <c:v>Администрация  Первомайского  муниципального района   Ярославской  области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8213346665185347E-2"/>
                  <c:y val="-2.5195613185836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394882050142578E-2"/>
                  <c:y val="-3.1009985459491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План 2015</c:v>
              </c:pt>
            </c:strLit>
          </c:cat>
          <c:val>
            <c:numRef>
              <c:f>Лист1!$D$54:$E$54</c:f>
              <c:numCache>
                <c:formatCode>#,##0</c:formatCode>
                <c:ptCount val="2"/>
                <c:pt idx="0">
                  <c:v>68284499</c:v>
                </c:pt>
                <c:pt idx="1">
                  <c:v>64092180</c:v>
                </c:pt>
              </c:numCache>
            </c:numRef>
          </c:val>
        </c:ser>
        <c:ser>
          <c:idx val="5"/>
          <c:order val="5"/>
          <c:tx>
            <c:strRef>
              <c:f>Лист1!$B$55</c:f>
              <c:strCache>
                <c:ptCount val="1"/>
                <c:pt idx="0">
                  <c:v>Собрание Представителей Первомайского муниципального района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046161537606985E-2"/>
                  <c:y val="-5.232935046289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455393845128319E-2"/>
                  <c:y val="-6.008184682776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План 2015</c:v>
              </c:pt>
            </c:strLit>
          </c:cat>
          <c:val>
            <c:numRef>
              <c:f>Лист1!$D$55:$E$55</c:f>
              <c:numCache>
                <c:formatCode>#,##0</c:formatCode>
                <c:ptCount val="2"/>
                <c:pt idx="0">
                  <c:v>35127</c:v>
                </c:pt>
                <c:pt idx="1">
                  <c:v>35127</c:v>
                </c:pt>
              </c:numCache>
            </c:numRef>
          </c:val>
        </c:ser>
        <c:ser>
          <c:idx val="6"/>
          <c:order val="6"/>
          <c:tx>
            <c:strRef>
              <c:f>Лист1!$B$56</c:f>
              <c:strCache>
                <c:ptCount val="1"/>
                <c:pt idx="0">
                  <c:v>Контрольно-счетная палата Первомайского муниципального района</c:v>
                </c:pt>
              </c:strCache>
            </c:strRef>
          </c:tx>
          <c:spPr>
            <a:solidFill>
              <a:srgbClr val="CC3399"/>
            </a:solidFill>
          </c:spPr>
          <c:invertIfNegative val="0"/>
          <c:dLbls>
            <c:dLbl>
              <c:idx val="0"/>
              <c:layout>
                <c:manualLayout>
                  <c:x val="1.6167185127578473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683090767692476E-2"/>
                  <c:y val="-2.131936500340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10F75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План 2015</c:v>
              </c:pt>
            </c:strLit>
          </c:cat>
          <c:val>
            <c:numRef>
              <c:f>Лист1!$D$56:$E$56</c:f>
              <c:numCache>
                <c:formatCode>#,##0</c:formatCode>
                <c:ptCount val="2"/>
                <c:pt idx="0">
                  <c:v>998400</c:v>
                </c:pt>
                <c:pt idx="1">
                  <c:v>998306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6729344"/>
        <c:axId val="96755712"/>
        <c:axId val="0"/>
      </c:bar3DChart>
      <c:catAx>
        <c:axId val="96729344"/>
        <c:scaling>
          <c:orientation val="minMax"/>
        </c:scaling>
        <c:delete val="1"/>
        <c:axPos val="b"/>
        <c:majorTickMark val="none"/>
        <c:minorTickMark val="none"/>
        <c:tickLblPos val="nextTo"/>
        <c:crossAx val="96755712"/>
        <c:crosses val="autoZero"/>
        <c:auto val="1"/>
        <c:lblAlgn val="ctr"/>
        <c:lblOffset val="100"/>
        <c:noMultiLvlLbl val="0"/>
      </c:catAx>
      <c:valAx>
        <c:axId val="9675571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9672934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050" b="1">
              <a:solidFill>
                <a:srgbClr val="3C0DB3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57502036383383"/>
          <c:y val="8.1116172138226542E-2"/>
          <c:w val="0.74529151959453344"/>
          <c:h val="0.77121333360305622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9"/>
            <c:spPr>
              <a:solidFill>
                <a:srgbClr val="00B050"/>
              </a:soli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1"/>
              </a:solidFill>
            </c:spPr>
          </c:dPt>
          <c:dPt>
            <c:idx val="3"/>
            <c:bubble3D val="0"/>
            <c:spPr>
              <a:solidFill>
                <a:srgbClr val="350EC2"/>
              </a:solidFill>
            </c:spPr>
          </c:dPt>
          <c:dPt>
            <c:idx val="4"/>
            <c:bubble3D val="0"/>
            <c:spPr>
              <a:solidFill>
                <a:srgbClr val="44A9C4"/>
              </a:solidFill>
            </c:spPr>
          </c:dPt>
          <c:dPt>
            <c:idx val="5"/>
            <c:bubble3D val="0"/>
            <c:spPr>
              <a:solidFill>
                <a:srgbClr val="44A9C4"/>
              </a:solidFill>
            </c:spPr>
          </c:dPt>
          <c:dPt>
            <c:idx val="6"/>
            <c:bubble3D val="0"/>
            <c:spPr>
              <a:solidFill>
                <a:schemeClr val="accent6"/>
              </a:solidFill>
            </c:spPr>
          </c:dPt>
          <c:dPt>
            <c:idx val="7"/>
            <c:bubble3D val="0"/>
            <c:explosion val="21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195402298850574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rgbClr val="7030A0"/>
                        </a:solidFill>
                      </a:rPr>
                      <a:t>4</a:t>
                    </a:r>
                    <a:r>
                      <a:rPr lang="ru-RU" sz="2000" b="1" dirty="0" smtClean="0">
                        <a:solidFill>
                          <a:srgbClr val="7030A0"/>
                        </a:solidFill>
                      </a:rPr>
                      <a:t>9</a:t>
                    </a:r>
                    <a:r>
                      <a:rPr lang="en-US" sz="2000" b="1" dirty="0" smtClean="0">
                        <a:solidFill>
                          <a:srgbClr val="7030A0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6091954022988508"/>
                  <c:y val="-1.0191154358875082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rgbClr val="7030A0"/>
                        </a:solidFill>
                      </a:rPr>
                      <a:t>22%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rgbClr val="7030A0"/>
                        </a:solidFill>
                      </a:rPr>
                      <a:t>9</a:t>
                    </a:r>
                    <a:r>
                      <a:rPr lang="en-US" sz="2000" b="1" dirty="0" smtClean="0">
                        <a:solidFill>
                          <a:srgbClr val="7030A0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114942528735632"/>
                  <c:y val="-0.10955490935790714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rgbClr val="7030A0"/>
                        </a:solidFill>
                      </a:rPr>
                      <a:t>2</a:t>
                    </a:r>
                    <a:r>
                      <a:rPr lang="en-US" sz="2000" b="1" dirty="0" smtClean="0">
                        <a:solidFill>
                          <a:srgbClr val="7030A0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747126436781605E-2"/>
                  <c:y val="-0.1121026979476259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rgbClr val="7030A0"/>
                        </a:solidFill>
                      </a:rPr>
                      <a:t>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layout>
                <c:manualLayout>
                  <c:x val="2.2988505747126857E-3"/>
                  <c:y val="-2.5477885897187704E-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rgbClr val="7030A0"/>
                        </a:solidFill>
                      </a:rPr>
                      <a:t>1</a:t>
                    </a:r>
                    <a:r>
                      <a:rPr lang="ru-RU" sz="2000" b="1" dirty="0" smtClean="0">
                        <a:solidFill>
                          <a:srgbClr val="7030A0"/>
                        </a:solidFill>
                      </a:rPr>
                      <a:t>1</a:t>
                    </a:r>
                    <a:r>
                      <a:rPr lang="en-US" sz="2000" b="1" dirty="0" smtClean="0">
                        <a:solidFill>
                          <a:srgbClr val="7030A0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delete val="1"/>
            </c:dLbl>
            <c:numFmt formatCode="0%" sourceLinked="0"/>
            <c:txPr>
              <a:bodyPr/>
              <a:lstStyle/>
              <a:p>
                <a:pPr>
                  <a:defRPr sz="20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'3.исп.расх.части по КФСР'!$Y$132:$Y$140</c:f>
              <c:numCache>
                <c:formatCode>General</c:formatCode>
                <c:ptCount val="9"/>
                <c:pt idx="0">
                  <c:v>47</c:v>
                </c:pt>
                <c:pt idx="1">
                  <c:v>22</c:v>
                </c:pt>
                <c:pt idx="2">
                  <c:v>11</c:v>
                </c:pt>
                <c:pt idx="3">
                  <c:v>4</c:v>
                </c:pt>
                <c:pt idx="4">
                  <c:v>2</c:v>
                </c:pt>
                <c:pt idx="6">
                  <c:v>10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886244477109387E-2"/>
          <c:y val="0.19668188631674016"/>
          <c:w val="0.52732642420072984"/>
          <c:h val="0.80331811368325989"/>
        </c:manualLayout>
      </c:layout>
      <c:pie3DChart>
        <c:varyColors val="1"/>
        <c:ser>
          <c:idx val="0"/>
          <c:order val="0"/>
          <c:explosion val="35"/>
          <c:dPt>
            <c:idx val="0"/>
            <c:bubble3D val="0"/>
            <c:spPr>
              <a:solidFill>
                <a:srgbClr val="C10F75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3.5434760122438506E-2"/>
                  <c:y val="-0.283665272667778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588683522343668E-2"/>
                  <c:y val="-0.132034332018338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0793910829831161E-3"/>
                  <c:y val="-7.5415605870757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35109317355543E-3"/>
                  <c:y val="-4.96558232707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86727528358918E-2"/>
                  <c:y val="-2.440163129793533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'1.фин.рез.-доходы'!$A$6:$A$11</c:f>
              <c:strCache>
                <c:ptCount val="6"/>
                <c:pt idx="0">
                  <c:v>1.1. Налог на доходы физических лиц</c:v>
                </c:pt>
                <c:pt idx="1">
                  <c:v>1.2. Акцизы по подакцизным товарам (продукции), производимым на территории РФ</c:v>
                </c:pt>
                <c:pt idx="2">
                  <c:v>1.3. Налоги на совокупный доход</c:v>
                </c:pt>
                <c:pt idx="3">
                  <c:v>1.4. Налоги, сборы и регулярные платежи за пользование природными ресурсами</c:v>
                </c:pt>
                <c:pt idx="4">
                  <c:v>1.5. Госпошлина</c:v>
                </c:pt>
                <c:pt idx="5">
                  <c:v>1.6. Задолженность и перерасчеты по отмененным налогам, сборам и иным обязательным платежам</c:v>
                </c:pt>
              </c:strCache>
            </c:strRef>
          </c:cat>
          <c:val>
            <c:numRef>
              <c:f>'1.фин.рез.-доходы'!$D$6:$D$11</c:f>
              <c:numCache>
                <c:formatCode>0.0</c:formatCode>
                <c:ptCount val="6"/>
                <c:pt idx="0">
                  <c:v>15742.2</c:v>
                </c:pt>
                <c:pt idx="1">
                  <c:v>8727.7000000000007</c:v>
                </c:pt>
                <c:pt idx="2">
                  <c:v>3970.1</c:v>
                </c:pt>
                <c:pt idx="3">
                  <c:v>33.700000000000003</c:v>
                </c:pt>
                <c:pt idx="4">
                  <c:v>1132</c:v>
                </c:pt>
                <c:pt idx="5">
                  <c:v>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811952601751677"/>
          <c:y val="0"/>
          <c:w val="0.35188048102182196"/>
          <c:h val="1"/>
        </c:manualLayout>
      </c:layout>
      <c:overlay val="0"/>
      <c:txPr>
        <a:bodyPr/>
        <a:lstStyle/>
        <a:p>
          <a:pPr>
            <a:defRPr sz="1100" b="1">
              <a:solidFill>
                <a:srgbClr val="7030A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274089031263922E-2"/>
          <c:y val="5.1307430487521587E-2"/>
          <c:w val="0.82921219853594974"/>
          <c:h val="0.70506231630828897"/>
        </c:manualLayout>
      </c:layout>
      <c:barChart>
        <c:barDir val="col"/>
        <c:grouping val="clustered"/>
        <c:varyColors val="0"/>
        <c:ser>
          <c:idx val="0"/>
          <c:order val="0"/>
          <c:tx>
            <c:v>План 2015</c:v>
          </c:tx>
          <c:spPr>
            <a:solidFill>
              <a:srgbClr val="CC3399"/>
            </a:solidFill>
          </c:spPr>
          <c:invertIfNegative val="0"/>
          <c:dLbls>
            <c:dLbl>
              <c:idx val="0"/>
              <c:layout>
                <c:manualLayout>
                  <c:x val="-2.7484894129053476E-2"/>
                  <c:y val="-3.75253813406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('1.фин.рез.-доходы'!$A$6:$A$8;'1.фин.рез.-доходы'!$A$10)</c:f>
              <c:strCache>
                <c:ptCount val="4"/>
                <c:pt idx="0">
                  <c:v>1.1. Налог на доходы физических лиц</c:v>
                </c:pt>
                <c:pt idx="1">
                  <c:v>1.2. Акцизы по подакцизным товарам (продукции), производимым на территории РФ</c:v>
                </c:pt>
                <c:pt idx="2">
                  <c:v>1.3. Налоги на совокупный доход</c:v>
                </c:pt>
                <c:pt idx="3">
                  <c:v>1.5. Госпошлина</c:v>
                </c:pt>
              </c:strCache>
            </c:strRef>
          </c:cat>
          <c:val>
            <c:numRef>
              <c:f>('1.фин.рез.-доходы'!$C$6:$C$8;'1.фин.рез.-доходы'!$C$10)</c:f>
              <c:numCache>
                <c:formatCode>0.0</c:formatCode>
                <c:ptCount val="4"/>
                <c:pt idx="0">
                  <c:v>14572</c:v>
                </c:pt>
                <c:pt idx="1">
                  <c:v>8350</c:v>
                </c:pt>
                <c:pt idx="2">
                  <c:v>3965</c:v>
                </c:pt>
                <c:pt idx="3">
                  <c:v>1100</c:v>
                </c:pt>
              </c:numCache>
            </c:numRef>
          </c:val>
        </c:ser>
        <c:ser>
          <c:idx val="1"/>
          <c:order val="1"/>
          <c:tx>
            <c:v>Факт 2015</c:v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10178602163350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5508263036165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('1.фин.рез.-доходы'!$A$6:$A$8;'1.фин.рез.-доходы'!$A$10)</c:f>
              <c:strCache>
                <c:ptCount val="4"/>
                <c:pt idx="0">
                  <c:v>1.1. Налог на доходы физических лиц</c:v>
                </c:pt>
                <c:pt idx="1">
                  <c:v>1.2. Акцизы по подакцизным товарам (продукции), производимым на территории РФ</c:v>
                </c:pt>
                <c:pt idx="2">
                  <c:v>1.3. Налоги на совокупный доход</c:v>
                </c:pt>
                <c:pt idx="3">
                  <c:v>1.5. Госпошлина</c:v>
                </c:pt>
              </c:strCache>
            </c:strRef>
          </c:cat>
          <c:val>
            <c:numRef>
              <c:f>('1.фин.рез.-доходы'!$D$6:$D$8;'1.фин.рез.-доходы'!$D$10)</c:f>
              <c:numCache>
                <c:formatCode>0.0</c:formatCode>
                <c:ptCount val="4"/>
                <c:pt idx="0">
                  <c:v>15742.2</c:v>
                </c:pt>
                <c:pt idx="1">
                  <c:v>8727.7000000000007</c:v>
                </c:pt>
                <c:pt idx="2">
                  <c:v>3970.1</c:v>
                </c:pt>
                <c:pt idx="3">
                  <c:v>1132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064640"/>
        <c:axId val="96066176"/>
      </c:barChart>
      <c:catAx>
        <c:axId val="96064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3C0DB3"/>
                </a:solidFill>
              </a:defRPr>
            </a:pPr>
            <a:endParaRPr lang="ru-RU"/>
          </a:p>
        </c:txPr>
        <c:crossAx val="96066176"/>
        <c:crosses val="autoZero"/>
        <c:auto val="1"/>
        <c:lblAlgn val="ctr"/>
        <c:lblOffset val="100"/>
        <c:noMultiLvlLbl val="0"/>
      </c:catAx>
      <c:valAx>
        <c:axId val="9606617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96064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044185434066169"/>
          <c:y val="0.39015530933667908"/>
          <c:w val="0.11955814565933835"/>
          <c:h val="0.14009177939669917"/>
        </c:manualLayout>
      </c:layout>
      <c:overlay val="0"/>
      <c:txPr>
        <a:bodyPr/>
        <a:lstStyle/>
        <a:p>
          <a:pPr>
            <a:defRPr sz="1200">
              <a:solidFill>
                <a:srgbClr val="C10F75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730214371855066E-2"/>
          <c:y val="5.627457027497439E-3"/>
          <c:w val="0.42504096791894125"/>
          <c:h val="0.65064019191970257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350EC2"/>
              </a:solidFill>
            </c:spPr>
          </c:dPt>
          <c:dPt>
            <c:idx val="1"/>
            <c:bubble3D val="0"/>
            <c:spPr>
              <a:solidFill>
                <a:srgbClr val="EA96C2"/>
              </a:solidFill>
            </c:spPr>
          </c:dPt>
          <c:dPt>
            <c:idx val="3"/>
            <c:bubble3D val="0"/>
            <c:spPr>
              <a:solidFill>
                <a:srgbClr val="A62AA9"/>
              </a:solidFill>
            </c:spPr>
          </c:dPt>
          <c:dPt>
            <c:idx val="4"/>
            <c:bubble3D val="0"/>
            <c:spPr>
              <a:solidFill>
                <a:srgbClr val="C4410C"/>
              </a:solidFill>
            </c:spPr>
          </c:dPt>
          <c:dLbls>
            <c:dLbl>
              <c:idx val="0"/>
              <c:layout>
                <c:manualLayout>
                  <c:x val="-2.4665901585647573E-2"/>
                  <c:y val="-0.20454026419059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193874996891525E-2"/>
                  <c:y val="3.373232348764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0603558416880881E-3"/>
                  <c:y val="5.2682441653020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070360956062353E-2"/>
                  <c:y val="7.2478421120894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032914925161572E-2"/>
                  <c:y val="-8.3760400715103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8444775293166659E-3"/>
                  <c:y val="-6.5862816899197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'1.фин.рез.-доходы'!$A$14:$A$21</c:f>
              <c:strCache>
                <c:ptCount val="6"/>
                <c:pt idx="0">
                  <c:v>2.1. Доходы от использования имущества, находящегося в государственной и муниципальной собственности</c:v>
                </c:pt>
                <c:pt idx="1">
                  <c:v>2.2. Платежи при пользовании природными ресурсами</c:v>
                </c:pt>
                <c:pt idx="2">
                  <c:v>2.3. Доходы от оказания платных услуг (работ) и компенсации затрат государства</c:v>
                </c:pt>
                <c:pt idx="3">
                  <c:v>2.4. Доходы от продажи материальных и нематериальных активов</c:v>
                </c:pt>
                <c:pt idx="4">
                  <c:v>2.5. Штрафы, санкции, возмещение ущерба</c:v>
                </c:pt>
                <c:pt idx="5">
                  <c:v>2.8 Прочие неналоговые доходы</c:v>
                </c:pt>
              </c:strCache>
            </c:strRef>
          </c:cat>
          <c:val>
            <c:numRef>
              <c:f>'1.фин.рез.-доходы'!$D$14:$D$21</c:f>
              <c:numCache>
                <c:formatCode>0.0</c:formatCode>
                <c:ptCount val="6"/>
                <c:pt idx="0">
                  <c:v>2451.6</c:v>
                </c:pt>
                <c:pt idx="1">
                  <c:v>402.1</c:v>
                </c:pt>
                <c:pt idx="2">
                  <c:v>14.5</c:v>
                </c:pt>
                <c:pt idx="3">
                  <c:v>207.9</c:v>
                </c:pt>
                <c:pt idx="4">
                  <c:v>1479.9</c:v>
                </c:pt>
                <c:pt idx="5">
                  <c:v>15.2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57573086279332"/>
          <c:y val="3.1544733008258614E-2"/>
          <c:w val="0.33789456822805131"/>
          <c:h val="0.91592532702205698"/>
        </c:manualLayout>
      </c:layout>
      <c:overlay val="0"/>
      <c:txPr>
        <a:bodyPr/>
        <a:lstStyle/>
        <a:p>
          <a:pPr>
            <a:defRPr sz="1100" b="1">
              <a:solidFill>
                <a:schemeClr val="accent2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План 2015</c:v>
          </c:tx>
          <c:spPr>
            <a:solidFill>
              <a:srgbClr val="CC3399"/>
            </a:solidFill>
          </c:spPr>
          <c:invertIfNegative val="0"/>
          <c:dLbls>
            <c:dLbl>
              <c:idx val="0"/>
              <c:layout>
                <c:manualLayout>
                  <c:x val="-5.4106154400389635E-2"/>
                  <c:y val="7.5994064085702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350EC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'1.фин.рез.-доходы'!$A$14:$A$18</c:f>
              <c:strCache>
                <c:ptCount val="5"/>
                <c:pt idx="0">
                  <c:v>2.1. Доходы от использования имущества, находящегося в государственной и муниципальной собственности</c:v>
                </c:pt>
                <c:pt idx="1">
                  <c:v>2.2. Платежи при пользовании природными ресурсами</c:v>
                </c:pt>
                <c:pt idx="2">
                  <c:v>2.3. Доходы от оказания платных услуг (работ) и компенсации затрат государства</c:v>
                </c:pt>
                <c:pt idx="3">
                  <c:v>2.4. Доходы от продажи материальных и нематериальных активов</c:v>
                </c:pt>
                <c:pt idx="4">
                  <c:v>2.5. Штрафы, санкции, возмещение ущерба</c:v>
                </c:pt>
              </c:strCache>
            </c:strRef>
          </c:cat>
          <c:val>
            <c:numRef>
              <c:f>'1.фин.рез.-доходы'!$C$14:$C$18</c:f>
              <c:numCache>
                <c:formatCode>0.0</c:formatCode>
                <c:ptCount val="5"/>
                <c:pt idx="0">
                  <c:v>2358</c:v>
                </c:pt>
                <c:pt idx="1">
                  <c:v>398</c:v>
                </c:pt>
                <c:pt idx="2">
                  <c:v>14</c:v>
                </c:pt>
                <c:pt idx="3">
                  <c:v>205</c:v>
                </c:pt>
                <c:pt idx="4">
                  <c:v>1424</c:v>
                </c:pt>
              </c:numCache>
            </c:numRef>
          </c:val>
        </c:ser>
        <c:ser>
          <c:idx val="1"/>
          <c:order val="1"/>
          <c:tx>
            <c:v>Факт 2015</c:v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4927385280467556E-2"/>
                  <c:y val="7.199437650224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806707936171439E-2"/>
                  <c:y val="-2.7997813084206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970954112187025E-2"/>
                  <c:y val="-1.1999062750374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8067079361715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4106154400389635E-2"/>
                  <c:y val="3.99968758345804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350EC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'1.фин.рез.-доходы'!$A$14:$A$18</c:f>
              <c:strCache>
                <c:ptCount val="5"/>
                <c:pt idx="0">
                  <c:v>2.1. Доходы от использования имущества, находящегося в государственной и муниципальной собственности</c:v>
                </c:pt>
                <c:pt idx="1">
                  <c:v>2.2. Платежи при пользовании природными ресурсами</c:v>
                </c:pt>
                <c:pt idx="2">
                  <c:v>2.3. Доходы от оказания платных услуг (работ) и компенсации затрат государства</c:v>
                </c:pt>
                <c:pt idx="3">
                  <c:v>2.4. Доходы от продажи материальных и нематериальных активов</c:v>
                </c:pt>
                <c:pt idx="4">
                  <c:v>2.5. Штрафы, санкции, возмещение ущерба</c:v>
                </c:pt>
              </c:strCache>
            </c:strRef>
          </c:cat>
          <c:val>
            <c:numRef>
              <c:f>'1.фин.рез.-доходы'!$D$14:$D$18</c:f>
              <c:numCache>
                <c:formatCode>0.0</c:formatCode>
                <c:ptCount val="5"/>
                <c:pt idx="0">
                  <c:v>2451.6</c:v>
                </c:pt>
                <c:pt idx="1">
                  <c:v>402.1</c:v>
                </c:pt>
                <c:pt idx="2">
                  <c:v>14.5</c:v>
                </c:pt>
                <c:pt idx="3">
                  <c:v>207.9</c:v>
                </c:pt>
                <c:pt idx="4">
                  <c:v>1479.9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348032"/>
        <c:axId val="96349568"/>
        <c:axId val="0"/>
      </c:bar3DChart>
      <c:catAx>
        <c:axId val="96348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350EC2"/>
                </a:solidFill>
              </a:defRPr>
            </a:pPr>
            <a:endParaRPr lang="ru-RU"/>
          </a:p>
        </c:txPr>
        <c:crossAx val="96349568"/>
        <c:crosses val="autoZero"/>
        <c:auto val="1"/>
        <c:lblAlgn val="ctr"/>
        <c:lblOffset val="100"/>
        <c:noMultiLvlLbl val="0"/>
      </c:catAx>
      <c:valAx>
        <c:axId val="9634956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96348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287207737299368"/>
          <c:y val="0.79053730606239259"/>
          <c:w val="0.14488656793841406"/>
          <c:h val="0.15486790323149563"/>
        </c:manualLayout>
      </c:layout>
      <c:overlay val="0"/>
      <c:txPr>
        <a:bodyPr/>
        <a:lstStyle/>
        <a:p>
          <a:pPr>
            <a:defRPr b="1">
              <a:solidFill>
                <a:srgbClr val="350EC2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3.8603735387426091E-2"/>
                  <c:y val="-0.15101060758507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209092508239826E-2"/>
                  <c:y val="-3.5816787552705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42460144504362E-2"/>
                  <c:y val="-0.255364427426686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0204839538246939E-3"/>
                  <c:y val="-7.2957073627186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3C0DB3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'2.пост.фин.пом.-доходы'!$A$5:$A$8</c:f>
              <c:strCache>
                <c:ptCount val="4"/>
                <c:pt idx="0">
                  <c:v>Дотации бюджетам муниципальных образований</c:v>
                </c:pt>
                <c:pt idx="1">
                  <c:v>Субсидии бюджетам муниципальных образований (межбюджетные субсидии)</c:v>
                </c:pt>
                <c:pt idx="2">
                  <c:v>Субвенции бюджетам муниципальных образований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'2.пост.фин.пом.-доходы'!$D$5:$D$8</c:f>
              <c:numCache>
                <c:formatCode>0.0</c:formatCode>
                <c:ptCount val="4"/>
                <c:pt idx="0">
                  <c:v>205072</c:v>
                </c:pt>
                <c:pt idx="1">
                  <c:v>29386</c:v>
                </c:pt>
                <c:pt idx="2">
                  <c:v>238433.9</c:v>
                </c:pt>
                <c:pt idx="3">
                  <c:v>4934.8999999999996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492192225555181"/>
          <c:y val="4.1837291944087571E-2"/>
          <c:w val="0.32507801663401537"/>
          <c:h val="0.93873066391315996"/>
        </c:manualLayout>
      </c:layout>
      <c:overlay val="0"/>
      <c:txPr>
        <a:bodyPr/>
        <a:lstStyle/>
        <a:p>
          <a:pPr>
            <a:defRPr sz="1100" b="1">
              <a:solidFill>
                <a:srgbClr val="3C0DB3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180669018427105E-2"/>
          <c:y val="0"/>
          <c:w val="0.84896071690301489"/>
          <c:h val="0.63666666666666671"/>
        </c:manualLayout>
      </c:layout>
      <c:barChart>
        <c:barDir val="col"/>
        <c:grouping val="clustered"/>
        <c:varyColors val="0"/>
        <c:ser>
          <c:idx val="0"/>
          <c:order val="0"/>
          <c:tx>
            <c:v>План 2015</c:v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-1.2944535214741678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10F75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'2.пост.фин.пом.-доходы'!$A$5:$A$8</c:f>
              <c:strCache>
                <c:ptCount val="4"/>
                <c:pt idx="0">
                  <c:v>Дотации бюджетам муниципальных образований</c:v>
                </c:pt>
                <c:pt idx="1">
                  <c:v>Субсидии бюджетам муниципальных образований (межбюджетные субсидии)</c:v>
                </c:pt>
                <c:pt idx="2">
                  <c:v>Субвенции бюджетам муниципальных образований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'2.пост.фин.пом.-доходы'!$C$5:$C$8</c:f>
              <c:numCache>
                <c:formatCode>0.0</c:formatCode>
                <c:ptCount val="4"/>
                <c:pt idx="0">
                  <c:v>205072</c:v>
                </c:pt>
                <c:pt idx="1">
                  <c:v>39697.9</c:v>
                </c:pt>
                <c:pt idx="2">
                  <c:v>239078.8</c:v>
                </c:pt>
                <c:pt idx="3">
                  <c:v>4936.3999999999996</c:v>
                </c:pt>
              </c:numCache>
            </c:numRef>
          </c:val>
        </c:ser>
        <c:ser>
          <c:idx val="1"/>
          <c:order val="1"/>
          <c:tx>
            <c:v>Факт 2015</c:v>
          </c:tx>
          <c:spPr>
            <a:solidFill>
              <a:srgbClr val="350EC2"/>
            </a:solidFill>
          </c:spPr>
          <c:invertIfNegative val="0"/>
          <c:dLbls>
            <c:dLbl>
              <c:idx val="0"/>
              <c:layout>
                <c:manualLayout>
                  <c:x val="3.5597471840539636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034869723955237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833605644225055E-2"/>
                  <c:y val="-1.3888888888888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'2.пост.фин.пом.-доходы'!$A$5:$A$8</c:f>
              <c:strCache>
                <c:ptCount val="4"/>
                <c:pt idx="0">
                  <c:v>Дотации бюджетам муниципальных образований</c:v>
                </c:pt>
                <c:pt idx="1">
                  <c:v>Субсидии бюджетам муниципальных образований (межбюджетные субсидии)</c:v>
                </c:pt>
                <c:pt idx="2">
                  <c:v>Субвенции бюджетам муниципальных образований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'2.пост.фин.пом.-доходы'!$D$5:$D$8</c:f>
              <c:numCache>
                <c:formatCode>0.0</c:formatCode>
                <c:ptCount val="4"/>
                <c:pt idx="0">
                  <c:v>205072</c:v>
                </c:pt>
                <c:pt idx="1">
                  <c:v>29386</c:v>
                </c:pt>
                <c:pt idx="2">
                  <c:v>238433.9</c:v>
                </c:pt>
                <c:pt idx="3">
                  <c:v>4934.8999999999996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183808"/>
        <c:axId val="96185344"/>
      </c:barChart>
      <c:catAx>
        <c:axId val="96183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ru-RU"/>
          </a:p>
        </c:txPr>
        <c:crossAx val="96185344"/>
        <c:crosses val="autoZero"/>
        <c:auto val="1"/>
        <c:lblAlgn val="ctr"/>
        <c:lblOffset val="100"/>
        <c:noMultiLvlLbl val="0"/>
      </c:catAx>
      <c:valAx>
        <c:axId val="9618534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961838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C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6">
                    <a:lumMod val="50000"/>
                  </a:schemeClr>
                </a:solidFill>
              </a:defRPr>
            </a:pPr>
            <a:r>
              <a:rPr lang="ru-RU" dirty="0" smtClean="0"/>
              <a:t>Факт </a:t>
            </a:r>
            <a:r>
              <a:rPr lang="ru-RU" dirty="0"/>
              <a:t>2015г</a:t>
            </a:r>
          </a:p>
        </c:rich>
      </c:tx>
      <c:layout>
        <c:manualLayout>
          <c:xMode val="edge"/>
          <c:yMode val="edge"/>
          <c:x val="0.4379795027966778"/>
          <c:y val="1.754098029511872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722411910900545E-2"/>
          <c:y val="0.11540843533172214"/>
          <c:w val="0.40572270266958915"/>
          <c:h val="0.5146559386121848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978688191733486"/>
          <c:y val="7.1613664547783332E-4"/>
          <c:w val="0.27136355190114508"/>
          <c:h val="0.9363914659182454"/>
        </c:manualLayout>
      </c:layout>
      <c:overlay val="0"/>
      <c:txPr>
        <a:bodyPr/>
        <a:lstStyle/>
        <a:p>
          <a:pPr rtl="0">
            <a:defRPr sz="1100" b="1" i="1">
              <a:solidFill>
                <a:srgbClr val="C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6">
                    <a:lumMod val="50000"/>
                  </a:schemeClr>
                </a:solidFill>
              </a:defRPr>
            </a:pPr>
            <a:r>
              <a:rPr lang="ru-RU" dirty="0" smtClean="0"/>
              <a:t>Факт </a:t>
            </a:r>
            <a:r>
              <a:rPr lang="ru-RU" dirty="0"/>
              <a:t>2014 г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</cdr:x>
      <cdr:y>0.87912</cdr:y>
    </cdr:from>
    <cdr:to>
      <cdr:x>0.25582</cdr:x>
      <cdr:y>0.93075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6144" y="5760640"/>
          <a:ext cx="914400" cy="338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accent4">
                  <a:lumMod val="75000"/>
                </a:schemeClr>
              </a:solidFill>
            </a:rPr>
            <a:t>План 2015</a:t>
          </a:r>
          <a:endParaRPr lang="ru-RU" sz="1200" b="1" dirty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0.55</cdr:x>
      <cdr:y>0.92308</cdr:y>
    </cdr:from>
    <cdr:to>
      <cdr:x>0.65582</cdr:x>
      <cdr:y>0.97471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52528" y="6048672"/>
          <a:ext cx="914400" cy="338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accent4">
                  <a:lumMod val="75000"/>
                </a:schemeClr>
              </a:solidFill>
            </a:rPr>
            <a:t>Факт 2015</a:t>
          </a:r>
          <a:endParaRPr lang="ru-RU" sz="1200" b="1" dirty="0">
            <a:solidFill>
              <a:schemeClr val="accent4">
                <a:lumMod val="7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C39C8-9812-4972-945E-D771DC9246D1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79C57-7E5A-4EE7-AFD4-6DC363C95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557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91112-EDBB-464E-AAEF-B14822E711F2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8F902-8B84-468E-8EEB-833E1A2D4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785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8F902-8B84-468E-8EEB-833E1A2D47E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705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8F902-8B84-468E-8EEB-833E1A2D47E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271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8F902-8B84-468E-8EEB-833E1A2D47E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04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chart" Target="../charts/chart14.xml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2">
              <a:lumMod val="40000"/>
              <a:lumOff val="60000"/>
            </a:schemeClr>
          </a:fgClr>
          <a:bgClr>
            <a:schemeClr val="accent2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132856"/>
            <a:ext cx="7128792" cy="4464496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отчету об исполнении бюджета Первомайского муниципального района за 2015 год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600" b="1" dirty="0" smtClean="0">
                <a:solidFill>
                  <a:srgbClr val="FF0000"/>
                </a:solidFill>
              </a:rPr>
              <a:t>Отдел финансов администрации Первомайского муниципального района Ярославской области</a:t>
            </a:r>
          </a:p>
          <a:p>
            <a:endParaRPr lang="ru-RU" sz="2300" dirty="0" smtClean="0"/>
          </a:p>
          <a:p>
            <a:r>
              <a:rPr lang="en-US" sz="2400" b="1" dirty="0" err="1" smtClean="0">
                <a:solidFill>
                  <a:srgbClr val="7030A0"/>
                </a:solidFill>
              </a:rPr>
              <a:t>pervotfin</a:t>
            </a:r>
            <a:r>
              <a:rPr lang="ru-RU" sz="2400" b="1" dirty="0" smtClean="0">
                <a:solidFill>
                  <a:srgbClr val="7030A0"/>
                </a:solidFill>
              </a:rPr>
              <a:t>@</a:t>
            </a:r>
            <a:r>
              <a:rPr lang="en-US" sz="2400" b="1" dirty="0" smtClean="0">
                <a:solidFill>
                  <a:srgbClr val="7030A0"/>
                </a:solidFill>
              </a:rPr>
              <a:t>yandex.ru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>
                <a:solidFill>
                  <a:srgbClr val="7030A0"/>
                </a:solidFill>
              </a:rPr>
              <a:t>тел. </a:t>
            </a:r>
            <a:r>
              <a:rPr lang="ru-RU" sz="2400" b="1" dirty="0" smtClean="0">
                <a:solidFill>
                  <a:srgbClr val="7030A0"/>
                </a:solidFill>
              </a:rPr>
              <a:t>(</a:t>
            </a:r>
            <a:r>
              <a:rPr lang="en-US" sz="2400" b="1" dirty="0" smtClean="0">
                <a:solidFill>
                  <a:srgbClr val="7030A0"/>
                </a:solidFill>
              </a:rPr>
              <a:t>48549)22803</a:t>
            </a:r>
            <a:endParaRPr lang="ru-RU" sz="2400" b="1" dirty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152</a:t>
            </a:r>
            <a:r>
              <a:rPr lang="en-US" sz="2400" b="1" dirty="0" smtClean="0">
                <a:solidFill>
                  <a:srgbClr val="7030A0"/>
                </a:solidFill>
              </a:rPr>
              <a:t>430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Ярославская </a:t>
            </a:r>
            <a:r>
              <a:rPr lang="ru-RU" sz="2400" b="1" dirty="0" smtClean="0">
                <a:solidFill>
                  <a:srgbClr val="7030A0"/>
                </a:solidFill>
              </a:rPr>
              <a:t>область</a:t>
            </a:r>
            <a:r>
              <a:rPr lang="ru-RU" sz="2400" b="1" dirty="0">
                <a:solidFill>
                  <a:srgbClr val="7030A0"/>
                </a:solidFill>
              </a:rPr>
              <a:t>,</a:t>
            </a:r>
            <a:r>
              <a:rPr lang="ru-RU" sz="2400" b="1" dirty="0" smtClean="0">
                <a:solidFill>
                  <a:srgbClr val="7030A0"/>
                </a:solidFill>
              </a:rPr>
              <a:t> п. Пречистое, ул. Ярославская, д.90</a:t>
            </a:r>
            <a:endParaRPr lang="ru-RU" sz="2400" b="1" dirty="0">
              <a:solidFill>
                <a:srgbClr val="7030A0"/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060734" cy="19888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12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208" y="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n w="1905">
                  <a:solidFill>
                    <a:srgbClr val="C10F75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направления бюджетной и налоговой политики</a:t>
            </a:r>
            <a:endParaRPr lang="ru-RU" sz="2400" b="1" i="1" dirty="0">
              <a:ln w="1905">
                <a:solidFill>
                  <a:srgbClr val="C10F75"/>
                </a:solidFill>
              </a:ln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80728"/>
            <a:ext cx="8280920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rgbClr val="350EC2"/>
                </a:solidFill>
              </a:rPr>
              <a:t>Налоговая политика на районном уровне направлена на совершенствование администрирования налогов в рамках полномочий органов местного самоуправления. 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074" y="1643758"/>
            <a:ext cx="8145404" cy="7800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rgbClr val="350EC2"/>
                </a:solidFill>
              </a:rPr>
              <a:t>Целью</a:t>
            </a:r>
            <a:r>
              <a:rPr lang="ru-RU" sz="1400" dirty="0">
                <a:solidFill>
                  <a:srgbClr val="350EC2"/>
                </a:solidFill>
              </a:rPr>
              <a:t> налоговой политики остается сохранение бюджетной устойчивости, получение необходимого объема бюджетных доходов, увеличение уровня собираемости налоговых доходов, сокращение задолженности в консолидированный бюджет района.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423818"/>
            <a:ext cx="8280920" cy="7891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rgbClr val="C10F75"/>
                </a:solidFill>
              </a:rPr>
              <a:t>Основная цель </a:t>
            </a:r>
            <a:r>
              <a:rPr lang="ru-RU" sz="1400" b="1" dirty="0">
                <a:solidFill>
                  <a:srgbClr val="C10F75"/>
                </a:solidFill>
              </a:rPr>
              <a:t>бюджетной политики </a:t>
            </a:r>
            <a:r>
              <a:rPr lang="ru-RU" sz="1400" dirty="0">
                <a:solidFill>
                  <a:srgbClr val="C10F75"/>
                </a:solidFill>
              </a:rPr>
              <a:t>– эффективное решение текущих задач и задач развития в соответствии с приоритетами социально-экономического развития района в условиях ограниченности бюджетных </a:t>
            </a:r>
            <a:r>
              <a:rPr lang="ru-RU" sz="1400" dirty="0" smtClean="0">
                <a:solidFill>
                  <a:srgbClr val="C10F75"/>
                </a:solidFill>
              </a:rPr>
              <a:t>ресурсов.</a:t>
            </a:r>
            <a:endParaRPr lang="ru-RU" sz="1400" dirty="0">
              <a:solidFill>
                <a:srgbClr val="C10F75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644" y="3297971"/>
            <a:ext cx="8940422" cy="307777"/>
          </a:xfrm>
          <a:prstGeom prst="rect">
            <a:avLst/>
          </a:prstGeom>
          <a:solidFill>
            <a:srgbClr val="BBE5CE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10F75"/>
                </a:solidFill>
              </a:rPr>
              <a:t>Основные направления бюджетной политики на </a:t>
            </a:r>
            <a:r>
              <a:rPr lang="ru-RU" sz="1400" b="1" dirty="0" smtClean="0">
                <a:solidFill>
                  <a:srgbClr val="C10F75"/>
                </a:solidFill>
              </a:rPr>
              <a:t>2015 </a:t>
            </a:r>
            <a:r>
              <a:rPr lang="ru-RU" sz="1400" b="1" dirty="0">
                <a:solidFill>
                  <a:srgbClr val="C10F75"/>
                </a:solidFill>
              </a:rPr>
              <a:t>год и на плановый период </a:t>
            </a:r>
            <a:r>
              <a:rPr lang="ru-RU" sz="1400" b="1" dirty="0" smtClean="0">
                <a:solidFill>
                  <a:srgbClr val="C10F75"/>
                </a:solidFill>
              </a:rPr>
              <a:t>2016 </a:t>
            </a:r>
            <a:r>
              <a:rPr lang="ru-RU" sz="1400" b="1" dirty="0">
                <a:solidFill>
                  <a:srgbClr val="C10F75"/>
                </a:solidFill>
              </a:rPr>
              <a:t>и </a:t>
            </a:r>
            <a:r>
              <a:rPr lang="ru-RU" sz="1400" b="1" dirty="0" smtClean="0">
                <a:solidFill>
                  <a:srgbClr val="C10F75"/>
                </a:solidFill>
              </a:rPr>
              <a:t>2017 </a:t>
            </a:r>
            <a:r>
              <a:rPr lang="ru-RU" sz="1400" b="1" dirty="0">
                <a:solidFill>
                  <a:srgbClr val="C10F75"/>
                </a:solidFill>
              </a:rPr>
              <a:t>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6074" y="3866276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10F75"/>
                </a:solidFill>
              </a:rPr>
              <a:t>повышение качества бюджетного планирования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55020" y="5969604"/>
            <a:ext cx="2465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10F75"/>
                </a:solidFill>
              </a:rPr>
              <a:t>повышение эффективности бюджетных расходов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10436" y="3789620"/>
            <a:ext cx="2682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350EC2"/>
                </a:solidFill>
              </a:rPr>
              <a:t>принятие новых расходных обязательств только при условии оценки их эффективности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6966" y="4634046"/>
            <a:ext cx="2790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350EC2"/>
                </a:solidFill>
              </a:rPr>
              <a:t>повышение эффективности использования действующей сети муниципальных учреждений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18448" y="4748240"/>
            <a:ext cx="2574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350EC2"/>
                </a:solidFill>
              </a:rPr>
              <a:t>введение режима экономии электро- и теплоэнергии, расходных материалов, горюче-смазочных материалов, услуг связи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25522" y="3789620"/>
            <a:ext cx="3078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10F75"/>
                </a:solidFill>
              </a:rPr>
              <a:t>повышение качества и доступности оказания муниципальных услуг (выполнения работ)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63838" y="4657227"/>
            <a:ext cx="2934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10F75"/>
                </a:solidFill>
              </a:rPr>
              <a:t>обеспечение привлечения средств вышестоящих бюджетов на решение вопросов местного значения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5554106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350EC2"/>
                </a:solidFill>
              </a:rPr>
              <a:t>повышение эффективности осуществления закупок товаров, работ, услуг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25522" y="5670676"/>
            <a:ext cx="3311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350EC2"/>
                </a:solidFill>
              </a:rPr>
              <a:t>обеспечение прозрачности расходования бюджетных средств и открытости бюджета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59798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234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Показатели исполнения бюджета муниципального района </a:t>
            </a:r>
            <a:r>
              <a:rPr lang="ru-RU" sz="2000" b="1" dirty="0" smtClean="0"/>
              <a:t>в  </a:t>
            </a:r>
            <a:r>
              <a:rPr lang="ru-RU" sz="2000" b="1" dirty="0"/>
              <a:t>динамике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24328" y="764704"/>
            <a:ext cx="1296144" cy="5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20725" algn="l"/>
              </a:tabLs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тыс.руб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963494"/>
              </p:ext>
            </p:extLst>
          </p:nvPr>
        </p:nvGraphicFramePr>
        <p:xfrm>
          <a:off x="1835696" y="1196752"/>
          <a:ext cx="5688632" cy="1584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0561"/>
                <a:gridCol w="1702174"/>
                <a:gridCol w="1625897"/>
              </a:tblGrid>
              <a:tr h="5280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2014 год</a:t>
                      </a:r>
                    </a:p>
                  </a:txBody>
                  <a:tcPr marL="9525" marR="9525" marT="9525" marB="0" anchor="b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 год</a:t>
                      </a:r>
                    </a:p>
                  </a:txBody>
                  <a:tcPr marL="9525" marR="9525" marT="9525" marB="0" anchor="b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Доходы, всего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632 541,94</a:t>
                      </a:r>
                    </a:p>
                  </a:txBody>
                  <a:tcPr marL="9525" marR="9525" marT="9525" marB="0" anchor="b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511 995,60</a:t>
                      </a:r>
                    </a:p>
                  </a:txBody>
                  <a:tcPr marL="9525" marR="9525" marT="9525" marB="0" anchor="b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Расходы, всего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715,46</a:t>
                      </a:r>
                    </a:p>
                  </a:txBody>
                  <a:tcPr marL="9525" marR="9525" marT="9525" marB="0" anchor="b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476 819,10</a:t>
                      </a:r>
                    </a:p>
                  </a:txBody>
                  <a:tcPr marL="9525" marR="9525" marT="9525" marB="0" anchor="b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662274"/>
              </p:ext>
            </p:extLst>
          </p:nvPr>
        </p:nvGraphicFramePr>
        <p:xfrm>
          <a:off x="395537" y="2996952"/>
          <a:ext cx="8424936" cy="38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98962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верх 9"/>
          <p:cNvSpPr/>
          <p:nvPr/>
        </p:nvSpPr>
        <p:spPr>
          <a:xfrm>
            <a:off x="3175357" y="2060848"/>
            <a:ext cx="2808312" cy="2812875"/>
          </a:xfrm>
          <a:prstGeom prst="upArrow">
            <a:avLst>
              <a:gd name="adj1" fmla="val 95151"/>
              <a:gd name="adj2" fmla="val 17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ru-RU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Субсидии</a:t>
            </a: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</a:rPr>
              <a:t> (предоставляются из вышестоящего бюджета для </a:t>
            </a:r>
            <a:r>
              <a:rPr lang="ru-RU" sz="1300" b="1" dirty="0" err="1" smtClean="0">
                <a:solidFill>
                  <a:schemeClr val="accent1">
                    <a:lumMod val="75000"/>
                  </a:schemeClr>
                </a:solidFill>
              </a:rPr>
              <a:t>софинансирования</a:t>
            </a: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</a:rPr>
              <a:t> расходов бюджета)</a:t>
            </a:r>
          </a:p>
          <a:p>
            <a:pPr algn="just"/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ru-RU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Субвенции</a:t>
            </a: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</a:rPr>
              <a:t> (предоставляются на  выполнение расходов по переданным полномочиям)</a:t>
            </a:r>
          </a:p>
          <a:p>
            <a:pPr algn="just"/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ru-RU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Дотации</a:t>
            </a: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</a:rPr>
              <a:t> (предоставляются  без определения конкретной цели их использования)</a:t>
            </a:r>
          </a:p>
          <a:p>
            <a:pPr algn="just"/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ru-RU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Иные межбюджетные трансферты</a:t>
            </a:r>
            <a:endParaRPr lang="ru-RU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576064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Доходы бюджета Первомайского муниципального района на 2015 год и на плановый период 2016-2017 годов</a:t>
            </a:r>
            <a:endParaRPr lang="ru-RU" sz="20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1270" y="4783460"/>
            <a:ext cx="2093469" cy="206897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8" name="Стрелка вправо 7"/>
          <p:cNvSpPr/>
          <p:nvPr/>
        </p:nvSpPr>
        <p:spPr>
          <a:xfrm>
            <a:off x="6372200" y="2708920"/>
            <a:ext cx="2592288" cy="4149080"/>
          </a:xfrm>
          <a:prstGeom prst="rightArrow">
            <a:avLst>
              <a:gd name="adj1" fmla="val 99628"/>
              <a:gd name="adj2" fmla="val 0"/>
            </a:avLst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Налог на прибыль, доходы</a:t>
            </a:r>
          </a:p>
          <a:p>
            <a:pPr marL="285750" indent="-285750">
              <a:buFontTx/>
              <a:buChar char="-"/>
            </a:pPr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Налоги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на товары (работы, услуги), реализуемые на территории Российской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Федерации</a:t>
            </a:r>
          </a:p>
          <a:p>
            <a:pPr marL="285750" indent="-285750">
              <a:buFontTx/>
              <a:buChar char="-"/>
            </a:pPr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Налоги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на совокупный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доход</a:t>
            </a:r>
          </a:p>
          <a:p>
            <a:pPr marL="285750" indent="-285750">
              <a:buFontTx/>
              <a:buChar char="-"/>
            </a:pPr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Налоги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, сборы и регулярные платежи за пользование природными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ресурсами</a:t>
            </a:r>
          </a:p>
          <a:p>
            <a:pPr marL="285750" indent="-285750">
              <a:buFontTx/>
              <a:buChar char="-"/>
            </a:pPr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Задолженность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и перерасчеты по отмененным налогам, сборам и иным обязательным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платежам</a:t>
            </a:r>
          </a:p>
          <a:p>
            <a:pPr marL="285750" indent="-285750">
              <a:buFontTx/>
              <a:buChar char="-"/>
            </a:pPr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Государственная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пошлина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251520" y="2255740"/>
            <a:ext cx="2596901" cy="4573741"/>
          </a:xfrm>
          <a:prstGeom prst="leftArrow">
            <a:avLst>
              <a:gd name="adj1" fmla="val 98535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 cap="rnd" cmpd="dbl">
            <a:solidFill>
              <a:schemeClr val="accent2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</a:rPr>
              <a:t>Доходы 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</a:rPr>
              <a:t>от использования имущества, находящегося в государственной и </a:t>
            </a: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</a:rPr>
              <a:t>муниципальной собственности</a:t>
            </a:r>
          </a:p>
          <a:p>
            <a:pPr marL="285750" indent="-285750">
              <a:buFontTx/>
              <a:buChar char="-"/>
            </a:pPr>
            <a:endParaRPr lang="ru-RU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</a:rPr>
              <a:t>Платежи 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</a:rPr>
              <a:t>при пользовании природными </a:t>
            </a: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</a:rPr>
              <a:t>ресурсами</a:t>
            </a:r>
          </a:p>
          <a:p>
            <a:pPr marL="285750" indent="-285750">
              <a:buFontTx/>
              <a:buChar char="-"/>
            </a:pPr>
            <a:endParaRPr lang="ru-RU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</a:rPr>
              <a:t>Доходы 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</a:rPr>
              <a:t>от оказания платных услуг (работ) и компенсации затрат </a:t>
            </a: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</a:rPr>
              <a:t>государства</a:t>
            </a:r>
          </a:p>
          <a:p>
            <a:pPr marL="285750" indent="-285750">
              <a:buFontTx/>
              <a:buChar char="-"/>
            </a:pPr>
            <a:endParaRPr lang="ru-RU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</a:rPr>
              <a:t>Доходы 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</a:rPr>
              <a:t>от продажи материальных и нематериальных </a:t>
            </a: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</a:rPr>
              <a:t>активов</a:t>
            </a:r>
          </a:p>
          <a:p>
            <a:pPr marL="285750" indent="-285750">
              <a:buFontTx/>
              <a:buChar char="-"/>
            </a:pPr>
            <a:endParaRPr lang="ru-RU" sz="1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</a:rPr>
              <a:t>Штрафы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</a:rPr>
              <a:t>, санкции, возмещение ущерба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40252" y="1929235"/>
            <a:ext cx="1656184" cy="780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Налоговые доходы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510508"/>
            <a:ext cx="1872208" cy="74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10F75"/>
                </a:solidFill>
              </a:rPr>
              <a:t>Неналоговые доходы</a:t>
            </a:r>
            <a:endParaRPr lang="ru-RU" b="1" dirty="0">
              <a:solidFill>
                <a:srgbClr val="C10F75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1458739"/>
            <a:ext cx="2952328" cy="468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10F75"/>
                </a:solidFill>
              </a:rPr>
              <a:t>Безвозмездные поступления</a:t>
            </a:r>
            <a:endParaRPr lang="ru-RU" b="1" dirty="0">
              <a:solidFill>
                <a:srgbClr val="C10F75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2329037">
            <a:off x="2598142" y="674612"/>
            <a:ext cx="325751" cy="158007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8658356">
            <a:off x="6822737" y="660473"/>
            <a:ext cx="315446" cy="1565219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406784" y="1055415"/>
            <a:ext cx="402440" cy="387667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642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299780"/>
              </p:ext>
            </p:extLst>
          </p:nvPr>
        </p:nvGraphicFramePr>
        <p:xfrm>
          <a:off x="467544" y="836712"/>
          <a:ext cx="8352927" cy="5898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86714"/>
                <a:gridCol w="976001"/>
                <a:gridCol w="1063404"/>
                <a:gridCol w="1063404"/>
                <a:gridCol w="1063404"/>
              </a:tblGrid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1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Факт </a:t>
                      </a:r>
                      <a:r>
                        <a:rPr lang="ru-RU" sz="11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2014г</a:t>
                      </a:r>
                      <a:endParaRPr lang="ru-RU" sz="11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План 2015</a:t>
                      </a:r>
                      <a:endParaRPr lang="ru-RU" sz="11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Факт </a:t>
                      </a:r>
                      <a:r>
                        <a:rPr lang="ru-RU" sz="11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2015г</a:t>
                      </a:r>
                      <a:endParaRPr lang="ru-RU" sz="11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% исполнения</a:t>
                      </a:r>
                      <a:endParaRPr lang="ru-RU" sz="11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38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1. Налоговые доходы</a:t>
                      </a:r>
                      <a:endParaRPr lang="ru-RU" sz="11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29333,5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28025,0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29611,4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105,66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384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1.1. Налоги на прибыль, доходы</a:t>
                      </a:r>
                      <a:endParaRPr lang="ru-RU" sz="11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14103,9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14572,0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15742,2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108,03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26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1.2. Акцизы по подакцизным товарам (продукции), производимым на территории РФ</a:t>
                      </a:r>
                      <a:endParaRPr lang="ru-RU" sz="11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10602,8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8350,0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8727,7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104,52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384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1.3. Налоги на совокупный доход</a:t>
                      </a:r>
                      <a:endParaRPr lang="ru-RU" sz="1100" b="1" i="0" u="none" strike="noStrike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3998,7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3965,0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3970,1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100,13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26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1.4. Налоги, сборы и регулярные платежи за пользование природными ресурсами</a:t>
                      </a:r>
                      <a:endParaRPr lang="ru-RU" sz="1100" b="1" i="0" u="none" strike="noStrike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23,7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33,0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33,7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102,12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384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1.5. Госпошлина</a:t>
                      </a:r>
                      <a:endParaRPr lang="ru-RU" sz="11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598,9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1100,0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1132,0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102,91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26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1.6. Задолженность и перерасчеты по отмененным налогам, сборам и иным обязательным платежам</a:t>
                      </a:r>
                      <a:endParaRPr lang="ru-RU" sz="11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114,00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38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2. Неналоговые доходы</a:t>
                      </a:r>
                      <a:endParaRPr lang="ru-RU" sz="11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5516,7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4399,0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4571,2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103,91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83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2.1. Доходы от использования имущества, находящегося в государственной и муниципальной собственности</a:t>
                      </a:r>
                      <a:endParaRPr lang="ru-RU" sz="11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2334,8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2358,0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2451,6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103,97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515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2.2. Платежи при пользовании природными ресурсами</a:t>
                      </a:r>
                      <a:endParaRPr lang="ru-RU" sz="11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350,2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398,0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402,1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101,03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26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2.3. Доходы от оказания платных услуг (работ) и компенсации затрат государства</a:t>
                      </a:r>
                      <a:endParaRPr lang="ru-RU" sz="11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131,0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14,0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14,5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103,57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26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2.4. Доходы от продажи материальных и нематериальных активов</a:t>
                      </a:r>
                      <a:endParaRPr lang="ru-RU" sz="11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443,3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205,0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207,9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101,41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894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2.5. Штрафы, санкции, возмещение ущерба</a:t>
                      </a:r>
                      <a:endParaRPr lang="ru-RU" sz="11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2307,1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1424,0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1479,9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103,93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384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2.6 </a:t>
                      </a:r>
                      <a:r>
                        <a:rPr lang="ru-RU" sz="11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Прочие неналоговые доходы</a:t>
                      </a:r>
                      <a:endParaRPr lang="ru-RU" sz="11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-49,7</a:t>
                      </a:r>
                      <a:endParaRPr lang="ru-RU" sz="1200" b="0" i="0" u="none" strike="noStrike" dirty="0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15,2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38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3. Финансовая помощь</a:t>
                      </a:r>
                      <a:endParaRPr lang="ru-RU" sz="11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597691,8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488785,1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477812,9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97,76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384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Дотации бюджетам муниципальных образований</a:t>
                      </a:r>
                      <a:endParaRPr lang="ru-RU" sz="11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171300,0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205072,0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205072,0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69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Субсидии бюджетам муниципальных образований (межбюджетные субсидии)</a:t>
                      </a:r>
                      <a:endParaRPr lang="ru-RU" sz="11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168102,6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39697,9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29386,0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74,02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384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Субвенции бюджетам муниципальных образований</a:t>
                      </a:r>
                      <a:endParaRPr lang="ru-RU" sz="1100" b="1" i="0" u="none" strike="noStrike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247541,0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239078,8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238433,9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99,73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384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Иные межбюджетные трансферты</a:t>
                      </a:r>
                      <a:endParaRPr lang="ru-RU" sz="1100" b="1" i="0" u="none" strike="noStrike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10750,7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4936,4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4934,9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99,97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384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Возвраты межбюджетных трансфертов</a:t>
                      </a:r>
                      <a:endParaRPr lang="ru-RU" sz="11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-2,5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C0DB3"/>
                          </a:solidFill>
                          <a:effectLst/>
                          <a:latin typeface="Calibri"/>
                        </a:rPr>
                        <a:t>-13,9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887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632542</a:t>
                      </a:r>
                      <a:endParaRPr lang="ru-RU" sz="11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521209,1</a:t>
                      </a:r>
                      <a:endParaRPr lang="ru-RU" sz="11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511995,5</a:t>
                      </a:r>
                      <a:endParaRPr lang="ru-RU" sz="11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98,2</a:t>
                      </a:r>
                      <a:endParaRPr lang="ru-RU" sz="11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339116" y="-171400"/>
            <a:ext cx="1296144" cy="5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20725" algn="l"/>
              </a:tabLst>
            </a:pPr>
            <a:r>
              <a:rPr lang="ru-RU" b="1" dirty="0" smtClean="0">
                <a:solidFill>
                  <a:srgbClr val="350EC2"/>
                </a:solidFill>
              </a:rPr>
              <a:t>тыс. руб.</a:t>
            </a:r>
            <a:endParaRPr lang="ru-RU" b="1" dirty="0">
              <a:solidFill>
                <a:srgbClr val="350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03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3364" y="0"/>
            <a:ext cx="37729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rgbClr val="7030A0"/>
                </a:solidFill>
              </a:rPr>
              <a:t>Структура налоговых доходов </a:t>
            </a:r>
            <a:r>
              <a:rPr lang="ru-RU" b="1" i="1" u="sng" dirty="0">
                <a:solidFill>
                  <a:srgbClr val="7030A0"/>
                </a:solidFill>
              </a:rPr>
              <a:t>бюджета </a:t>
            </a:r>
            <a:r>
              <a:rPr lang="ru-RU" b="1" i="1" u="sng" dirty="0" smtClean="0">
                <a:solidFill>
                  <a:srgbClr val="7030A0"/>
                </a:solidFill>
              </a:rPr>
              <a:t>в 2015 </a:t>
            </a:r>
            <a:r>
              <a:rPr lang="ru-RU" b="1" i="1" u="sng" dirty="0">
                <a:solidFill>
                  <a:srgbClr val="7030A0"/>
                </a:solidFill>
              </a:rPr>
              <a:t>году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356992"/>
            <a:ext cx="47525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i="1" u="sng" dirty="0">
              <a:solidFill>
                <a:srgbClr val="C10F7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14656" y="0"/>
            <a:ext cx="1296144" cy="5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50EC2"/>
                </a:solidFill>
              </a:rPr>
              <a:t>тыс. руб.</a:t>
            </a:r>
            <a:endParaRPr lang="ru-RU" b="1" dirty="0">
              <a:solidFill>
                <a:srgbClr val="350EC2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4408"/>
              </p:ext>
            </p:extLst>
          </p:nvPr>
        </p:nvGraphicFramePr>
        <p:xfrm>
          <a:off x="539552" y="528172"/>
          <a:ext cx="7488832" cy="3188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88874"/>
              </p:ext>
            </p:extLst>
          </p:nvPr>
        </p:nvGraphicFramePr>
        <p:xfrm>
          <a:off x="755576" y="3789040"/>
          <a:ext cx="785522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30452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4968" y="139552"/>
            <a:ext cx="61926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неналоговых доходов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2015 году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16216" y="404664"/>
            <a:ext cx="1296144" cy="5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A62AA9"/>
                </a:solidFill>
              </a:rPr>
              <a:t>тыс. руб.</a:t>
            </a:r>
            <a:endParaRPr lang="ru-RU" b="1" dirty="0">
              <a:solidFill>
                <a:srgbClr val="A62AA9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757797"/>
              </p:ext>
            </p:extLst>
          </p:nvPr>
        </p:nvGraphicFramePr>
        <p:xfrm>
          <a:off x="179512" y="764704"/>
          <a:ext cx="8605514" cy="451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343786"/>
              </p:ext>
            </p:extLst>
          </p:nvPr>
        </p:nvGraphicFramePr>
        <p:xfrm>
          <a:off x="619562" y="3501008"/>
          <a:ext cx="5868094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83875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846" y="140150"/>
            <a:ext cx="561662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rgbClr val="FF0000"/>
                </a:solidFill>
                <a:latin typeface="Arial Black" pitchFamily="34" charset="0"/>
              </a:rPr>
              <a:t>Структура </a:t>
            </a: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безвозмездных поступлений </a:t>
            </a:r>
            <a:r>
              <a:rPr lang="ru-RU" b="1" i="1" dirty="0">
                <a:solidFill>
                  <a:srgbClr val="FF0000"/>
                </a:solidFill>
                <a:latin typeface="Arial Black" pitchFamily="34" charset="0"/>
              </a:rPr>
              <a:t>в бюджет </a:t>
            </a: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района в 2015 году</a:t>
            </a:r>
            <a:endParaRPr lang="ru-RU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48952" y="645232"/>
            <a:ext cx="1296144" cy="5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тыс. руб</a:t>
            </a:r>
            <a:r>
              <a:rPr lang="ru-RU" b="1" dirty="0" smtClean="0">
                <a:solidFill>
                  <a:srgbClr val="A62AA9"/>
                </a:solidFill>
              </a:rPr>
              <a:t>.</a:t>
            </a:r>
            <a:endParaRPr lang="ru-RU" b="1" dirty="0">
              <a:solidFill>
                <a:srgbClr val="A62AA9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098047"/>
              </p:ext>
            </p:extLst>
          </p:nvPr>
        </p:nvGraphicFramePr>
        <p:xfrm>
          <a:off x="251520" y="1172208"/>
          <a:ext cx="86409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99105"/>
              </p:ext>
            </p:extLst>
          </p:nvPr>
        </p:nvGraphicFramePr>
        <p:xfrm>
          <a:off x="633294" y="3933056"/>
          <a:ext cx="78488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527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35280" cy="504056"/>
          </a:xfrm>
        </p:spPr>
        <p:txBody>
          <a:bodyPr>
            <a:normAutofit/>
          </a:bodyPr>
          <a:lstStyle/>
          <a:p>
            <a:r>
              <a:rPr lang="ru-RU" sz="2700" dirty="0"/>
              <a:t>М</a:t>
            </a:r>
            <a:r>
              <a:rPr lang="ru-RU" sz="2700" dirty="0" smtClean="0"/>
              <a:t>еры </a:t>
            </a:r>
            <a:r>
              <a:rPr lang="ru-RU" sz="2700" dirty="0"/>
              <a:t>по </a:t>
            </a:r>
            <a:r>
              <a:rPr lang="ru-RU" sz="2700" dirty="0" smtClean="0"/>
              <a:t>повышению доходов бюджета района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A62AA9"/>
                </a:solidFill>
              </a:rPr>
              <a:t>Увеличение </a:t>
            </a:r>
            <a:r>
              <a:rPr lang="ru-RU" dirty="0">
                <a:solidFill>
                  <a:srgbClr val="A62AA9"/>
                </a:solidFill>
              </a:rPr>
              <a:t>собираемости на территории Первомайского района имущественных </a:t>
            </a:r>
            <a:r>
              <a:rPr lang="ru-RU" dirty="0" smtClean="0">
                <a:solidFill>
                  <a:srgbClr val="A62AA9"/>
                </a:solidFill>
              </a:rPr>
              <a:t> налогов: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A62AA9"/>
                </a:solidFill>
              </a:rPr>
              <a:t>выявление </a:t>
            </a:r>
            <a:r>
              <a:rPr lang="ru-RU" dirty="0">
                <a:solidFill>
                  <a:srgbClr val="A62AA9"/>
                </a:solidFill>
              </a:rPr>
              <a:t>и устранение неточностей в информационных ресурсах, используемых для начисления налогов</a:t>
            </a:r>
            <a:r>
              <a:rPr lang="ru-RU" dirty="0" smtClean="0">
                <a:solidFill>
                  <a:srgbClr val="A62AA9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A62AA9"/>
                </a:solidFill>
              </a:rPr>
              <a:t>обучение специалистов муниципальных образований района знаниям и навыкам, необходимым для вовлечения в налогообложение земельных участков, права собственности на которые не зарегистрированы в законодательно установленном порядке.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373216"/>
            <a:ext cx="8748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роводимая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совместно с налоговыми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органами работа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 легализации заработной платы работающего населения и выводу из «тени» доходов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предпринимателей.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861048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C0DB3"/>
                </a:solidFill>
              </a:rPr>
              <a:t>Работа группы </a:t>
            </a:r>
            <a:r>
              <a:rPr lang="ru-RU" dirty="0">
                <a:solidFill>
                  <a:srgbClr val="3C0DB3"/>
                </a:solidFill>
              </a:rPr>
              <a:t>по снижению неформальной </a:t>
            </a:r>
            <a:r>
              <a:rPr lang="ru-RU" dirty="0" smtClean="0">
                <a:solidFill>
                  <a:srgbClr val="3C0DB3"/>
                </a:solidFill>
              </a:rPr>
              <a:t>занятости (выявление </a:t>
            </a:r>
            <a:r>
              <a:rPr lang="ru-RU" dirty="0">
                <a:solidFill>
                  <a:srgbClr val="3C0DB3"/>
                </a:solidFill>
              </a:rPr>
              <a:t>индивидуальных </a:t>
            </a:r>
            <a:r>
              <a:rPr lang="ru-RU" dirty="0" smtClean="0">
                <a:solidFill>
                  <a:srgbClr val="3C0DB3"/>
                </a:solidFill>
              </a:rPr>
              <a:t> предпринимателей</a:t>
            </a:r>
            <a:r>
              <a:rPr lang="ru-RU" dirty="0">
                <a:solidFill>
                  <a:srgbClr val="3C0DB3"/>
                </a:solidFill>
              </a:rPr>
              <a:t>, </a:t>
            </a:r>
            <a:r>
              <a:rPr lang="ru-RU" dirty="0" smtClean="0">
                <a:solidFill>
                  <a:srgbClr val="3C0DB3"/>
                </a:solidFill>
              </a:rPr>
              <a:t>принимающих работников без оформления трудовых отношений, проведение </a:t>
            </a:r>
            <a:r>
              <a:rPr lang="ru-RU" dirty="0">
                <a:solidFill>
                  <a:srgbClr val="3C0DB3"/>
                </a:solidFill>
              </a:rPr>
              <a:t>с ними </a:t>
            </a:r>
            <a:r>
              <a:rPr lang="ru-RU" dirty="0" smtClean="0">
                <a:solidFill>
                  <a:srgbClr val="3C0DB3"/>
                </a:solidFill>
              </a:rPr>
              <a:t>заседаний </a:t>
            </a:r>
            <a:r>
              <a:rPr lang="ru-RU" dirty="0">
                <a:solidFill>
                  <a:srgbClr val="3C0DB3"/>
                </a:solidFill>
              </a:rPr>
              <a:t>на предмет соблюдения  законодательства </a:t>
            </a:r>
            <a:r>
              <a:rPr lang="ru-RU" dirty="0" smtClean="0">
                <a:solidFill>
                  <a:srgbClr val="3C0DB3"/>
                </a:solidFill>
              </a:rPr>
              <a:t>РФ).</a:t>
            </a:r>
            <a:endParaRPr lang="ru-RU" dirty="0">
              <a:solidFill>
                <a:srgbClr val="3C0D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62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7" y="3007587"/>
            <a:ext cx="2492512" cy="185125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PA_12919981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65" y="5229200"/>
            <a:ext cx="2082675" cy="14598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83" y="188640"/>
            <a:ext cx="8229600" cy="650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Расходы бюджета</a:t>
            </a:r>
            <a:endParaRPr lang="ru-RU" dirty="0"/>
          </a:p>
        </p:txBody>
      </p:sp>
      <p:pic>
        <p:nvPicPr>
          <p:cNvPr id="4" name="Picture 21" descr="http://dnews.donetsk.ua/storage/fotos/2010/08/27/128289415521289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520" y="692696"/>
            <a:ext cx="8708727" cy="599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1026592"/>
            <a:ext cx="3312368" cy="1656184"/>
          </a:xfrm>
          <a:prstGeom prst="roundRect">
            <a:avLst/>
          </a:prstGeom>
          <a:solidFill>
            <a:srgbClr val="EA96C2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 бюджета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solidFill>
                  <a:srgbClr val="350EC2"/>
                </a:solidFill>
              </a:rPr>
              <a:t>– это </a:t>
            </a:r>
            <a:r>
              <a:rPr lang="ru-RU" b="1" dirty="0">
                <a:solidFill>
                  <a:srgbClr val="350EC2"/>
                </a:solidFill>
              </a:rPr>
              <a:t>выплачиваемые из бюджета </a:t>
            </a:r>
            <a:r>
              <a:rPr lang="ru-RU" b="1" dirty="0" smtClean="0">
                <a:solidFill>
                  <a:srgbClr val="350EC2"/>
                </a:solidFill>
              </a:rPr>
              <a:t>района денежные средства</a:t>
            </a:r>
            <a:endParaRPr lang="ru-RU" b="1" dirty="0">
              <a:solidFill>
                <a:srgbClr val="350EC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9932" y="1026592"/>
            <a:ext cx="5112568" cy="23762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350EC2"/>
                </a:solidFill>
              </a:rPr>
              <a:t>Объём расходов </a:t>
            </a:r>
            <a:r>
              <a:rPr lang="ru-RU" b="1" dirty="0" smtClean="0">
                <a:solidFill>
                  <a:srgbClr val="350EC2"/>
                </a:solidFill>
              </a:rPr>
              <a:t>определяется </a:t>
            </a:r>
            <a:r>
              <a:rPr lang="ru-RU" b="1" dirty="0">
                <a:solidFill>
                  <a:srgbClr val="350EC2"/>
                </a:solidFill>
              </a:rPr>
              <a:t>исходя из объёма </a:t>
            </a:r>
            <a:r>
              <a:rPr lang="ru-RU" b="1" dirty="0" smtClean="0">
                <a:solidFill>
                  <a:srgbClr val="350EC2"/>
                </a:solidFill>
              </a:rPr>
              <a:t>средств, необходимых </a:t>
            </a:r>
            <a:r>
              <a:rPr lang="ru-RU" b="1" dirty="0">
                <a:solidFill>
                  <a:srgbClr val="350EC2"/>
                </a:solidFill>
              </a:rPr>
              <a:t>для </a:t>
            </a:r>
            <a:r>
              <a:rPr lang="ru-RU" b="1" dirty="0" smtClean="0">
                <a:solidFill>
                  <a:srgbClr val="350EC2"/>
                </a:solidFill>
              </a:rPr>
              <a:t> исполнения установленных законодательством полномочий </a:t>
            </a:r>
            <a:r>
              <a:rPr lang="ru-RU" b="1" dirty="0">
                <a:solidFill>
                  <a:srgbClr val="350EC2"/>
                </a:solidFill>
              </a:rPr>
              <a:t>органов местного </a:t>
            </a:r>
            <a:r>
              <a:rPr lang="ru-RU" b="1" dirty="0" smtClean="0">
                <a:solidFill>
                  <a:srgbClr val="350EC2"/>
                </a:solidFill>
              </a:rPr>
              <a:t>самоуправления</a:t>
            </a:r>
            <a:endParaRPr lang="ru-RU" b="1" dirty="0">
              <a:solidFill>
                <a:srgbClr val="350EC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6365" y="3272269"/>
            <a:ext cx="4788532" cy="3455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350EC2"/>
                </a:solidFill>
              </a:rPr>
              <a:t>Расходы бюджета Первомайского муниципального района классифицируются:</a:t>
            </a:r>
          </a:p>
          <a:p>
            <a:pPr algn="just"/>
            <a:r>
              <a:rPr lang="ru-RU" b="1" dirty="0" smtClean="0">
                <a:solidFill>
                  <a:srgbClr val="350EC2"/>
                </a:solidFill>
              </a:rPr>
              <a:t>* по разделам и подразделам (по отраслям)</a:t>
            </a:r>
          </a:p>
          <a:p>
            <a:pPr algn="just"/>
            <a:r>
              <a:rPr lang="ru-RU" b="1" dirty="0" smtClean="0">
                <a:solidFill>
                  <a:srgbClr val="350EC2"/>
                </a:solidFill>
              </a:rPr>
              <a:t>* по </a:t>
            </a:r>
            <a:r>
              <a:rPr lang="ru-RU" b="1" dirty="0">
                <a:solidFill>
                  <a:srgbClr val="350EC2"/>
                </a:solidFill>
              </a:rPr>
              <a:t>главным распорядителям </a:t>
            </a:r>
            <a:r>
              <a:rPr lang="ru-RU" b="1" dirty="0" smtClean="0">
                <a:solidFill>
                  <a:srgbClr val="350EC2"/>
                </a:solidFill>
              </a:rPr>
              <a:t>бюджетных средств (ведомственная классификация) </a:t>
            </a:r>
          </a:p>
          <a:p>
            <a:pPr algn="just"/>
            <a:r>
              <a:rPr lang="ru-RU" b="1" dirty="0" smtClean="0">
                <a:solidFill>
                  <a:srgbClr val="350EC2"/>
                </a:solidFill>
              </a:rPr>
              <a:t>Все расходы бюджета так же делятся на программные и непрограммные расходы. </a:t>
            </a:r>
          </a:p>
          <a:p>
            <a:pPr marL="285750" indent="-285750" algn="ctr">
              <a:buFont typeface="Arial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557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5902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Распределение расходов бюджета района по разделам бюджетной классификации в 2015 году </a:t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1400" dirty="0" smtClean="0"/>
              <a:t>ОТРАСЛЕВАЯ СТРУКТУРА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440075"/>
              </p:ext>
            </p:extLst>
          </p:nvPr>
        </p:nvGraphicFramePr>
        <p:xfrm>
          <a:off x="251516" y="1196751"/>
          <a:ext cx="8424938" cy="5400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420"/>
                <a:gridCol w="3434623"/>
                <a:gridCol w="836800"/>
                <a:gridCol w="1253365"/>
                <a:gridCol w="1253365"/>
                <a:gridCol w="1253365"/>
              </a:tblGrid>
              <a:tr h="65179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rgbClr val="C10F75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400" b="0" i="0" u="none" strike="noStrike" dirty="0">
                        <a:solidFill>
                          <a:srgbClr val="C10F75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Факт 2014г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План 2015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Факт 2015г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%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исполнения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58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3C0DB3"/>
                          </a:solidFill>
                          <a:effectLst/>
                        </a:rPr>
                        <a:t>0100</a:t>
                      </a:r>
                      <a:endParaRPr lang="ru-RU" sz="1400" b="0" i="0" u="none" strike="noStrike" dirty="0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3C0DB3"/>
                          </a:solidFill>
                          <a:effectLst/>
                        </a:rPr>
                        <a:t>Общегосударственные расходы</a:t>
                      </a:r>
                      <a:endParaRPr lang="ru-RU" sz="1400" b="0" i="0" u="none" strike="noStrike" dirty="0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37693,7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36626,2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35585,6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A62AA9"/>
                          </a:solidFill>
                          <a:effectLst/>
                          <a:latin typeface="Calibri"/>
                        </a:rPr>
                        <a:t>97,16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345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3C0DB3"/>
                          </a:solidFill>
                          <a:effectLst/>
                        </a:rPr>
                        <a:t>0200</a:t>
                      </a:r>
                      <a:endParaRPr lang="ru-RU" sz="1400" b="0" i="0" u="none" strike="noStrike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3C0DB3"/>
                          </a:solidFill>
                          <a:effectLst/>
                        </a:rPr>
                        <a:t>Национальная оборона</a:t>
                      </a:r>
                      <a:endParaRPr lang="ru-RU" sz="1400" b="0" i="0" u="none" strike="noStrike" dirty="0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573,9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525,1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525,1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A62AA9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517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3C0DB3"/>
                          </a:solidFill>
                          <a:effectLst/>
                        </a:rPr>
                        <a:t>0300</a:t>
                      </a:r>
                      <a:endParaRPr lang="ru-RU" sz="1400" b="0" i="0" u="none" strike="noStrike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3C0DB3"/>
                          </a:solidFill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270,2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185,0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182,0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A62AA9"/>
                          </a:solidFill>
                          <a:effectLst/>
                          <a:latin typeface="Calibri"/>
                        </a:rPr>
                        <a:t>98,38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58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3C0DB3"/>
                          </a:solidFill>
                          <a:effectLst/>
                        </a:rPr>
                        <a:t>0400</a:t>
                      </a:r>
                      <a:endParaRPr lang="ru-RU" sz="1400" b="0" i="0" u="none" strike="noStrike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3C0DB3"/>
                          </a:solidFill>
                          <a:effectLst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41612,0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47814,3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47192,6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A62AA9"/>
                          </a:solidFill>
                          <a:effectLst/>
                          <a:latin typeface="Calibri"/>
                        </a:rPr>
                        <a:t>98,70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58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3C0DB3"/>
                          </a:solidFill>
                          <a:effectLst/>
                        </a:rPr>
                        <a:t>0500</a:t>
                      </a:r>
                      <a:endParaRPr lang="ru-RU" sz="1400" b="0" i="0" u="none" strike="noStrike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3C0DB3"/>
                          </a:solidFill>
                          <a:effectLst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98693,4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1664,4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879,5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A62AA9"/>
                          </a:solidFill>
                          <a:effectLst/>
                          <a:latin typeface="Calibri"/>
                        </a:rPr>
                        <a:t>52,84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58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3C0DB3"/>
                          </a:solidFill>
                          <a:effectLst/>
                        </a:rPr>
                        <a:t>0700</a:t>
                      </a:r>
                      <a:endParaRPr lang="ru-RU" sz="1400" b="0" i="0" u="none" strike="noStrike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3C0DB3"/>
                          </a:solidFill>
                          <a:effectLst/>
                        </a:rPr>
                        <a:t>Образование</a:t>
                      </a:r>
                      <a:endParaRPr lang="ru-RU" sz="1400" b="0" i="0" u="none" strike="noStrike" dirty="0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219090,2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204069,3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199638,7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A62AA9"/>
                          </a:solidFill>
                          <a:effectLst/>
                          <a:latin typeface="Calibri"/>
                        </a:rPr>
                        <a:t>97,83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58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3C0DB3"/>
                          </a:solidFill>
                          <a:effectLst/>
                        </a:rPr>
                        <a:t>0800</a:t>
                      </a:r>
                      <a:endParaRPr lang="ru-RU" sz="1400" b="0" i="0" u="none" strike="noStrike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3C0DB3"/>
                          </a:solidFill>
                          <a:effectLst/>
                        </a:rPr>
                        <a:t>Культура, кинематография</a:t>
                      </a:r>
                      <a:endParaRPr lang="ru-RU" sz="1400" b="0" i="0" u="none" strike="noStrike" dirty="0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34882,6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40979,6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34556,3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A62AA9"/>
                          </a:solidFill>
                          <a:effectLst/>
                          <a:latin typeface="Calibri"/>
                        </a:rPr>
                        <a:t>84,33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58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3C0DB3"/>
                          </a:solidFill>
                          <a:effectLst/>
                        </a:rPr>
                        <a:t>1000</a:t>
                      </a:r>
                      <a:endParaRPr lang="ru-RU" sz="1400" b="0" i="0" u="none" strike="noStrike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3C0DB3"/>
                          </a:solidFill>
                          <a:effectLst/>
                        </a:rPr>
                        <a:t>Социальная политика</a:t>
                      </a:r>
                      <a:endParaRPr lang="ru-RU" sz="1400" b="0" i="0" u="none" strike="noStrike" dirty="0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110738,4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115377,5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113319,8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A62AA9"/>
                          </a:solidFill>
                          <a:effectLst/>
                          <a:latin typeface="Calibri"/>
                        </a:rPr>
                        <a:t>98,22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58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3C0DB3"/>
                          </a:solidFill>
                          <a:effectLst/>
                        </a:rPr>
                        <a:t>1100</a:t>
                      </a:r>
                      <a:endParaRPr lang="ru-RU" sz="1400" b="0" i="0" u="none" strike="noStrike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3C0DB3"/>
                          </a:solidFill>
                          <a:effectLst/>
                        </a:rPr>
                        <a:t>Физическая культура и спорт</a:t>
                      </a:r>
                      <a:endParaRPr lang="ru-RU" sz="1400" b="0" i="0" u="none" strike="noStrike" dirty="0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28037,3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13331,4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8698,2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A62AA9"/>
                          </a:solidFill>
                          <a:effectLst/>
                          <a:latin typeface="Calibri"/>
                        </a:rPr>
                        <a:t>65,25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58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3C0DB3"/>
                          </a:solidFill>
                          <a:effectLst/>
                        </a:rPr>
                        <a:t>1200</a:t>
                      </a:r>
                      <a:endParaRPr lang="ru-RU" sz="1400" b="0" i="0" u="none" strike="noStrike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3C0DB3"/>
                          </a:solidFill>
                          <a:effectLst/>
                        </a:rPr>
                        <a:t>Средства массовой информации</a:t>
                      </a:r>
                      <a:endParaRPr lang="ru-RU" sz="1400" b="0" i="0" u="none" strike="noStrike" dirty="0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1821,7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1626,3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1626,3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A62AA9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517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3C0DB3"/>
                          </a:solidFill>
                          <a:effectLst/>
                        </a:rPr>
                        <a:t>1400</a:t>
                      </a:r>
                      <a:endParaRPr lang="ru-RU" sz="1400" b="0" i="0" u="none" strike="noStrike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3C0DB3"/>
                          </a:solidFill>
                          <a:effectLst/>
                        </a:rPr>
                        <a:t>Межбюджетные трансферты бюджетам муниципальных образований </a:t>
                      </a:r>
                      <a:endParaRPr lang="ru-RU" sz="1400" b="0" i="0" u="none" strike="noStrike" dirty="0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37302,0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34615,0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34615,0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A62AA9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349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CC3399"/>
                          </a:solidFill>
                          <a:effectLst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CC3399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610715,4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496814,1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476819,1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A62AA9"/>
                          </a:solidFill>
                          <a:effectLst/>
                          <a:latin typeface="Calibri"/>
                        </a:rPr>
                        <a:t>95,98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44378" y="548680"/>
            <a:ext cx="1296144" cy="5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20725" algn="l"/>
              </a:tabLst>
            </a:pPr>
            <a:r>
              <a:rPr lang="ru-RU" b="1" dirty="0" smtClean="0">
                <a:solidFill>
                  <a:srgbClr val="350EC2"/>
                </a:solidFill>
              </a:rPr>
              <a:t>тыс. руб.</a:t>
            </a:r>
            <a:endParaRPr lang="ru-RU" b="1" dirty="0">
              <a:solidFill>
                <a:srgbClr val="350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5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5554960" cy="86409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Уважаемые жители Первомайского муниципального района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94754"/>
            <a:ext cx="8363272" cy="46958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ru-RU" sz="2400" b="1" dirty="0" smtClean="0">
                <a:solidFill>
                  <a:srgbClr val="C10F75"/>
                </a:solidFill>
                <a:latin typeface="+mj-lt"/>
              </a:rPr>
              <a:t>«Бюджет для граждан»</a:t>
            </a:r>
            <a:r>
              <a:rPr lang="en-US" sz="2400" b="1" dirty="0">
                <a:solidFill>
                  <a:srgbClr val="C10F75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782835"/>
                </a:solidFill>
                <a:latin typeface="+mj-lt"/>
              </a:rPr>
              <a:t>познакомит вас </a:t>
            </a:r>
            <a:r>
              <a:rPr lang="ru-RU" sz="2400" b="1" dirty="0">
                <a:solidFill>
                  <a:srgbClr val="782835"/>
                </a:solidFill>
                <a:latin typeface="+mj-lt"/>
                <a:cs typeface="Times New Roman" pitchFamily="18" charset="0"/>
              </a:rPr>
              <a:t>с основными целями, задачами и приоритетными направлениями бюджетной политики района, </a:t>
            </a:r>
            <a:r>
              <a:rPr lang="ru-RU" sz="2400" b="1" dirty="0" smtClean="0">
                <a:solidFill>
                  <a:srgbClr val="782835"/>
                </a:solidFill>
                <a:latin typeface="+mj-lt"/>
                <a:cs typeface="Times New Roman" pitchFamily="18" charset="0"/>
              </a:rPr>
              <a:t>основными условиями формирования бюджета района, источниками доходов и обоснованиями расходов бюджета</a:t>
            </a:r>
            <a:r>
              <a:rPr lang="ru-RU" sz="2400" b="1" dirty="0">
                <a:solidFill>
                  <a:srgbClr val="782835"/>
                </a:solidFill>
                <a:latin typeface="+mj-lt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782835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marL="0" indent="0" algn="just">
              <a:buNone/>
              <a:defRPr/>
            </a:pPr>
            <a:r>
              <a:rPr lang="ru-RU" sz="2400" b="1" dirty="0" smtClean="0">
                <a:solidFill>
                  <a:srgbClr val="782835"/>
                </a:solidFill>
                <a:latin typeface="+mj-lt"/>
                <a:cs typeface="Times New Roman" pitchFamily="18" charset="0"/>
              </a:rPr>
              <a:t>Основная </a:t>
            </a:r>
            <a:r>
              <a:rPr lang="ru-RU" sz="2400" b="1" dirty="0">
                <a:solidFill>
                  <a:srgbClr val="782835"/>
                </a:solidFill>
                <a:latin typeface="+mj-lt"/>
                <a:cs typeface="Times New Roman" pitchFamily="18" charset="0"/>
              </a:rPr>
              <a:t>цель </a:t>
            </a:r>
            <a:r>
              <a:rPr lang="ru-RU" sz="2400" b="1" dirty="0" smtClean="0">
                <a:solidFill>
                  <a:srgbClr val="782835"/>
                </a:solidFill>
                <a:latin typeface="+mj-lt"/>
                <a:cs typeface="Times New Roman" pitchFamily="18" charset="0"/>
              </a:rPr>
              <a:t> данного проекта - это представление информации о бюджете в доступной и понятной форме для жителей района, </a:t>
            </a:r>
            <a:r>
              <a:rPr lang="ru-RU" sz="2400" b="1" dirty="0">
                <a:solidFill>
                  <a:srgbClr val="782835"/>
                </a:solidFill>
                <a:latin typeface="+mj-lt"/>
                <a:cs typeface="Times New Roman" pitchFamily="18" charset="0"/>
              </a:rPr>
              <a:t>вовлечение </a:t>
            </a:r>
            <a:r>
              <a:rPr lang="ru-RU" sz="2400" b="1" dirty="0" smtClean="0">
                <a:solidFill>
                  <a:srgbClr val="782835"/>
                </a:solidFill>
                <a:latin typeface="+mj-lt"/>
                <a:cs typeface="Times New Roman" pitchFamily="18" charset="0"/>
              </a:rPr>
              <a:t>граждан </a:t>
            </a:r>
            <a:r>
              <a:rPr lang="ru-RU" sz="2400" b="1" dirty="0">
                <a:solidFill>
                  <a:srgbClr val="782835"/>
                </a:solidFill>
                <a:latin typeface="+mj-lt"/>
                <a:cs typeface="Times New Roman" pitchFamily="18" charset="0"/>
              </a:rPr>
              <a:t>в бюджетный процесс </a:t>
            </a:r>
            <a:r>
              <a:rPr lang="ru-RU" sz="2400" b="1" dirty="0" smtClean="0">
                <a:solidFill>
                  <a:srgbClr val="782835"/>
                </a:solidFill>
                <a:latin typeface="+mj-lt"/>
                <a:cs typeface="Times New Roman" pitchFamily="18" charset="0"/>
              </a:rPr>
              <a:t>в Первомайском муниципальном районе, а так же информирование жителей об исполнении бюджета за прошедший год.</a:t>
            </a:r>
            <a:endParaRPr lang="ru-RU" sz="2400" b="1" dirty="0" smtClean="0">
              <a:solidFill>
                <a:srgbClr val="782835"/>
              </a:solidFill>
              <a:latin typeface="+mj-lt"/>
            </a:endParaRPr>
          </a:p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User\Desktop\фото\117065_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4048">
            <a:off x="5652120" y="263631"/>
            <a:ext cx="3240360" cy="18022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09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257143"/>
              </p:ext>
            </p:extLst>
          </p:nvPr>
        </p:nvGraphicFramePr>
        <p:xfrm>
          <a:off x="107504" y="404664"/>
          <a:ext cx="864096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825213"/>
              </p:ext>
            </p:extLst>
          </p:nvPr>
        </p:nvGraphicFramePr>
        <p:xfrm>
          <a:off x="755576" y="3717032"/>
          <a:ext cx="5472608" cy="32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642192"/>
              </p:ext>
            </p:extLst>
          </p:nvPr>
        </p:nvGraphicFramePr>
        <p:xfrm>
          <a:off x="251520" y="188640"/>
          <a:ext cx="8677275" cy="481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058962"/>
              </p:ext>
            </p:extLst>
          </p:nvPr>
        </p:nvGraphicFramePr>
        <p:xfrm>
          <a:off x="683568" y="3789040"/>
          <a:ext cx="5832648" cy="30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04048" y="35730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Факт 2014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45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Распределение расходов бюджета района </a:t>
            </a:r>
            <a:r>
              <a:rPr lang="ru-RU" sz="2400" dirty="0" smtClean="0"/>
              <a:t>по главным распорядителям бюджетных средств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92148"/>
              </p:ext>
            </p:extLst>
          </p:nvPr>
        </p:nvGraphicFramePr>
        <p:xfrm>
          <a:off x="251520" y="908720"/>
          <a:ext cx="8280919" cy="5400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5179"/>
                <a:gridCol w="1053935"/>
                <a:gridCol w="1053935"/>
                <a:gridCol w="1053935"/>
                <a:gridCol w="1053935"/>
              </a:tblGrid>
              <a:tr h="635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A62AA9"/>
                          </a:solidFill>
                          <a:effectLst/>
                        </a:rPr>
                        <a:t>Наименование главного распорядителя бюджетных средств</a:t>
                      </a:r>
                      <a:endParaRPr lang="ru-RU" sz="1200" b="1" i="0" u="none" strike="noStrike" dirty="0">
                        <a:solidFill>
                          <a:srgbClr val="A62AA9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A62AA9"/>
                          </a:solidFill>
                          <a:effectLst/>
                        </a:rPr>
                        <a:t>Факт </a:t>
                      </a:r>
                      <a:r>
                        <a:rPr lang="ru-RU" sz="1200" b="1" u="none" strike="noStrike" dirty="0">
                          <a:solidFill>
                            <a:srgbClr val="A62AA9"/>
                          </a:solidFill>
                          <a:effectLst/>
                        </a:rPr>
                        <a:t>2014</a:t>
                      </a:r>
                      <a:endParaRPr lang="ru-RU" sz="1200" b="1" i="0" u="none" strike="noStrike" dirty="0">
                        <a:solidFill>
                          <a:srgbClr val="A62AA9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A62AA9"/>
                          </a:solidFill>
                          <a:effectLst/>
                          <a:latin typeface="Calibri"/>
                        </a:rPr>
                        <a:t>План 2015</a:t>
                      </a:r>
                      <a:endParaRPr lang="ru-RU" sz="1200" b="1" i="0" u="none" strike="noStrike" dirty="0">
                        <a:solidFill>
                          <a:srgbClr val="A62AA9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A62AA9"/>
                          </a:solidFill>
                          <a:effectLst/>
                        </a:rPr>
                        <a:t>Факт </a:t>
                      </a:r>
                      <a:r>
                        <a:rPr lang="ru-RU" sz="1200" b="1" u="none" strike="noStrike" dirty="0">
                          <a:solidFill>
                            <a:srgbClr val="A62AA9"/>
                          </a:solidFill>
                          <a:effectLst/>
                        </a:rPr>
                        <a:t>2015</a:t>
                      </a:r>
                      <a:endParaRPr lang="ru-RU" sz="1200" b="1" i="0" u="none" strike="noStrike" dirty="0">
                        <a:solidFill>
                          <a:srgbClr val="A62AA9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A62AA9"/>
                          </a:solidFill>
                          <a:effectLst/>
                          <a:latin typeface="Calibri"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rgbClr val="A62AA9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5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A62AA9"/>
                          </a:solidFill>
                          <a:effectLst/>
                        </a:rPr>
                        <a:t>Отдел  культуры, туризма и молодежной  политики администрации Первомайского муниципального района</a:t>
                      </a:r>
                      <a:endParaRPr lang="ru-RU" sz="1200" b="1" i="0" u="none" strike="noStrike" dirty="0">
                        <a:solidFill>
                          <a:srgbClr val="A62AA9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CC3399"/>
                          </a:solidFill>
                          <a:effectLst/>
                          <a:latin typeface="Calibri"/>
                        </a:rPr>
                        <a:t>41 281 522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CC3399"/>
                          </a:solidFill>
                          <a:effectLst/>
                          <a:latin typeface="Times New Roman"/>
                        </a:rPr>
                        <a:t>47 408 799</a:t>
                      </a:r>
                      <a:endParaRPr lang="ru-RU" sz="1200" b="1" i="0" u="none" strike="noStrike" dirty="0">
                        <a:solidFill>
                          <a:srgbClr val="CC3399"/>
                        </a:solidFill>
                        <a:effectLst/>
                        <a:latin typeface="Times New Roman"/>
                      </a:endParaRPr>
                    </a:p>
                  </a:txBody>
                  <a:tcPr marL="9024" marR="9024" marT="902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200" b="1" kern="1200" dirty="0" smtClean="0">
                          <a:solidFill>
                            <a:srgbClr val="CC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40 030 718</a:t>
                      </a:r>
                      <a:endParaRPr lang="ru-RU" sz="1200" b="1" i="0" u="none" strike="noStrike" dirty="0">
                        <a:solidFill>
                          <a:srgbClr val="CC3399"/>
                        </a:solidFill>
                        <a:effectLst/>
                        <a:latin typeface="Times New Roman"/>
                      </a:endParaRPr>
                    </a:p>
                  </a:txBody>
                  <a:tcPr marL="9024" marR="9024" marT="902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50EC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84,4</a:t>
                      </a:r>
                      <a:endParaRPr lang="ru-RU" sz="1100" dirty="0">
                        <a:solidFill>
                          <a:srgbClr val="350EC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5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A62AA9"/>
                          </a:solidFill>
                          <a:effectLst/>
                        </a:rPr>
                        <a:t>Отдел  образования  Администрации Первомайского муниципального района</a:t>
                      </a:r>
                      <a:endParaRPr lang="ru-RU" sz="1200" b="1" i="0" u="none" strike="noStrike" dirty="0">
                        <a:solidFill>
                          <a:srgbClr val="A62AA9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CC3399"/>
                          </a:solidFill>
                          <a:effectLst/>
                          <a:latin typeface="Calibri"/>
                        </a:rPr>
                        <a:t>225 820 987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200" b="1" kern="1200" dirty="0" smtClean="0">
                          <a:solidFill>
                            <a:srgbClr val="CC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210 786 827</a:t>
                      </a:r>
                      <a:endParaRPr lang="ru-RU" sz="1200" b="1" i="0" u="none" strike="noStrike" dirty="0">
                        <a:solidFill>
                          <a:srgbClr val="CC3399"/>
                        </a:solidFill>
                        <a:effectLst/>
                        <a:latin typeface="Times New Roman"/>
                      </a:endParaRPr>
                    </a:p>
                  </a:txBody>
                  <a:tcPr marL="9024" marR="9024" marT="902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200" b="1" kern="1200" dirty="0" smtClean="0">
                          <a:solidFill>
                            <a:srgbClr val="CC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205 962 841</a:t>
                      </a:r>
                      <a:endParaRPr lang="ru-RU" sz="1200" b="1" i="0" u="none" strike="noStrike" dirty="0">
                        <a:solidFill>
                          <a:srgbClr val="CC3399"/>
                        </a:solidFill>
                        <a:effectLst/>
                        <a:latin typeface="Times New Roman"/>
                      </a:endParaRPr>
                    </a:p>
                  </a:txBody>
                  <a:tcPr marL="9024" marR="9024" marT="902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50EC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97,7</a:t>
                      </a:r>
                      <a:endParaRPr lang="ru-RU" sz="1100" dirty="0">
                        <a:solidFill>
                          <a:srgbClr val="350EC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5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A62AA9"/>
                          </a:solidFill>
                          <a:effectLst/>
                        </a:rPr>
                        <a:t>Отдел финансов Администрации Первомайского муниципального района</a:t>
                      </a:r>
                      <a:endParaRPr lang="ru-RU" sz="1200" b="1" i="0" u="none" strike="noStrike" dirty="0">
                        <a:solidFill>
                          <a:srgbClr val="A62AA9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CC3399"/>
                          </a:solidFill>
                          <a:effectLst/>
                          <a:latin typeface="Calibri"/>
                        </a:rPr>
                        <a:t>162 477 370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200" b="1" kern="1200" dirty="0" smtClean="0">
                          <a:solidFill>
                            <a:srgbClr val="CC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70 728 420</a:t>
                      </a:r>
                      <a:endParaRPr lang="ru-RU" sz="1200" b="1" i="0" u="none" strike="noStrike" dirty="0">
                        <a:solidFill>
                          <a:srgbClr val="CC3399"/>
                        </a:solidFill>
                        <a:effectLst/>
                        <a:latin typeface="Times New Roman"/>
                      </a:endParaRPr>
                    </a:p>
                  </a:txBody>
                  <a:tcPr marL="9024" marR="9024" marT="902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200" b="1" kern="1200" dirty="0" smtClean="0">
                          <a:solidFill>
                            <a:srgbClr val="CC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67 518 085</a:t>
                      </a:r>
                      <a:endParaRPr lang="ru-RU" sz="1200" b="1" i="0" u="none" strike="noStrike" dirty="0">
                        <a:solidFill>
                          <a:srgbClr val="CC3399"/>
                        </a:solidFill>
                        <a:effectLst/>
                        <a:latin typeface="Times New Roman"/>
                      </a:endParaRPr>
                    </a:p>
                  </a:txBody>
                  <a:tcPr marL="9024" marR="9024" marT="902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50EC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95,5</a:t>
                      </a:r>
                      <a:endParaRPr lang="ru-RU" sz="1100" dirty="0">
                        <a:solidFill>
                          <a:srgbClr val="350EC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5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A62AA9"/>
                          </a:solidFill>
                          <a:effectLst/>
                        </a:rPr>
                        <a:t>Отдел труда и социальной поддержки населения Администрации Первомайского муниципального района</a:t>
                      </a:r>
                      <a:endParaRPr lang="ru-RU" sz="1200" b="1" i="0" u="none" strike="noStrike" dirty="0">
                        <a:solidFill>
                          <a:srgbClr val="A62AA9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CC3399"/>
                          </a:solidFill>
                          <a:effectLst/>
                          <a:latin typeface="Calibri"/>
                        </a:rPr>
                        <a:t>96 238 001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200" b="1" kern="1200" dirty="0" smtClean="0">
                          <a:solidFill>
                            <a:srgbClr val="CC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98 572 051</a:t>
                      </a:r>
                      <a:endParaRPr lang="ru-RU" sz="1200" b="1" i="0" u="none" strike="noStrike" dirty="0">
                        <a:solidFill>
                          <a:srgbClr val="CC3399"/>
                        </a:solidFill>
                        <a:effectLst/>
                        <a:latin typeface="Times New Roman"/>
                      </a:endParaRPr>
                    </a:p>
                  </a:txBody>
                  <a:tcPr marL="9024" marR="9024" marT="902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200" b="1" kern="1200" dirty="0" smtClean="0">
                          <a:solidFill>
                            <a:srgbClr val="CC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98 181 893</a:t>
                      </a:r>
                      <a:endParaRPr lang="ru-RU" sz="1200" b="1" i="0" u="none" strike="noStrike" dirty="0">
                        <a:solidFill>
                          <a:srgbClr val="CC3399"/>
                        </a:solidFill>
                        <a:effectLst/>
                        <a:latin typeface="Times New Roman"/>
                      </a:endParaRPr>
                    </a:p>
                  </a:txBody>
                  <a:tcPr marL="9024" marR="9024" marT="902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50EC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99,6</a:t>
                      </a:r>
                      <a:endParaRPr lang="ru-RU" sz="1100" dirty="0">
                        <a:solidFill>
                          <a:srgbClr val="350EC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5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A62AA9"/>
                          </a:solidFill>
                          <a:effectLst/>
                        </a:rPr>
                        <a:t>Администрация  Первомайского  муниципального района   Ярославской  области</a:t>
                      </a:r>
                      <a:endParaRPr lang="ru-RU" sz="1200" b="1" i="0" u="none" strike="noStrike" dirty="0">
                        <a:solidFill>
                          <a:srgbClr val="A62AA9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CC3399"/>
                          </a:solidFill>
                          <a:effectLst/>
                          <a:latin typeface="Calibri"/>
                        </a:rPr>
                        <a:t>83 824 365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200" b="1" kern="1200" dirty="0" smtClean="0">
                          <a:solidFill>
                            <a:srgbClr val="CC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68 284 499</a:t>
                      </a:r>
                      <a:endParaRPr lang="ru-RU" sz="1200" b="1" i="0" u="none" strike="noStrike" dirty="0">
                        <a:solidFill>
                          <a:srgbClr val="CC3399"/>
                        </a:solidFill>
                        <a:effectLst/>
                        <a:latin typeface="Times New Roman"/>
                      </a:endParaRPr>
                    </a:p>
                  </a:txBody>
                  <a:tcPr marL="9024" marR="9024" marT="902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200" b="1" kern="1200" dirty="0" smtClean="0">
                          <a:solidFill>
                            <a:srgbClr val="CC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64 092 180</a:t>
                      </a:r>
                      <a:endParaRPr lang="ru-RU" sz="1200" b="1" i="0" u="none" strike="noStrike" dirty="0">
                        <a:solidFill>
                          <a:srgbClr val="CC3399"/>
                        </a:solidFill>
                        <a:effectLst/>
                        <a:latin typeface="Times New Roman"/>
                      </a:endParaRPr>
                    </a:p>
                  </a:txBody>
                  <a:tcPr marL="9024" marR="9024" marT="902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50EC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93,9</a:t>
                      </a:r>
                      <a:endParaRPr lang="ru-RU" sz="1100" dirty="0">
                        <a:solidFill>
                          <a:srgbClr val="350EC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5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A62AA9"/>
                          </a:solidFill>
                          <a:effectLst/>
                        </a:rPr>
                        <a:t>Собрание Представителей Первомайского муниципального района</a:t>
                      </a:r>
                      <a:endParaRPr lang="ru-RU" sz="1200" b="1" i="0" u="none" strike="noStrike" dirty="0">
                        <a:solidFill>
                          <a:srgbClr val="A62AA9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CC3399"/>
                          </a:solidFill>
                          <a:effectLst/>
                          <a:latin typeface="Calibri"/>
                        </a:rPr>
                        <a:t>127 974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200" b="1" kern="1200" dirty="0" smtClean="0">
                          <a:solidFill>
                            <a:srgbClr val="CC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35 127</a:t>
                      </a:r>
                      <a:endParaRPr lang="ru-RU" sz="1200" b="1" i="0" u="none" strike="noStrike" dirty="0">
                        <a:solidFill>
                          <a:srgbClr val="CC3399"/>
                        </a:solidFill>
                        <a:effectLst/>
                        <a:latin typeface="Times New Roman"/>
                      </a:endParaRPr>
                    </a:p>
                  </a:txBody>
                  <a:tcPr marL="9024" marR="9024" marT="902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200" b="1" kern="1200" dirty="0" smtClean="0">
                          <a:solidFill>
                            <a:srgbClr val="CC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35 127</a:t>
                      </a:r>
                      <a:endParaRPr lang="ru-RU" sz="1200" b="1" i="0" u="none" strike="noStrike" dirty="0">
                        <a:solidFill>
                          <a:srgbClr val="CC3399"/>
                        </a:solidFill>
                        <a:effectLst/>
                        <a:latin typeface="Times New Roman"/>
                      </a:endParaRPr>
                    </a:p>
                  </a:txBody>
                  <a:tcPr marL="9024" marR="9024" marT="902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50EC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100,0</a:t>
                      </a:r>
                      <a:endParaRPr lang="ru-RU" sz="1100" dirty="0">
                        <a:solidFill>
                          <a:srgbClr val="350EC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5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A62AA9"/>
                          </a:solidFill>
                          <a:effectLst/>
                        </a:rPr>
                        <a:t>Контрольно-счетная палата Первомайского муниципального района</a:t>
                      </a:r>
                      <a:endParaRPr lang="ru-RU" sz="1200" b="1" i="0" u="none" strike="noStrike" dirty="0">
                        <a:solidFill>
                          <a:srgbClr val="A62AA9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CC3399"/>
                          </a:solidFill>
                          <a:effectLst/>
                          <a:latin typeface="Calibri"/>
                        </a:rPr>
                        <a:t>945 236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200" b="1" kern="1200" dirty="0" smtClean="0">
                          <a:solidFill>
                            <a:srgbClr val="CC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998 400</a:t>
                      </a:r>
                      <a:endParaRPr lang="ru-RU" sz="1200" b="1" i="0" u="none" strike="noStrike" dirty="0">
                        <a:solidFill>
                          <a:srgbClr val="CC3399"/>
                        </a:solidFill>
                        <a:effectLst/>
                        <a:latin typeface="Times New Roman"/>
                      </a:endParaRPr>
                    </a:p>
                  </a:txBody>
                  <a:tcPr marL="9024" marR="9024" marT="902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200" b="1" kern="1200" dirty="0" smtClean="0">
                          <a:solidFill>
                            <a:srgbClr val="CC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998 306</a:t>
                      </a:r>
                      <a:endParaRPr lang="ru-RU" sz="1200" b="1" i="0" u="none" strike="noStrike" dirty="0">
                        <a:solidFill>
                          <a:srgbClr val="CC3399"/>
                        </a:solidFill>
                        <a:effectLst/>
                        <a:latin typeface="Times New Roman"/>
                      </a:endParaRPr>
                    </a:p>
                  </a:txBody>
                  <a:tcPr marL="9024" marR="9024" marT="902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50EC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100,0</a:t>
                      </a:r>
                      <a:endParaRPr lang="ru-RU" sz="1100" dirty="0">
                        <a:solidFill>
                          <a:srgbClr val="350EC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768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rgbClr val="350EC2"/>
                          </a:solidFill>
                          <a:effectLst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350EC2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50EC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610</a:t>
                      </a:r>
                      <a:r>
                        <a:rPr lang="ru-RU" sz="1200" b="1" baseline="0" dirty="0" smtClean="0">
                          <a:solidFill>
                            <a:srgbClr val="350EC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715</a:t>
                      </a:r>
                      <a:r>
                        <a:rPr lang="ru-RU" sz="1200" b="1" dirty="0" smtClean="0">
                          <a:solidFill>
                            <a:srgbClr val="350EC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455</a:t>
                      </a:r>
                      <a:endParaRPr lang="ru-RU" sz="1200" b="1" dirty="0">
                        <a:solidFill>
                          <a:srgbClr val="350EC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200" b="1" kern="1200" dirty="0" smtClean="0">
                          <a:solidFill>
                            <a:srgbClr val="350EC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496 814 123</a:t>
                      </a:r>
                      <a:endParaRPr lang="ru-RU" sz="1200" b="1" i="0" u="none" strike="noStrike" dirty="0">
                        <a:solidFill>
                          <a:srgbClr val="350EC2"/>
                        </a:solidFill>
                        <a:effectLst/>
                        <a:latin typeface="Times New Roman"/>
                      </a:endParaRPr>
                    </a:p>
                  </a:txBody>
                  <a:tcPr marL="9024" marR="9024" marT="902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200" b="1" kern="1200" dirty="0" smtClean="0">
                          <a:solidFill>
                            <a:srgbClr val="350EC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476 819 150</a:t>
                      </a:r>
                      <a:endParaRPr lang="ru-RU" sz="1200" b="1" i="0" u="none" strike="noStrike" dirty="0">
                        <a:solidFill>
                          <a:srgbClr val="350EC2"/>
                        </a:solidFill>
                        <a:effectLst/>
                        <a:latin typeface="Times New Roman"/>
                      </a:endParaRPr>
                    </a:p>
                  </a:txBody>
                  <a:tcPr marL="9024" marR="9024" marT="902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50EC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96,0</a:t>
                      </a:r>
                      <a:endParaRPr lang="ru-RU" sz="1100" dirty="0">
                        <a:solidFill>
                          <a:srgbClr val="350EC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740352" y="355626"/>
            <a:ext cx="1296144" cy="5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20725" algn="l"/>
              </a:tabLst>
            </a:pPr>
            <a:r>
              <a:rPr lang="ru-RU" b="1" dirty="0" smtClean="0">
                <a:solidFill>
                  <a:srgbClr val="350EC2"/>
                </a:solidFill>
              </a:rPr>
              <a:t> руб.</a:t>
            </a:r>
            <a:endParaRPr lang="ru-RU" b="1" dirty="0">
              <a:solidFill>
                <a:srgbClr val="350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1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552589"/>
              </p:ext>
            </p:extLst>
          </p:nvPr>
        </p:nvGraphicFramePr>
        <p:xfrm>
          <a:off x="251520" y="188640"/>
          <a:ext cx="8568952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217514"/>
              </p:ext>
            </p:extLst>
          </p:nvPr>
        </p:nvGraphicFramePr>
        <p:xfrm>
          <a:off x="251520" y="188640"/>
          <a:ext cx="8640960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960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Woman &amp; Calcula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8189">
            <a:off x="170512" y="5115818"/>
            <a:ext cx="2647472" cy="157775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469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3898">
            <a:off x="7101150" y="96849"/>
            <a:ext cx="1239844" cy="174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154" y="38955"/>
            <a:ext cx="6688742" cy="100811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С 2014 года бюджет Первомайского муниципального района по расходам формируется и исполняется </a:t>
            </a:r>
            <a:r>
              <a:rPr lang="ru-RU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программам </a:t>
            </a:r>
            <a:r>
              <a:rPr lang="ru-RU" sz="1600" b="1" dirty="0" smtClean="0">
                <a:solidFill>
                  <a:srgbClr val="FF0000"/>
                </a:solidFill>
              </a:rPr>
              <a:t>в соответствии с Бюджетным кодексом Российской Федерации. 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059716"/>
            <a:ext cx="5688632" cy="15436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cap="all" dirty="0" smtClean="0">
                <a:ln w="9000" cmpd="sng">
                  <a:solidFill>
                    <a:srgbClr val="CC3399"/>
                  </a:solidFill>
                  <a:prstDash val="solid"/>
                </a:ln>
                <a:solidFill>
                  <a:srgbClr val="C10F7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Муниципальная программа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увязанный по ресурсам,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исполнителям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и срокам осуществления комплекс мероприятий, направленный на достижение целей и наиболее эффективное решение задач социально-экономического развития Первомайского муниципального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района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ru-RU" sz="1600" dirty="0">
              <a:solidFill>
                <a:srgbClr val="350EC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782" y="3654212"/>
            <a:ext cx="1952178" cy="15841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A62AA9"/>
                </a:solidFill>
              </a:rPr>
              <a:t>В состав расходов бюджета района так же входят 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транзитные средства</a:t>
            </a:r>
            <a:r>
              <a:rPr lang="ru-RU" sz="1400" b="1" dirty="0" smtClean="0">
                <a:solidFill>
                  <a:srgbClr val="A62AA9"/>
                </a:solidFill>
              </a:rPr>
              <a:t>.</a:t>
            </a:r>
            <a:endParaRPr lang="ru-RU" sz="1400" b="1" dirty="0">
              <a:solidFill>
                <a:srgbClr val="A62AA9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842090"/>
              </p:ext>
            </p:extLst>
          </p:nvPr>
        </p:nvGraphicFramePr>
        <p:xfrm>
          <a:off x="2028961" y="3789039"/>
          <a:ext cx="6899015" cy="2952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3834"/>
                <a:gridCol w="1032363"/>
                <a:gridCol w="1417606"/>
                <a:gridCol w="1417606"/>
                <a:gridCol w="1417606"/>
              </a:tblGrid>
              <a:tr h="5884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350EC2"/>
                          </a:solidFill>
                          <a:effectLst/>
                        </a:rPr>
                        <a:t>Показатели</a:t>
                      </a:r>
                      <a:endParaRPr lang="ru-RU" sz="1200" b="1" i="0" u="none" strike="noStrike" dirty="0">
                        <a:solidFill>
                          <a:srgbClr val="350EC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BA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350EC2"/>
                          </a:solidFill>
                          <a:effectLst/>
                        </a:rPr>
                        <a:t>Отчет 2014</a:t>
                      </a:r>
                      <a:endParaRPr lang="ru-RU" sz="1200" b="1" i="0" u="none" strike="noStrike" dirty="0">
                        <a:solidFill>
                          <a:srgbClr val="350EC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BA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Times New Roman"/>
                        </a:rPr>
                        <a:t>План 2015</a:t>
                      </a:r>
                      <a:endParaRPr lang="ru-RU" sz="1200" b="1" i="0" u="none" strike="noStrike" dirty="0">
                        <a:solidFill>
                          <a:srgbClr val="350EC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BA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350EC2"/>
                          </a:solidFill>
                          <a:effectLst/>
                        </a:rPr>
                        <a:t>Факт </a:t>
                      </a:r>
                      <a:r>
                        <a:rPr lang="ru-RU" sz="1200" b="1" u="none" strike="noStrike" dirty="0">
                          <a:solidFill>
                            <a:srgbClr val="350EC2"/>
                          </a:solidFill>
                          <a:effectLst/>
                        </a:rPr>
                        <a:t>2015</a:t>
                      </a:r>
                      <a:endParaRPr lang="ru-RU" sz="1200" b="1" i="0" u="none" strike="noStrike" dirty="0">
                        <a:solidFill>
                          <a:srgbClr val="350EC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BA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Times New Roman"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rgbClr val="350EC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BAF7F"/>
                    </a:solidFill>
                  </a:tcPr>
                </a:tc>
              </a:tr>
              <a:tr h="730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A62AA9"/>
                          </a:solidFill>
                          <a:effectLst/>
                        </a:rPr>
                        <a:t>Программные расходы</a:t>
                      </a:r>
                      <a:endParaRPr lang="ru-RU" sz="1200" b="1" i="0" u="none" strike="noStrike" dirty="0">
                        <a:solidFill>
                          <a:srgbClr val="A62AA9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BA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>
                          <a:solidFill>
                            <a:srgbClr val="CC3399"/>
                          </a:solidFill>
                          <a:effectLst/>
                        </a:rPr>
                        <a:t>445 097,8</a:t>
                      </a:r>
                      <a:endParaRPr lang="ru-RU" sz="1300" b="1" i="0" u="none" strike="noStrike" baseline="0" dirty="0">
                        <a:solidFill>
                          <a:srgbClr val="CC3399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DBA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CC3399"/>
                          </a:solidFill>
                          <a:effectLst/>
                          <a:latin typeface="Calibri"/>
                        </a:rPr>
                        <a:t>421 933,00</a:t>
                      </a:r>
                    </a:p>
                  </a:txBody>
                  <a:tcPr marL="9525" marR="9525" marT="9525" marB="0" anchor="ctr">
                    <a:solidFill>
                      <a:srgbClr val="DBA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CC3399"/>
                          </a:solidFill>
                          <a:effectLst/>
                          <a:latin typeface="Calibri"/>
                        </a:rPr>
                        <a:t>406 113,00</a:t>
                      </a:r>
                    </a:p>
                  </a:txBody>
                  <a:tcPr marL="9525" marR="9525" marT="9525" marB="0" anchor="ctr">
                    <a:solidFill>
                      <a:srgbClr val="DBA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CC3399"/>
                          </a:solidFill>
                          <a:effectLst/>
                          <a:latin typeface="Arial"/>
                        </a:rPr>
                        <a:t>96,3</a:t>
                      </a:r>
                      <a:endParaRPr lang="ru-RU" sz="1200" b="1" i="0" u="none" strike="noStrike" dirty="0">
                        <a:solidFill>
                          <a:srgbClr val="CC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BAF7F"/>
                    </a:solidFill>
                  </a:tcPr>
                </a:tc>
              </a:tr>
              <a:tr h="5377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Непрограммные расходы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BA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34 932,8</a:t>
                      </a:r>
                      <a:endParaRPr lang="ru-RU" sz="1300" b="1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DBA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41 774,80</a:t>
                      </a:r>
                    </a:p>
                  </a:txBody>
                  <a:tcPr marL="9525" marR="9525" marT="9525" marB="0" anchor="ctr">
                    <a:solidFill>
                      <a:srgbClr val="DBA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40 620,50</a:t>
                      </a:r>
                    </a:p>
                  </a:txBody>
                  <a:tcPr marL="9525" marR="9525" marT="9525" marB="0" anchor="ctr">
                    <a:solidFill>
                      <a:srgbClr val="DBA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CC3399"/>
                          </a:solidFill>
                          <a:effectLst/>
                          <a:latin typeface="Arial"/>
                        </a:rPr>
                        <a:t>97,2</a:t>
                      </a:r>
                      <a:endParaRPr lang="ru-RU" sz="1200" b="1" i="0" u="none" strike="noStrike" dirty="0">
                        <a:solidFill>
                          <a:srgbClr val="CC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BAF7F"/>
                    </a:solidFill>
                  </a:tcPr>
                </a:tc>
              </a:tr>
              <a:tr h="852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Транзитные средства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BA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130 684,8</a:t>
                      </a:r>
                      <a:endParaRPr lang="ru-RU" sz="1300" b="1" i="0" u="none" strike="noStrike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DBA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33 106,30</a:t>
                      </a:r>
                    </a:p>
                  </a:txBody>
                  <a:tcPr marL="9525" marR="9525" marT="9525" marB="0" anchor="ctr">
                    <a:solidFill>
                      <a:srgbClr val="DBA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30 085,60</a:t>
                      </a:r>
                    </a:p>
                  </a:txBody>
                  <a:tcPr marL="9525" marR="9525" marT="9525" marB="0" anchor="ctr">
                    <a:solidFill>
                      <a:srgbClr val="DBA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CC3399"/>
                          </a:solidFill>
                          <a:effectLst/>
                          <a:latin typeface="Arial"/>
                        </a:rPr>
                        <a:t>90,9</a:t>
                      </a:r>
                      <a:endParaRPr lang="ru-RU" sz="1200" b="1" i="0" u="none" strike="noStrike" dirty="0">
                        <a:solidFill>
                          <a:srgbClr val="CC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BAF7F"/>
                    </a:solidFill>
                  </a:tcPr>
                </a:tc>
              </a:tr>
              <a:tr h="24349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rgbClr val="C10F75"/>
                          </a:solidFill>
                          <a:effectLst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C10F7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BA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>
                          <a:solidFill>
                            <a:srgbClr val="C10F75"/>
                          </a:solidFill>
                          <a:effectLst/>
                        </a:rPr>
                        <a:t>610 715,4</a:t>
                      </a:r>
                      <a:endParaRPr lang="ru-RU" sz="1300" b="1" i="0" u="none" strike="noStrike" baseline="0" dirty="0">
                        <a:solidFill>
                          <a:srgbClr val="C10F75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DBA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C10F75"/>
                          </a:solidFill>
                          <a:effectLst/>
                          <a:latin typeface="Calibri"/>
                        </a:rPr>
                        <a:t>496 814,10</a:t>
                      </a:r>
                    </a:p>
                  </a:txBody>
                  <a:tcPr marL="9525" marR="9525" marT="9525" marB="0" anchor="ctr">
                    <a:solidFill>
                      <a:srgbClr val="DBA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C10F75"/>
                          </a:solidFill>
                          <a:effectLst/>
                          <a:latin typeface="Calibri"/>
                        </a:rPr>
                        <a:t>476 819,10</a:t>
                      </a:r>
                    </a:p>
                  </a:txBody>
                  <a:tcPr marL="9525" marR="9525" marT="9525" marB="0" anchor="ctr">
                    <a:solidFill>
                      <a:srgbClr val="DBA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CC3399"/>
                          </a:solidFill>
                          <a:effectLst/>
                          <a:latin typeface="Arial"/>
                        </a:rPr>
                        <a:t>96</a:t>
                      </a:r>
                      <a:endParaRPr lang="ru-RU" sz="1200" b="1" i="0" u="none" strike="noStrike" dirty="0">
                        <a:solidFill>
                          <a:srgbClr val="CC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BAF7F"/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012160" y="1636882"/>
            <a:ext cx="2915816" cy="2207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Все муниципальные программы размещены на официальном сайте Администрации Первомайского муниципального района </a:t>
            </a:r>
            <a:r>
              <a:rPr lang="en-US" sz="1600" b="1" dirty="0">
                <a:solidFill>
                  <a:srgbClr val="7030A0"/>
                </a:solidFill>
              </a:rPr>
              <a:t>http://pervomayadm.ru/municipal-nye.html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604" y="2603393"/>
            <a:ext cx="6073664" cy="1229806"/>
          </a:xfrm>
          <a:prstGeom prst="rect">
            <a:avLst/>
          </a:prstGeom>
          <a:solidFill>
            <a:srgbClr val="BBE5CE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/>
              <a:t> </a:t>
            </a:r>
            <a:r>
              <a:rPr lang="ru-RU" sz="1600" b="1" dirty="0">
                <a:solidFill>
                  <a:srgbClr val="C10F75"/>
                </a:solidFill>
              </a:rPr>
              <a:t>Главным инструментом</a:t>
            </a:r>
            <a:r>
              <a:rPr lang="ru-RU" sz="1600" dirty="0">
                <a:solidFill>
                  <a:srgbClr val="C10F75"/>
                </a:solidFill>
              </a:rPr>
              <a:t>, который должен обеспечить повышение результативности и эффективности бюджетных расходов, ориентированности на достижение целей муниципальной  политики, </a:t>
            </a:r>
            <a:r>
              <a:rPr lang="ru-RU" sz="1600" dirty="0" smtClean="0">
                <a:solidFill>
                  <a:srgbClr val="C10F75"/>
                </a:solidFill>
              </a:rPr>
              <a:t>являются </a:t>
            </a:r>
            <a:r>
              <a:rPr lang="ru-RU" sz="1600" b="1" dirty="0">
                <a:solidFill>
                  <a:srgbClr val="C10F75"/>
                </a:solidFill>
              </a:rPr>
              <a:t>муниципальные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689341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>
                <a:solidFill>
                  <a:srgbClr val="FF0000"/>
                </a:solidFill>
              </a:rPr>
              <a:t>Распределение расходов бюджета района по муниципальным программам в </a:t>
            </a:r>
            <a:r>
              <a:rPr lang="ru-RU" sz="2700" b="1" i="1" dirty="0" smtClean="0">
                <a:solidFill>
                  <a:srgbClr val="FF0000"/>
                </a:solidFill>
              </a:rPr>
              <a:t>2015 году</a:t>
            </a:r>
            <a:endParaRPr lang="ru-RU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13718"/>
              </p:ext>
            </p:extLst>
          </p:nvPr>
        </p:nvGraphicFramePr>
        <p:xfrm>
          <a:off x="107504" y="1196753"/>
          <a:ext cx="8568951" cy="55446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3944"/>
                <a:gridCol w="1132459"/>
                <a:gridCol w="855637"/>
                <a:gridCol w="855637"/>
                <a:gridCol w="855637"/>
                <a:gridCol w="855637"/>
              </a:tblGrid>
              <a:tr h="530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350EC2"/>
                          </a:solidFill>
                          <a:effectLst/>
                        </a:rPr>
                        <a:t>Наименование программы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Отчет 2014 г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План 2015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Факт</a:t>
                      </a:r>
                      <a:r>
                        <a:rPr lang="ru-RU" sz="1000" b="1" u="none" strike="noStrike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% исполнения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Структура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b"/>
                </a:tc>
              </a:tr>
              <a:tr h="5571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350EC2"/>
                          </a:solidFill>
                          <a:effectLst/>
                        </a:rPr>
                        <a:t>МП "Развитие образования в Первомайском муниципальном районе"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216 100,9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203 464,1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198 967,6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10F75"/>
                          </a:solidFill>
                          <a:effectLst/>
                          <a:latin typeface="+mj-lt"/>
                        </a:rPr>
                        <a:t>97,8</a:t>
                      </a:r>
                      <a:endParaRPr lang="ru-RU" sz="1200" b="1" i="0" u="none" strike="noStrike" dirty="0">
                        <a:solidFill>
                          <a:srgbClr val="C10F75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49,0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5571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350EC2"/>
                          </a:solidFill>
                          <a:effectLst/>
                        </a:rPr>
                        <a:t>МП  "Социальная поддержка населения Первомайского муниципального района"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90 249,8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91 410,5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91 160,5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10F75"/>
                          </a:solidFill>
                          <a:effectLst/>
                          <a:latin typeface="+mj-lt"/>
                        </a:rPr>
                        <a:t>99,7</a:t>
                      </a:r>
                      <a:endParaRPr lang="ru-RU" sz="1200" b="1" i="0" u="none" strike="noStrike" dirty="0">
                        <a:solidFill>
                          <a:srgbClr val="C10F75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22,5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5571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solidFill>
                            <a:srgbClr val="350EC2"/>
                          </a:solidFill>
                          <a:effectLst/>
                        </a:rPr>
                        <a:t>МП "Доступная среда в Первомайском муниципальном районе"</a:t>
                      </a:r>
                      <a:endParaRPr lang="ru-RU" sz="1100" b="1" i="0" u="none" strike="noStrike">
                        <a:solidFill>
                          <a:srgbClr val="350EC2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961,6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1890,5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940,5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10F75"/>
                          </a:solidFill>
                          <a:effectLst/>
                          <a:latin typeface="+mj-lt"/>
                        </a:rPr>
                        <a:t>49,7</a:t>
                      </a:r>
                      <a:endParaRPr lang="ru-RU" sz="1200" b="1" i="0" u="none" strike="noStrike" dirty="0">
                        <a:solidFill>
                          <a:srgbClr val="C10F75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0,2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835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350EC2"/>
                          </a:solidFill>
                          <a:effectLst/>
                        </a:rPr>
                        <a:t>МП "Обеспечение общественного порядка и противодействие преступности на территории Первомайского муниципального района"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431,0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478,1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477,6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10F75"/>
                          </a:solidFill>
                          <a:effectLst/>
                          <a:latin typeface="+mj-lt"/>
                        </a:rPr>
                        <a:t>99,9</a:t>
                      </a:r>
                      <a:endParaRPr lang="ru-RU" sz="1200" b="1" i="0" u="none" strike="noStrike" dirty="0">
                        <a:solidFill>
                          <a:srgbClr val="C10F75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0,1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5571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350EC2"/>
                          </a:solidFill>
                          <a:effectLst/>
                        </a:rPr>
                        <a:t>МП "Защита населения и территории  Первомайского муниципального района от чрезвычайных ситуаций"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200,5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115,0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112,0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10F75"/>
                          </a:solidFill>
                          <a:effectLst/>
                          <a:latin typeface="+mj-lt"/>
                        </a:rPr>
                        <a:t>97,4</a:t>
                      </a:r>
                      <a:endParaRPr lang="ru-RU" sz="1200" b="1" i="0" u="none" strike="noStrike" dirty="0">
                        <a:solidFill>
                          <a:srgbClr val="C10F75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0,1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5571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solidFill>
                            <a:srgbClr val="350EC2"/>
                          </a:solidFill>
                          <a:effectLst/>
                        </a:rPr>
                        <a:t>МП "Развитие культуры и молодежной политики в Первомайском муниципальном районе"</a:t>
                      </a:r>
                      <a:endParaRPr lang="ru-RU" sz="1100" b="1" i="0" u="none" strike="noStrike">
                        <a:solidFill>
                          <a:srgbClr val="350EC2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37 228,0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44 355,9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37 979,9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10F75"/>
                          </a:solidFill>
                          <a:effectLst/>
                          <a:latin typeface="+mj-lt"/>
                        </a:rPr>
                        <a:t>85,6</a:t>
                      </a:r>
                      <a:endParaRPr lang="ru-RU" sz="1200" b="1" i="0" u="none" strike="noStrike" dirty="0">
                        <a:solidFill>
                          <a:srgbClr val="C10F75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9,3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5571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solidFill>
                            <a:srgbClr val="350EC2"/>
                          </a:solidFill>
                          <a:effectLst/>
                        </a:rPr>
                        <a:t>МП "Развитие физической культуры и спорта в Первомайском муниципальном районе"</a:t>
                      </a:r>
                      <a:endParaRPr lang="ru-RU" sz="1100" b="1" i="0" u="none" strike="noStrike">
                        <a:solidFill>
                          <a:srgbClr val="350EC2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28 037,3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11 731,4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8 698,1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10F75"/>
                          </a:solidFill>
                          <a:effectLst/>
                          <a:latin typeface="+mj-lt"/>
                        </a:rPr>
                        <a:t>74,1</a:t>
                      </a:r>
                      <a:endParaRPr lang="ru-RU" sz="1200" b="1" i="0" u="none" strike="noStrike" dirty="0">
                        <a:solidFill>
                          <a:srgbClr val="C10F75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2,1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835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solidFill>
                            <a:srgbClr val="350EC2"/>
                          </a:solidFill>
                          <a:effectLst/>
                        </a:rPr>
                        <a:t>МП "Обеспечение качественными коммунальными услугами населения Первомайского муниципального района"</a:t>
                      </a:r>
                      <a:endParaRPr lang="ru-RU" sz="1100" b="1" i="0" u="none" strike="noStrike">
                        <a:solidFill>
                          <a:srgbClr val="350EC2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10 371,6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618,1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618,1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10F75"/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C10F75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0,1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344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186846"/>
              </p:ext>
            </p:extLst>
          </p:nvPr>
        </p:nvGraphicFramePr>
        <p:xfrm>
          <a:off x="179512" y="332659"/>
          <a:ext cx="8784976" cy="64087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0671"/>
                <a:gridCol w="1134359"/>
                <a:gridCol w="857071"/>
                <a:gridCol w="932695"/>
                <a:gridCol w="920090"/>
                <a:gridCol w="920090"/>
              </a:tblGrid>
              <a:tr h="739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350EC2"/>
                          </a:solidFill>
                          <a:effectLst/>
                        </a:rPr>
                        <a:t>МП "Развитие субъектов малого и среднего предпринимательства  Первомайского муниципального района"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8,4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150,0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142,4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C10F75"/>
                          </a:solidFill>
                          <a:effectLst/>
                          <a:latin typeface="+mj-lt"/>
                        </a:rPr>
                        <a:t>94,9</a:t>
                      </a:r>
                      <a:endParaRPr lang="ru-RU" sz="1200" b="1" i="0" u="none" strike="noStrike" baseline="0" dirty="0">
                        <a:solidFill>
                          <a:srgbClr val="C10F75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0,1</a:t>
                      </a:r>
                      <a:endParaRPr lang="ru-RU" sz="1200" b="1" i="0" u="none" strike="noStrike" baseline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4929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350EC2"/>
                          </a:solidFill>
                          <a:effectLst/>
                        </a:rPr>
                        <a:t>МП "Эффективная власть в Первомайском муниципальном районе"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11 535,4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5 322,8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5 261,7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C10F75"/>
                          </a:solidFill>
                          <a:effectLst/>
                          <a:latin typeface="+mj-lt"/>
                        </a:rPr>
                        <a:t>98,8</a:t>
                      </a:r>
                      <a:endParaRPr lang="ru-RU" sz="1200" b="1" i="0" u="none" strike="noStrike" baseline="0" dirty="0">
                        <a:solidFill>
                          <a:srgbClr val="C10F75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1,3</a:t>
                      </a:r>
                      <a:endParaRPr lang="ru-RU" sz="1200" b="1" i="0" u="none" strike="noStrike" baseline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4929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solidFill>
                            <a:srgbClr val="350EC2"/>
                          </a:solidFill>
                          <a:effectLst/>
                        </a:rPr>
                        <a:t>МП "Информационное общество в Первомайском муниципальном районе"</a:t>
                      </a:r>
                      <a:endParaRPr lang="ru-RU" sz="1100" b="1" i="0" u="none" strike="noStrike">
                        <a:solidFill>
                          <a:srgbClr val="350EC2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1 821,7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1 626,3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1 </a:t>
                      </a:r>
                      <a:r>
                        <a:rPr lang="ru-RU" sz="11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626,3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C10F75"/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ru-RU" sz="1200" b="1" i="0" u="none" strike="noStrike" baseline="0" dirty="0">
                        <a:solidFill>
                          <a:srgbClr val="C10F75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0,4</a:t>
                      </a:r>
                    </a:p>
                  </a:txBody>
                  <a:tcPr marL="0" marR="0" marT="0" marB="0" anchor="ctr"/>
                </a:tc>
              </a:tr>
              <a:tr h="4929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350EC2"/>
                          </a:solidFill>
                          <a:effectLst/>
                        </a:rPr>
                        <a:t>МП "Развитие дорожного хозяйства и транспорта в Первомайском муниципальном районе"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36 117,2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42 411,4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42 140,8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C10F75"/>
                          </a:solidFill>
                          <a:effectLst/>
                          <a:latin typeface="+mj-lt"/>
                        </a:rPr>
                        <a:t>99,4</a:t>
                      </a:r>
                      <a:endParaRPr lang="ru-RU" sz="1200" b="1" i="0" u="none" strike="noStrike" baseline="0" dirty="0">
                        <a:solidFill>
                          <a:srgbClr val="C10F75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10,4</a:t>
                      </a:r>
                      <a:endParaRPr lang="ru-RU" sz="1200" b="1" i="0" u="none" strike="noStrike" baseline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4929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solidFill>
                            <a:srgbClr val="350EC2"/>
                          </a:solidFill>
                          <a:effectLst/>
                        </a:rPr>
                        <a:t>МП "Развитие сельского хозяйства в Первомайском муниципальном районе"</a:t>
                      </a:r>
                      <a:endParaRPr lang="ru-RU" sz="1100" b="1" i="0" u="none" strike="noStrike">
                        <a:solidFill>
                          <a:srgbClr val="350EC2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2 513,4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2 228,3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2 228,3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C10F75"/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ru-RU" sz="1200" b="1" i="0" u="none" strike="noStrike" baseline="0" dirty="0">
                        <a:solidFill>
                          <a:srgbClr val="C10F75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0,5</a:t>
                      </a:r>
                      <a:endParaRPr lang="ru-RU" sz="1200" b="1" i="0" u="none" strike="noStrike" baseline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739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solidFill>
                            <a:srgbClr val="350EC2"/>
                          </a:solidFill>
                          <a:effectLst/>
                        </a:rPr>
                        <a:t>МП "Энергосбережение и повышение энергоэффективности в Первомайском муниципальном районе"</a:t>
                      </a:r>
                      <a:endParaRPr lang="ru-RU" sz="1100" b="1" i="0" u="none" strike="noStrike">
                        <a:solidFill>
                          <a:srgbClr val="350EC2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2 418,1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2 011,5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1 668,1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C10F75"/>
                          </a:solidFill>
                          <a:effectLst/>
                          <a:latin typeface="+mj-lt"/>
                        </a:rPr>
                        <a:t>82,9</a:t>
                      </a:r>
                      <a:endParaRPr lang="ru-RU" sz="1200" b="1" i="0" u="none" strike="noStrike" baseline="0" dirty="0">
                        <a:solidFill>
                          <a:srgbClr val="C10F75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0,4</a:t>
                      </a:r>
                      <a:endParaRPr lang="ru-RU" sz="1200" b="1" i="0" u="none" strike="noStrike" baseline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739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350EC2"/>
                          </a:solidFill>
                          <a:effectLst/>
                        </a:rPr>
                        <a:t>МП "Создание условий для эффективного управления  муниципальными финансами в Первомайском муниципальном районе"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4 162,0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10 410,7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10 410,3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C10F75"/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ru-RU" sz="1200" b="1" i="0" u="none" strike="noStrike" baseline="0" dirty="0">
                        <a:solidFill>
                          <a:srgbClr val="C10F75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2,6</a:t>
                      </a:r>
                      <a:endParaRPr lang="ru-RU" sz="1200" b="1" i="0" u="none" strike="noStrike" baseline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739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solidFill>
                            <a:srgbClr val="350EC2"/>
                          </a:solidFill>
                          <a:effectLst/>
                        </a:rPr>
                        <a:t>МП "Комплексные меры по организации отдыха, оздоровления и занятости детей Первомайского района"</a:t>
                      </a:r>
                      <a:endParaRPr lang="ru-RU" sz="1100" b="1" i="0" u="none" strike="noStrike">
                        <a:solidFill>
                          <a:srgbClr val="350EC2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2 486,1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2 633,3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2 610,2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C10F75"/>
                          </a:solidFill>
                          <a:effectLst/>
                          <a:latin typeface="+mj-lt"/>
                        </a:rPr>
                        <a:t>99,1</a:t>
                      </a:r>
                      <a:endParaRPr lang="ru-RU" sz="1200" b="1" i="0" u="none" strike="noStrike" baseline="0" dirty="0">
                        <a:solidFill>
                          <a:srgbClr val="C10F75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0,6</a:t>
                      </a:r>
                    </a:p>
                  </a:txBody>
                  <a:tcPr marL="0" marR="0" marT="0" marB="0" anchor="ctr"/>
                </a:tc>
              </a:tr>
              <a:tr h="246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solidFill>
                            <a:srgbClr val="350EC2"/>
                          </a:solidFill>
                          <a:effectLst/>
                        </a:rPr>
                        <a:t>МП  «Семья и дети»</a:t>
                      </a:r>
                      <a:endParaRPr lang="ru-RU" sz="1100" b="1" i="0" u="none" strike="noStrike">
                        <a:solidFill>
                          <a:srgbClr val="350EC2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167,0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179,0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174,5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C10F75"/>
                          </a:solidFill>
                          <a:effectLst/>
                          <a:latin typeface="+mj-lt"/>
                        </a:rPr>
                        <a:t>97,5</a:t>
                      </a:r>
                      <a:endParaRPr lang="ru-RU" sz="1200" b="1" i="0" u="none" strike="noStrike" baseline="0" dirty="0">
                        <a:solidFill>
                          <a:srgbClr val="C10F75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0,1</a:t>
                      </a:r>
                      <a:endParaRPr lang="ru-RU" sz="1200" b="1" i="0" u="none" strike="noStrike" baseline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246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solidFill>
                            <a:srgbClr val="350EC2"/>
                          </a:solidFill>
                          <a:effectLst/>
                        </a:rPr>
                        <a:t>МП "Поддержка потребительского рынка на селе"</a:t>
                      </a:r>
                      <a:endParaRPr lang="ru-RU" sz="1100" b="1" i="0" u="none" strike="noStrike">
                        <a:solidFill>
                          <a:srgbClr val="350EC2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287,8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301,1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301,1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C10F75"/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ru-RU" sz="1200" b="1" i="0" u="none" strike="noStrike" baseline="0" dirty="0">
                        <a:solidFill>
                          <a:srgbClr val="C10F75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0,1</a:t>
                      </a:r>
                      <a:endParaRPr lang="ru-RU" sz="1200" b="1" i="0" u="none" strike="noStrike" baseline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739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solidFill>
                            <a:srgbClr val="350EC2"/>
                          </a:solidFill>
                          <a:effectLst/>
                        </a:rPr>
                        <a:t>МП "Разработка и актуализация градостроительной документации Первомайского района Ярославской области"</a:t>
                      </a:r>
                      <a:endParaRPr lang="ru-RU" sz="1100" b="1" i="0" u="none" strike="noStrike">
                        <a:solidFill>
                          <a:srgbClr val="350EC2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595,0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+mj-lt"/>
                        </a:rPr>
                        <a:t>595,0</a:t>
                      </a:r>
                      <a:endParaRPr lang="ru-RU" sz="1100" b="1" i="0" u="none" strike="noStrike" dirty="0">
                        <a:solidFill>
                          <a:srgbClr val="350EC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C10F75"/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ru-RU" sz="1200" b="1" i="0" u="none" strike="noStrike" baseline="0" dirty="0">
                        <a:solidFill>
                          <a:srgbClr val="C10F75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0,1</a:t>
                      </a:r>
                      <a:endParaRPr lang="ru-RU" sz="1200" b="1" i="0" u="none" strike="noStrike" baseline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246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A62AA9"/>
                          </a:solidFill>
                          <a:effectLst/>
                        </a:rPr>
                        <a:t>Итого по программным расходам</a:t>
                      </a:r>
                      <a:endParaRPr lang="ru-RU" sz="1400" b="1" i="0" u="none" strike="noStrike" dirty="0">
                        <a:solidFill>
                          <a:srgbClr val="A62AA9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A62AA9"/>
                          </a:solidFill>
                          <a:effectLst/>
                          <a:latin typeface="+mj-lt"/>
                        </a:rPr>
                        <a:t>445 097,80</a:t>
                      </a:r>
                      <a:endParaRPr lang="ru-RU" sz="1400" b="1" i="0" u="none" strike="noStrike" dirty="0">
                        <a:solidFill>
                          <a:srgbClr val="A62AA9"/>
                        </a:solidFill>
                        <a:effectLst/>
                        <a:latin typeface="+mj-lt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A62AA9"/>
                          </a:solidFill>
                          <a:effectLst/>
                          <a:latin typeface="+mj-lt"/>
                        </a:rPr>
                        <a:t>421 933,0</a:t>
                      </a:r>
                      <a:endParaRPr lang="ru-RU" sz="1400" b="1" i="0" u="none" strike="noStrike" dirty="0">
                        <a:solidFill>
                          <a:srgbClr val="A62AA9"/>
                        </a:solidFill>
                        <a:effectLst/>
                        <a:latin typeface="+mj-lt"/>
                      </a:endParaRPr>
                    </a:p>
                  </a:txBody>
                  <a:tcPr marL="8039" marR="8039" marT="8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A62AA9"/>
                          </a:solidFill>
                          <a:effectLst/>
                          <a:latin typeface="+mj-lt"/>
                        </a:rPr>
                        <a:t>406 113,0</a:t>
                      </a:r>
                      <a:endParaRPr lang="ru-RU" sz="1400" b="1" i="0" u="none" strike="noStrike" dirty="0">
                        <a:solidFill>
                          <a:srgbClr val="A62AA9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C10F75"/>
                          </a:solidFill>
                          <a:effectLst/>
                          <a:latin typeface="+mj-lt"/>
                        </a:rPr>
                        <a:t>96,2</a:t>
                      </a:r>
                      <a:endParaRPr lang="ru-RU" sz="1400" b="1" i="0" u="none" strike="noStrike" baseline="0" dirty="0">
                        <a:solidFill>
                          <a:srgbClr val="C10F75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ru-RU" sz="1400" b="1" i="0" u="none" strike="noStrike" baseline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535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674" y="212686"/>
            <a:ext cx="8280920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A62AA9"/>
                </a:solidFill>
              </a:rPr>
              <a:t>В 2015 году расходы бюджета Первомайского муниципального района составили </a:t>
            </a:r>
            <a:r>
              <a:rPr lang="ru-RU" b="1" dirty="0" smtClean="0">
                <a:solidFill>
                  <a:srgbClr val="0070C0"/>
                </a:solidFill>
              </a:rPr>
              <a:t>476 819</a:t>
            </a:r>
            <a:r>
              <a:rPr lang="ru-RU" sz="1600" b="1" dirty="0" smtClean="0">
                <a:solidFill>
                  <a:srgbClr val="0070C0"/>
                </a:solidFill>
              </a:rPr>
              <a:t>,1</a:t>
            </a:r>
            <a:r>
              <a:rPr lang="ru-RU" b="1" dirty="0" smtClean="0">
                <a:solidFill>
                  <a:srgbClr val="0070C0"/>
                </a:solidFill>
              </a:rPr>
              <a:t> тыс. руб</a:t>
            </a:r>
            <a:r>
              <a:rPr lang="ru-RU" dirty="0" smtClean="0">
                <a:solidFill>
                  <a:srgbClr val="A62AA9"/>
                </a:solidFill>
              </a:rPr>
              <a:t>., в том числе на реализацию муниципальных программ </a:t>
            </a:r>
            <a:r>
              <a:rPr lang="ru-RU" b="1" dirty="0" smtClean="0">
                <a:solidFill>
                  <a:srgbClr val="00B050"/>
                </a:solidFill>
              </a:rPr>
              <a:t>406 113 тыс. руб</a:t>
            </a:r>
            <a:r>
              <a:rPr lang="ru-RU" dirty="0" smtClean="0">
                <a:solidFill>
                  <a:srgbClr val="A62AA9"/>
                </a:solidFill>
              </a:rPr>
              <a:t>. Таким образом доля программных расходов составила </a:t>
            </a:r>
            <a:r>
              <a:rPr lang="ru-RU" dirty="0" smtClean="0">
                <a:solidFill>
                  <a:srgbClr val="FF0000"/>
                </a:solidFill>
              </a:rPr>
              <a:t>85,2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%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smtClean="0">
                <a:solidFill>
                  <a:srgbClr val="A62AA9"/>
                </a:solidFill>
              </a:rPr>
              <a:t>Всего в 2015 году расходы осуществлялись  по </a:t>
            </a:r>
            <a:r>
              <a:rPr lang="ru-RU" b="1" dirty="0" smtClean="0">
                <a:solidFill>
                  <a:srgbClr val="A62AA9"/>
                </a:solidFill>
              </a:rPr>
              <a:t>19</a:t>
            </a:r>
            <a:r>
              <a:rPr lang="ru-RU" dirty="0" smtClean="0">
                <a:solidFill>
                  <a:srgbClr val="A62AA9"/>
                </a:solidFill>
              </a:rPr>
              <a:t> муниципальным программам.</a:t>
            </a:r>
            <a:endParaRPr lang="ru-RU" dirty="0">
              <a:solidFill>
                <a:srgbClr val="A62AA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532" y="1844824"/>
            <a:ext cx="8352928" cy="4941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A62AA9"/>
                </a:solidFill>
              </a:rPr>
              <a:t>Большая часть программных расходов пришлась на муниципальную </a:t>
            </a:r>
            <a:r>
              <a:rPr lang="ru-RU" dirty="0">
                <a:solidFill>
                  <a:srgbClr val="A62AA9"/>
                </a:solidFill>
              </a:rPr>
              <a:t>программу </a:t>
            </a:r>
            <a:r>
              <a:rPr lang="ru-RU" dirty="0">
                <a:solidFill>
                  <a:srgbClr val="C10F75"/>
                </a:solidFill>
              </a:rPr>
              <a:t>«Развитие образования в Первомайском муниципальном районе на </a:t>
            </a:r>
            <a:r>
              <a:rPr lang="ru-RU" dirty="0" smtClean="0">
                <a:solidFill>
                  <a:srgbClr val="C10F75"/>
                </a:solidFill>
              </a:rPr>
              <a:t>2015-2017 годы» </a:t>
            </a:r>
            <a:r>
              <a:rPr lang="ru-RU" dirty="0" smtClean="0">
                <a:solidFill>
                  <a:srgbClr val="FF0000"/>
                </a:solidFill>
              </a:rPr>
              <a:t>(49%). </a:t>
            </a:r>
          </a:p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Значительная часть, а именно </a:t>
            </a:r>
            <a:r>
              <a:rPr lang="ru-RU" dirty="0" smtClean="0">
                <a:solidFill>
                  <a:srgbClr val="350EC2"/>
                </a:solidFill>
              </a:rPr>
              <a:t>22,5 %,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программных расходов была потрачена на обеспечение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муниципальной программы </a:t>
            </a:r>
            <a:r>
              <a:rPr lang="ru-RU" dirty="0">
                <a:solidFill>
                  <a:srgbClr val="00B050"/>
                </a:solidFill>
              </a:rPr>
              <a:t>«Социальная поддержка населения Первомайского муниципального района на </a:t>
            </a:r>
            <a:r>
              <a:rPr lang="ru-RU" dirty="0" smtClean="0">
                <a:solidFill>
                  <a:srgbClr val="00B050"/>
                </a:solidFill>
              </a:rPr>
              <a:t>2015-2017 годы»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Средства, потраченные на расходы по программам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Развитие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культуры, туризма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и молодежной политики в Первомайском муниципальном районе на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2015-2017 годы» и «Развитие дорожного хозяйства и транспорта в Первомайском муниципальном районе на 2015-2017 годы», </a:t>
            </a:r>
            <a:r>
              <a:rPr lang="ru-RU" b="1" dirty="0" smtClean="0">
                <a:solidFill>
                  <a:srgbClr val="0070C0"/>
                </a:solidFill>
              </a:rPr>
              <a:t>составляют </a:t>
            </a:r>
            <a:r>
              <a:rPr lang="ru-RU" b="1" dirty="0" smtClean="0">
                <a:solidFill>
                  <a:srgbClr val="A62AA9"/>
                </a:solidFill>
              </a:rPr>
              <a:t>9%</a:t>
            </a:r>
            <a:r>
              <a:rPr lang="ru-RU" b="1" dirty="0" smtClean="0">
                <a:solidFill>
                  <a:srgbClr val="0070C0"/>
                </a:solidFill>
              </a:rPr>
              <a:t> и </a:t>
            </a:r>
            <a:r>
              <a:rPr lang="ru-RU" b="1" dirty="0" smtClean="0">
                <a:solidFill>
                  <a:srgbClr val="A62AA9"/>
                </a:solidFill>
              </a:rPr>
              <a:t>11%</a:t>
            </a:r>
            <a:r>
              <a:rPr lang="ru-RU" b="1" dirty="0" smtClean="0">
                <a:solidFill>
                  <a:srgbClr val="0070C0"/>
                </a:solidFill>
              </a:rPr>
              <a:t> соответственно.</a:t>
            </a:r>
          </a:p>
        </p:txBody>
      </p:sp>
    </p:spTree>
    <p:extLst>
      <p:ext uri="{BB962C8B-B14F-4D97-AF65-F5344CB8AC3E}">
        <p14:creationId xmlns:p14="http://schemas.microsoft.com/office/powerpoint/2010/main" val="410475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фото\imj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117" y="5667766"/>
            <a:ext cx="1703524" cy="11345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84" y="4270824"/>
            <a:ext cx="1523264" cy="11163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804102"/>
              </p:ext>
            </p:extLst>
          </p:nvPr>
        </p:nvGraphicFramePr>
        <p:xfrm>
          <a:off x="1304306" y="1412776"/>
          <a:ext cx="5524500" cy="4984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080078" y="3250202"/>
            <a:ext cx="149046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</a:rPr>
              <a:t>Развитие образования</a:t>
            </a:r>
            <a:r>
              <a:rPr lang="ru-RU" sz="1400" dirty="0" smtClean="0">
                <a:solidFill>
                  <a:srgbClr val="002060"/>
                </a:solidFill>
              </a:rPr>
              <a:t>, </a:t>
            </a:r>
            <a:r>
              <a:rPr lang="ru-RU" sz="1400" b="1" dirty="0" smtClean="0">
                <a:solidFill>
                  <a:srgbClr val="CC3399"/>
                </a:solidFill>
              </a:rPr>
              <a:t>199 млн.руб</a:t>
            </a:r>
            <a:endParaRPr lang="ru-RU" sz="1400" b="1" dirty="0">
              <a:solidFill>
                <a:srgbClr val="CC3399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6558753" y="3631510"/>
            <a:ext cx="635678" cy="1788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User\Desktop\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10" y="5661754"/>
            <a:ext cx="1543720" cy="102814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cuments\Фото ремонт учреждений и обелисков\Школы и дет. сады\DSC000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538" y="5423189"/>
            <a:ext cx="1591596" cy="12744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5614269"/>
            <a:ext cx="1800200" cy="1133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10F75"/>
                </a:solidFill>
              </a:rPr>
              <a:t>Социальная поддержка населения</a:t>
            </a:r>
            <a:r>
              <a:rPr lang="ru-RU" sz="1400" dirty="0" smtClean="0">
                <a:solidFill>
                  <a:srgbClr val="C10F75"/>
                </a:solidFill>
              </a:rPr>
              <a:t>,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91,2 млн.руб</a:t>
            </a:r>
            <a:endParaRPr lang="ru-RU" sz="1400" b="1" dirty="0">
              <a:solidFill>
                <a:srgbClr val="0070C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213484" y="4892820"/>
            <a:ext cx="630324" cy="831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C:\Users\User\Desktop\2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6" y="5661754"/>
            <a:ext cx="1385312" cy="10389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79512" y="3188990"/>
            <a:ext cx="160192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10F75"/>
                </a:solidFill>
              </a:rPr>
              <a:t>Развитие культуры и молодежной политики, </a:t>
            </a:r>
          </a:p>
          <a:p>
            <a:pPr algn="ctr"/>
            <a:r>
              <a:rPr lang="ru-RU" sz="1400" b="1" dirty="0" smtClean="0">
                <a:solidFill>
                  <a:srgbClr val="00B050"/>
                </a:solidFill>
              </a:rPr>
              <a:t>38 млн.руб</a:t>
            </a:r>
            <a:endParaRPr lang="ru-RU" sz="1400" b="1" dirty="0">
              <a:solidFill>
                <a:srgbClr val="00B05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1619672" y="3591628"/>
            <a:ext cx="845840" cy="90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 descr="C:\Users\User\Documents\Фото ремонт учреждений и обелисков\ДК и Библиотеки\ДК Семёновское\Рисунок226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2" y="4318542"/>
            <a:ext cx="1531584" cy="114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-36512" y="785790"/>
            <a:ext cx="2033972" cy="574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3C0DB3"/>
                </a:solidFill>
              </a:rPr>
              <a:t>Развитие физической культуры и спорта,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8,7 млн.руб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1781436" y="2026024"/>
            <a:ext cx="772914" cy="8246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499898" y="298014"/>
            <a:ext cx="1717948" cy="90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Развитие дорожного хозяйства</a:t>
            </a:r>
            <a:r>
              <a:rPr lang="ru-RU" sz="1400" dirty="0" smtClean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42,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млн.руб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049" name="Прямая со стрелкой 2048"/>
          <p:cNvCxnSpPr/>
          <p:nvPr/>
        </p:nvCxnSpPr>
        <p:spPr>
          <a:xfrm flipH="1">
            <a:off x="3113098" y="1223540"/>
            <a:ext cx="810830" cy="842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4" name="Прямоугольник 2063"/>
          <p:cNvSpPr/>
          <p:nvPr/>
        </p:nvSpPr>
        <p:spPr>
          <a:xfrm>
            <a:off x="3463286" y="523905"/>
            <a:ext cx="194421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</a:endParaRPr>
          </a:p>
        </p:txBody>
      </p:sp>
      <p:cxnSp>
        <p:nvCxnSpPr>
          <p:cNvPr id="2079" name="Скругленная соединительная линия 2078"/>
          <p:cNvCxnSpPr/>
          <p:nvPr/>
        </p:nvCxnSpPr>
        <p:spPr>
          <a:xfrm flipV="1">
            <a:off x="2768382" y="1719214"/>
            <a:ext cx="2887156" cy="780239"/>
          </a:xfrm>
          <a:prstGeom prst="curvedConnector3">
            <a:avLst>
              <a:gd name="adj1" fmla="val 51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4" name="Прямоугольник 2083"/>
          <p:cNvSpPr/>
          <p:nvPr/>
        </p:nvSpPr>
        <p:spPr>
          <a:xfrm>
            <a:off x="5782162" y="995909"/>
            <a:ext cx="137449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</a:rPr>
              <a:t>Другие программы</a:t>
            </a:r>
            <a:r>
              <a:rPr lang="ru-RU" sz="1400" dirty="0" smtClean="0">
                <a:solidFill>
                  <a:srgbClr val="002060"/>
                </a:solidFill>
              </a:rPr>
              <a:t>,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27,1 млн.руб 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85" name="Овал 2084"/>
          <p:cNvSpPr/>
          <p:nvPr/>
        </p:nvSpPr>
        <p:spPr>
          <a:xfrm>
            <a:off x="3203848" y="2794690"/>
            <a:ext cx="2088232" cy="18024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C10F75"/>
                </a:solidFill>
                <a:effectLst>
                  <a:reflection blurRad="6350" stA="55000" endA="50" endPos="85000" dir="5400000" sy="-100000" algn="bl" rotWithShape="0"/>
                </a:effectLst>
              </a:rPr>
              <a:t>19 программ </a:t>
            </a:r>
            <a:r>
              <a:rPr lang="ru-RU" sz="1400" b="1" dirty="0" smtClean="0">
                <a:solidFill>
                  <a:srgbClr val="A62AA9"/>
                </a:solidFill>
              </a:rPr>
              <a:t>406,1 млн.руб</a:t>
            </a:r>
            <a:endParaRPr lang="ru-RU" sz="1400" b="1" dirty="0">
              <a:solidFill>
                <a:srgbClr val="A62AA9"/>
              </a:solidFill>
            </a:endParaRPr>
          </a:p>
        </p:txBody>
      </p:sp>
      <p:pic>
        <p:nvPicPr>
          <p:cNvPr id="1030" name="Picture 6" descr="C:\Users\User\Desktop\фото\imagkkl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6" y="1676881"/>
            <a:ext cx="1664710" cy="116724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фото\iumag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36" y="140991"/>
            <a:ext cx="1422454" cy="93209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фото\j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7462"/>
            <a:ext cx="1545840" cy="102351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Безымяппнный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8858">
            <a:off x="8147328" y="523676"/>
            <a:ext cx="846429" cy="119788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imjag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790" y="1881722"/>
            <a:ext cx="1111609" cy="84359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ocuments\Фото ремонт учреждений и обелисков\Имущество для обеспечения безопастности\DSC0088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35" y="2013959"/>
            <a:ext cx="1376114" cy="91445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17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5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shkola_w273_h1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4691">
            <a:off x="6504483" y="846156"/>
            <a:ext cx="2600325" cy="1562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Шестиугольник 3"/>
          <p:cNvSpPr/>
          <p:nvPr/>
        </p:nvSpPr>
        <p:spPr>
          <a:xfrm>
            <a:off x="1496234" y="910160"/>
            <a:ext cx="5184576" cy="1434094"/>
          </a:xfrm>
          <a:prstGeom prst="hex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муниципальной программы:</a:t>
            </a:r>
          </a:p>
          <a:p>
            <a:pPr algn="just"/>
            <a:r>
              <a:rPr lang="ru-RU" sz="1400" dirty="0">
                <a:solidFill>
                  <a:srgbClr val="A62AA9"/>
                </a:solidFill>
              </a:rPr>
              <a:t>обеспечение условий непрерывного совершенствования и развитие образования Первомайского муниципального района в аспекте повышения его качества и </a:t>
            </a:r>
            <a:r>
              <a:rPr lang="ru-RU" sz="1400" dirty="0" smtClean="0">
                <a:solidFill>
                  <a:srgbClr val="A62AA9"/>
                </a:solidFill>
              </a:rPr>
              <a:t>доступности.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683" y="252900"/>
            <a:ext cx="8229600" cy="64807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 w="0">
                  <a:solidFill>
                    <a:schemeClr val="accent1"/>
                  </a:solidFill>
                </a:ln>
                <a:solidFill>
                  <a:srgbClr val="CC3399"/>
                </a:solidFill>
                <a:effectLst>
                  <a:reflection blurRad="12700" stA="50000" endPos="50000" dist="5000" dir="5400000" sy="-100000" rotWithShape="0"/>
                </a:effectLst>
              </a:rPr>
              <a:t>Муниципальная программа «Развитие образования в Первомайском муниципальном районе на </a:t>
            </a:r>
            <a:r>
              <a:rPr lang="ru-RU" sz="1600" b="1" cap="all" dirty="0" smtClean="0">
                <a:ln w="0">
                  <a:solidFill>
                    <a:schemeClr val="accent1"/>
                  </a:solidFill>
                </a:ln>
                <a:solidFill>
                  <a:srgbClr val="CC3399"/>
                </a:solidFill>
                <a:effectLst>
                  <a:reflection blurRad="12700" stA="50000" endPos="50000" dist="5000" dir="5400000" sy="-100000" rotWithShape="0"/>
                </a:effectLst>
              </a:rPr>
              <a:t>2015-2017 годы»</a:t>
            </a:r>
            <a:endParaRPr lang="ru-RU" sz="1600" b="1" cap="all" dirty="0">
              <a:ln w="0">
                <a:solidFill>
                  <a:schemeClr val="accent1"/>
                </a:solidFill>
              </a:ln>
              <a:solidFill>
                <a:srgbClr val="CC3399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User\Desktop\фото\image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3067">
            <a:off x="246056" y="1082424"/>
            <a:ext cx="1852463" cy="138934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-ugf7F5_3j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47" y="5670077"/>
            <a:ext cx="1520305" cy="113519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344254"/>
            <a:ext cx="3191253" cy="3316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Задачи </a:t>
            </a: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муниципальной 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программы</a:t>
            </a: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повышение мобильности, доступности и качества образования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совершенствование инфраструктуры, обеспечивающей потребности муниципальной системы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образования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формирование установок социальной ответственности, патриотизма и толерантности как ценностных приоритетов многокультурного общества</a:t>
            </a:r>
            <a:endParaRPr lang="ru-RU" sz="14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92174" y="2228537"/>
            <a:ext cx="5661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</a:rPr>
              <a:t>На реализацию мероприятий муниципальной </a:t>
            </a:r>
            <a:r>
              <a:rPr lang="ru-RU" sz="1400" b="1" dirty="0">
                <a:solidFill>
                  <a:schemeClr val="accent2"/>
                </a:solidFill>
              </a:rPr>
              <a:t>программы </a:t>
            </a:r>
            <a:r>
              <a:rPr lang="ru-RU" sz="1400" b="1" dirty="0" smtClean="0">
                <a:solidFill>
                  <a:schemeClr val="accent2"/>
                </a:solidFill>
              </a:rPr>
              <a:t>за 2015 год было израсходовано  </a:t>
            </a:r>
            <a:r>
              <a:rPr lang="ru-RU" sz="1400" b="1" dirty="0" smtClean="0">
                <a:solidFill>
                  <a:srgbClr val="0070C0"/>
                </a:solidFill>
              </a:rPr>
              <a:t>203464,092 тыс.руб</a:t>
            </a:r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92174" y="2751757"/>
            <a:ext cx="6291801" cy="4023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В рамках муниципальной программы было сделано: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200" dirty="0" smtClean="0">
                <a:solidFill>
                  <a:srgbClr val="CC3399"/>
                </a:solidFill>
              </a:rPr>
              <a:t>-проведены </a:t>
            </a:r>
            <a:r>
              <a:rPr lang="ru-RU" sz="1200" dirty="0">
                <a:solidFill>
                  <a:srgbClr val="CC3399"/>
                </a:solidFill>
              </a:rPr>
              <a:t>районные мероприятия, в которых активно участвовали воспитанники дошкольных групп: конкурс чтецов «День Победы» и фестиваль детского творчества «Капелька</a:t>
            </a:r>
            <a:r>
              <a:rPr lang="ru-RU" sz="1200" dirty="0" smtClean="0">
                <a:solidFill>
                  <a:srgbClr val="CC3399"/>
                </a:solidFill>
              </a:rPr>
              <a:t>»</a:t>
            </a:r>
            <a:r>
              <a:rPr lang="ru-RU" sz="1200" dirty="0">
                <a:solidFill>
                  <a:srgbClr val="CC3399"/>
                </a:solidFill>
              </a:rPr>
              <a:t>;</a:t>
            </a:r>
          </a:p>
          <a:p>
            <a:r>
              <a:rPr lang="ru-RU" sz="1200" dirty="0">
                <a:solidFill>
                  <a:srgbClr val="CC3399"/>
                </a:solidFill>
              </a:rPr>
              <a:t>- </a:t>
            </a:r>
            <a:r>
              <a:rPr lang="ru-RU" sz="1200" dirty="0" smtClean="0">
                <a:solidFill>
                  <a:srgbClr val="CC3399"/>
                </a:solidFill>
              </a:rPr>
              <a:t>проведены </a:t>
            </a:r>
            <a:r>
              <a:rPr lang="ru-RU" sz="1200" dirty="0">
                <a:solidFill>
                  <a:srgbClr val="CC3399"/>
                </a:solidFill>
              </a:rPr>
              <a:t>школьные и муниципальные этапы Всероссийской олимпиады школьников по 17  предметам. Количество участий в муниципальном этапе Всероссийской олимпиады  школьников  283, 145 из них  победители  и призеры</a:t>
            </a:r>
            <a:r>
              <a:rPr lang="ru-RU" sz="1200" dirty="0" smtClean="0">
                <a:solidFill>
                  <a:srgbClr val="CC3399"/>
                </a:solidFill>
              </a:rPr>
              <a:t>;</a:t>
            </a:r>
            <a:endParaRPr lang="ru-RU" sz="1200" dirty="0">
              <a:solidFill>
                <a:srgbClr val="CC3399"/>
              </a:solidFill>
            </a:endParaRPr>
          </a:p>
          <a:p>
            <a:r>
              <a:rPr lang="ru-RU" sz="1200" dirty="0" smtClean="0">
                <a:solidFill>
                  <a:srgbClr val="CC3399"/>
                </a:solidFill>
              </a:rPr>
              <a:t>-</a:t>
            </a:r>
            <a:r>
              <a:rPr lang="ru-RU" sz="1200" dirty="0">
                <a:solidFill>
                  <a:srgbClr val="CC3399"/>
                </a:solidFill>
              </a:rPr>
              <a:t>е</a:t>
            </a:r>
            <a:r>
              <a:rPr lang="ru-RU" sz="1200" dirty="0" smtClean="0">
                <a:solidFill>
                  <a:srgbClr val="CC3399"/>
                </a:solidFill>
              </a:rPr>
              <a:t>жемесячную </a:t>
            </a:r>
            <a:r>
              <a:rPr lang="ru-RU" sz="1200" dirty="0">
                <a:solidFill>
                  <a:srgbClr val="CC3399"/>
                </a:solidFill>
              </a:rPr>
              <a:t>стипендию Главы района  получают 40 обучающихся района</a:t>
            </a:r>
            <a:r>
              <a:rPr lang="ru-RU" sz="1200" dirty="0" smtClean="0">
                <a:solidFill>
                  <a:srgbClr val="CC3399"/>
                </a:solidFill>
              </a:rPr>
              <a:t>;</a:t>
            </a:r>
            <a:endParaRPr lang="ru-RU" sz="1200" dirty="0">
              <a:solidFill>
                <a:srgbClr val="CC3399"/>
              </a:solidFill>
            </a:endParaRPr>
          </a:p>
          <a:p>
            <a:r>
              <a:rPr lang="ru-RU" sz="1200" dirty="0">
                <a:solidFill>
                  <a:srgbClr val="CC3399"/>
                </a:solidFill>
              </a:rPr>
              <a:t>- проведено 20 конкурсных мероприятий муниципального уровня, направленных на выявление и поддержку талантливых детей</a:t>
            </a:r>
            <a:r>
              <a:rPr lang="ru-RU" sz="1200" dirty="0" smtClean="0">
                <a:solidFill>
                  <a:srgbClr val="CC3399"/>
                </a:solidFill>
              </a:rPr>
              <a:t>;</a:t>
            </a:r>
            <a:endParaRPr lang="ru-RU" sz="1200" dirty="0">
              <a:solidFill>
                <a:srgbClr val="CC3399"/>
              </a:solidFill>
            </a:endParaRPr>
          </a:p>
          <a:p>
            <a:r>
              <a:rPr lang="ru-RU" sz="1200" dirty="0" smtClean="0">
                <a:solidFill>
                  <a:srgbClr val="CC3399"/>
                </a:solidFill>
              </a:rPr>
              <a:t>-</a:t>
            </a:r>
            <a:r>
              <a:rPr lang="ru-RU" sz="1200" dirty="0">
                <a:solidFill>
                  <a:srgbClr val="CC3399"/>
                </a:solidFill>
              </a:rPr>
              <a:t>п</a:t>
            </a:r>
            <a:r>
              <a:rPr lang="ru-RU" sz="1200" dirty="0" smtClean="0">
                <a:solidFill>
                  <a:srgbClr val="CC3399"/>
                </a:solidFill>
              </a:rPr>
              <a:t>роведены </a:t>
            </a:r>
            <a:r>
              <a:rPr lang="ru-RU" sz="1200" dirty="0">
                <a:solidFill>
                  <a:srgbClr val="CC3399"/>
                </a:solidFill>
              </a:rPr>
              <a:t>капитальные и текущие ремонты во всех учреждениях образования: замена входных дверей МОУ Погорельской ООШ, МОУ </a:t>
            </a:r>
            <a:r>
              <a:rPr lang="ru-RU" sz="1200" dirty="0" err="1">
                <a:solidFill>
                  <a:srgbClr val="CC3399"/>
                </a:solidFill>
              </a:rPr>
              <a:t>Козской</a:t>
            </a:r>
            <a:r>
              <a:rPr lang="ru-RU" sz="1200" dirty="0">
                <a:solidFill>
                  <a:srgbClr val="CC3399"/>
                </a:solidFill>
              </a:rPr>
              <a:t> СОШ,МОУ </a:t>
            </a:r>
            <a:r>
              <a:rPr lang="ru-RU" sz="1200" dirty="0" err="1">
                <a:solidFill>
                  <a:srgbClr val="CC3399"/>
                </a:solidFill>
              </a:rPr>
              <a:t>Всехсвятской</a:t>
            </a:r>
            <a:r>
              <a:rPr lang="ru-RU" sz="1200" dirty="0">
                <a:solidFill>
                  <a:srgbClr val="CC3399"/>
                </a:solidFill>
              </a:rPr>
              <a:t> ООШ, МОУ детский сад «Колосок», дошкольной группе МОУ Первомайской СОШ, проведен капитальный ремонт помещений в здании МОУ Семеновская СОШ, капитальный ремонт крылец МОУ </a:t>
            </a:r>
            <a:r>
              <a:rPr lang="ru-RU" sz="1200" dirty="0" err="1">
                <a:solidFill>
                  <a:srgbClr val="CC3399"/>
                </a:solidFill>
              </a:rPr>
              <a:t>Скалинская</a:t>
            </a:r>
            <a:r>
              <a:rPr lang="ru-RU" sz="1200" dirty="0">
                <a:solidFill>
                  <a:srgbClr val="CC3399"/>
                </a:solidFill>
              </a:rPr>
              <a:t> ООШ, МОУ детский сад «Колосок», МОУ </a:t>
            </a:r>
            <a:r>
              <a:rPr lang="ru-RU" sz="1200" dirty="0" err="1">
                <a:solidFill>
                  <a:srgbClr val="CC3399"/>
                </a:solidFill>
              </a:rPr>
              <a:t>Всехсвятская</a:t>
            </a:r>
            <a:r>
              <a:rPr lang="ru-RU" sz="1200" dirty="0">
                <a:solidFill>
                  <a:srgbClr val="CC3399"/>
                </a:solidFill>
              </a:rPr>
              <a:t> ООШ, капитальный ремонт артезианской скважины МОУ Погорельская ООШ, капитальный ремонт кровли, оборудования котельной МОУ Погорельская ООШ, капитальный ремонт кровли МОУ Пречистенская СОШ и </a:t>
            </a:r>
            <a:r>
              <a:rPr lang="ru-RU" sz="1200" dirty="0" err="1">
                <a:solidFill>
                  <a:srgbClr val="CC3399"/>
                </a:solidFill>
              </a:rPr>
              <a:t>др</a:t>
            </a:r>
            <a:r>
              <a:rPr lang="ru-RU" sz="1200" dirty="0" smtClean="0">
                <a:solidFill>
                  <a:srgbClr val="CC3399"/>
                </a:solidFill>
              </a:rPr>
              <a:t>;</a:t>
            </a:r>
            <a:endParaRPr lang="ru-RU" sz="1200" dirty="0">
              <a:solidFill>
                <a:srgbClr val="CC3399"/>
              </a:solidFill>
            </a:endParaRPr>
          </a:p>
          <a:p>
            <a:r>
              <a:rPr lang="ru-RU" sz="1200" dirty="0">
                <a:solidFill>
                  <a:srgbClr val="CC3399"/>
                </a:solidFill>
              </a:rPr>
              <a:t>- в</a:t>
            </a:r>
            <a:r>
              <a:rPr lang="ru-RU" sz="1200" dirty="0" smtClean="0">
                <a:solidFill>
                  <a:srgbClr val="CC3399"/>
                </a:solidFill>
              </a:rPr>
              <a:t>о </a:t>
            </a:r>
            <a:r>
              <a:rPr lang="ru-RU" sz="1200" dirty="0">
                <a:solidFill>
                  <a:srgbClr val="CC3399"/>
                </a:solidFill>
              </a:rPr>
              <a:t>всех учреждениях образования по состоянию на 01.01.2016 г. установлены домофоны, системы видеонаблюдения, радиосистемы передачи извещений «Дельта»</a:t>
            </a:r>
            <a:r>
              <a:rPr lang="ru-RU" sz="1200" dirty="0" smtClean="0">
                <a:solidFill>
                  <a:srgbClr val="CC3399"/>
                </a:solidFill>
              </a:rPr>
              <a:t>;</a:t>
            </a:r>
            <a:endParaRPr lang="ru-RU" sz="1200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6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Муниципальная программа  "Социальная поддержка населения Первомайского муниципального района на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2015-2017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годы</a:t>
            </a:r>
            <a:r>
              <a:rPr lang="ru-RU" sz="2000" dirty="0"/>
              <a:t>"</a:t>
            </a:r>
          </a:p>
        </p:txBody>
      </p:sp>
      <p:pic>
        <p:nvPicPr>
          <p:cNvPr id="2052" name="Picture 4" descr="C:\Users\User\Desktop\фото\imah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2710">
            <a:off x="6587762" y="1777807"/>
            <a:ext cx="2262439" cy="196333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1323683383_pr201105261439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1549"/>
            <a:ext cx="2166367" cy="16270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46151" y="988944"/>
            <a:ext cx="4896544" cy="12050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C10F75"/>
                </a:solidFill>
              </a:rPr>
              <a:t>- содействие </a:t>
            </a:r>
            <a:r>
              <a:rPr lang="ru-RU" sz="1400" dirty="0">
                <a:solidFill>
                  <a:srgbClr val="C10F75"/>
                </a:solidFill>
              </a:rPr>
              <a:t>в обеспечении устойчивого роста уровня и качества жизни населения района;</a:t>
            </a:r>
          </a:p>
          <a:p>
            <a:r>
              <a:rPr lang="ru-RU" sz="1400" dirty="0" smtClean="0">
                <a:solidFill>
                  <a:srgbClr val="C10F75"/>
                </a:solidFill>
              </a:rPr>
              <a:t>- внимание </a:t>
            </a:r>
            <a:r>
              <a:rPr lang="ru-RU" sz="1400" dirty="0">
                <a:solidFill>
                  <a:srgbClr val="C10F75"/>
                </a:solidFill>
              </a:rPr>
              <a:t>и забота о пожилых гражданах, людях с ограниченными возможностями;</a:t>
            </a:r>
          </a:p>
          <a:p>
            <a:r>
              <a:rPr lang="ru-RU" sz="1400" dirty="0" smtClean="0">
                <a:solidFill>
                  <a:srgbClr val="C10F75"/>
                </a:solidFill>
              </a:rPr>
              <a:t>- защита </a:t>
            </a:r>
            <a:r>
              <a:rPr lang="ru-RU" sz="1400" dirty="0">
                <a:solidFill>
                  <a:srgbClr val="C10F75"/>
                </a:solidFill>
              </a:rPr>
              <a:t>прав и интересов работающего населения.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1246060"/>
            <a:ext cx="2952328" cy="56119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00" dirty="0">
                <a:solidFill>
                  <a:srgbClr val="A62AA9"/>
                </a:solidFill>
              </a:rPr>
              <a:t>- </a:t>
            </a:r>
            <a:r>
              <a:rPr lang="ru-RU" sz="1200" dirty="0">
                <a:solidFill>
                  <a:srgbClr val="CC3399"/>
                </a:solidFill>
              </a:rPr>
              <a:t>обеспечение доступности и повышение качества предоставления государственных и муниципальных услуг в сфере социальной защиты населения, совершенствование форм социального обслуживания населения</a:t>
            </a:r>
            <a:r>
              <a:rPr lang="ru-RU" sz="1200" dirty="0" smtClean="0">
                <a:solidFill>
                  <a:srgbClr val="CC3399"/>
                </a:solidFill>
              </a:rPr>
              <a:t>;</a:t>
            </a:r>
            <a:endParaRPr lang="ru-RU" sz="1200" dirty="0">
              <a:solidFill>
                <a:srgbClr val="CC3399"/>
              </a:solidFill>
            </a:endParaRPr>
          </a:p>
          <a:p>
            <a:r>
              <a:rPr lang="ru-RU" sz="1200" dirty="0">
                <a:solidFill>
                  <a:srgbClr val="CC3399"/>
                </a:solidFill>
              </a:rPr>
              <a:t>- повышение эффективности предоставления мер социальной поддержки за счет развития и усиления адресной социальной помощи</a:t>
            </a:r>
            <a:r>
              <a:rPr lang="ru-RU" sz="1200" dirty="0" smtClean="0">
                <a:solidFill>
                  <a:srgbClr val="CC3399"/>
                </a:solidFill>
              </a:rPr>
              <a:t>;</a:t>
            </a:r>
            <a:endParaRPr lang="ru-RU" sz="1200" dirty="0">
              <a:solidFill>
                <a:srgbClr val="CC3399"/>
              </a:solidFill>
            </a:endParaRPr>
          </a:p>
          <a:p>
            <a:r>
              <a:rPr lang="ru-RU" sz="1200" dirty="0">
                <a:solidFill>
                  <a:srgbClr val="CC3399"/>
                </a:solidFill>
              </a:rPr>
              <a:t>- обеспечение комфортного пребывания в учреждении социального обслуживания населения для инвалидов и других маломобильных групп населения</a:t>
            </a:r>
            <a:r>
              <a:rPr lang="ru-RU" sz="1200" dirty="0" smtClean="0">
                <a:solidFill>
                  <a:srgbClr val="CC3399"/>
                </a:solidFill>
              </a:rPr>
              <a:t>;</a:t>
            </a:r>
            <a:endParaRPr lang="ru-RU" sz="1200" dirty="0">
              <a:solidFill>
                <a:srgbClr val="CC3399"/>
              </a:solidFill>
            </a:endParaRPr>
          </a:p>
          <a:p>
            <a:r>
              <a:rPr lang="ru-RU" sz="1200" dirty="0">
                <a:solidFill>
                  <a:srgbClr val="CC3399"/>
                </a:solidFill>
              </a:rPr>
              <a:t>- информирование населения района о всех государственных и муниципальных услугах, о порядке и сроках их получения</a:t>
            </a:r>
            <a:r>
              <a:rPr lang="ru-RU" sz="1200" dirty="0" smtClean="0">
                <a:solidFill>
                  <a:srgbClr val="CC3399"/>
                </a:solidFill>
              </a:rPr>
              <a:t>;</a:t>
            </a:r>
            <a:endParaRPr lang="ru-RU" sz="1200" dirty="0">
              <a:solidFill>
                <a:srgbClr val="CC3399"/>
              </a:solidFill>
            </a:endParaRPr>
          </a:p>
          <a:p>
            <a:r>
              <a:rPr lang="ru-RU" sz="1200" dirty="0">
                <a:solidFill>
                  <a:srgbClr val="CC3399"/>
                </a:solidFill>
              </a:rPr>
              <a:t>- организация предоставления государственных услуг в сфере социальной защиты населения в электронной </a:t>
            </a:r>
            <a:r>
              <a:rPr lang="ru-RU" sz="1200" dirty="0" smtClean="0">
                <a:solidFill>
                  <a:srgbClr val="CC3399"/>
                </a:solidFill>
              </a:rPr>
              <a:t>форме.</a:t>
            </a:r>
            <a:endParaRPr lang="ru-RU" sz="1200" dirty="0">
              <a:solidFill>
                <a:srgbClr val="CC33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162221">
            <a:off x="101999" y="774261"/>
            <a:ext cx="11544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solidFill>
                  <a:srgbClr val="350EC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  <a:endParaRPr lang="ru-RU" sz="2000" b="1" cap="none" spc="0" dirty="0">
              <a:ln w="1905"/>
              <a:solidFill>
                <a:srgbClr val="350EC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2008191"/>
            <a:ext cx="1800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Объем финансирования муниципальной программы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на 2015 год составил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rgbClr val="7030A0"/>
                </a:solidFill>
              </a:rPr>
              <a:t>91160,5 тыс. руб</a:t>
            </a: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115763">
            <a:off x="2596754" y="1051219"/>
            <a:ext cx="17595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Цели </a:t>
            </a:r>
            <a:r>
              <a:rPr lang="ru-RU" sz="19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программы</a:t>
            </a:r>
            <a:r>
              <a:rPr lang="ru-RU" sz="20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20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2531" y="3717032"/>
            <a:ext cx="3877741" cy="31409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За счет средств, предусмотренных в программе, в 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2015 году производилось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ru-RU" sz="1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предоставление 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субсидии на оплату жилого помещения и коммунальных услуг  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нуждающимся гражданам;</a:t>
            </a:r>
            <a:endParaRPr lang="ru-RU" sz="1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компенсационные 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выплаты на оплату жилого помещения и коммунальных услуг отдельным категориям граждан, оказание мер социальной поддержки которым относится к полномочиям Ярославской 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области;</a:t>
            </a:r>
            <a:endParaRPr lang="ru-RU" sz="1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компенсационные 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выплаты на оплату жилого помещения и коммунальных услуг отдельным 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категориям;</a:t>
            </a:r>
            <a:endParaRPr lang="ru-RU" sz="1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денежные 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выплаты  лицам, награжденным нагрудным знаком «Почетный донор 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России».</a:t>
            </a:r>
            <a:endParaRPr lang="ru-RU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3875390"/>
            <a:ext cx="2123728" cy="2865978"/>
          </a:xfrm>
          <a:prstGeom prst="rect">
            <a:avLst/>
          </a:prstGeom>
          <a:solidFill>
            <a:srgbClr val="A1D8D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C10F75"/>
                </a:solidFill>
              </a:rPr>
              <a:t>Реализация мероприятий программы </a:t>
            </a:r>
            <a:r>
              <a:rPr lang="ru-RU" sz="1500" b="1" dirty="0" smtClean="0">
                <a:solidFill>
                  <a:srgbClr val="C10F75"/>
                </a:solidFill>
              </a:rPr>
              <a:t>позволила </a:t>
            </a:r>
            <a:r>
              <a:rPr lang="ru-RU" sz="1500" b="1" dirty="0">
                <a:solidFill>
                  <a:srgbClr val="C10F75"/>
                </a:solidFill>
              </a:rPr>
              <a:t>повысить  уровень социальной защищенности малообеспеченных групп населения района.</a:t>
            </a:r>
          </a:p>
        </p:txBody>
      </p:sp>
    </p:spTree>
    <p:extLst>
      <p:ext uri="{BB962C8B-B14F-4D97-AF65-F5344CB8AC3E}">
        <p14:creationId xmlns:p14="http://schemas.microsoft.com/office/powerpoint/2010/main" val="15778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2492895"/>
            <a:ext cx="1885361" cy="24938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4754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4410C"/>
                </a:solidFill>
              </a:rPr>
              <a:t>Определение основных понятий, используемых при составлении и исполнении бюджета</a:t>
            </a:r>
            <a:endParaRPr lang="ru-RU" sz="2400" b="1" dirty="0">
              <a:solidFill>
                <a:srgbClr val="C4410C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971600" y="1152207"/>
            <a:ext cx="6768752" cy="1170223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lumMod val="60000"/>
                <a:lumOff val="40000"/>
                <a:alpha val="6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rgbClr val="C10F75"/>
                  </a:solidFill>
                  <a:prstDash val="solid"/>
                </a:ln>
                <a:solidFill>
                  <a:srgbClr val="350EC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</a:t>
            </a:r>
            <a:r>
              <a:rPr lang="ru-RU" dirty="0" smtClean="0">
                <a:solidFill>
                  <a:srgbClr val="350EC2"/>
                </a:solidFill>
              </a:rPr>
              <a:t> - </a:t>
            </a:r>
            <a:r>
              <a:rPr lang="ru-RU" b="1" dirty="0" smtClean="0">
                <a:solidFill>
                  <a:srgbClr val="350EC2"/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соответствующих органов власти (государственной, местной)</a:t>
            </a:r>
            <a:endParaRPr lang="ru-RU" b="1" dirty="0">
              <a:solidFill>
                <a:srgbClr val="350EC2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95536" y="2492895"/>
            <a:ext cx="3563888" cy="2664297"/>
          </a:xfrm>
          <a:prstGeom prst="wedgeRoundRectCallout">
            <a:avLst>
              <a:gd name="adj1" fmla="val -20046"/>
              <a:gd name="adj2" fmla="val 51788"/>
              <a:gd name="adj3" fmla="val 16667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spc="50" dirty="0" smtClean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Доходы бюджета</a:t>
            </a:r>
            <a:r>
              <a:rPr lang="ru-RU" dirty="0" smtClean="0">
                <a:solidFill>
                  <a:srgbClr val="7030A0"/>
                </a:solidFill>
              </a:rPr>
              <a:t> - </a:t>
            </a:r>
            <a:r>
              <a:rPr lang="ru-RU" b="1" dirty="0">
                <a:solidFill>
                  <a:srgbClr val="7030A0"/>
                </a:solidFill>
              </a:rPr>
              <a:t>поступающие в бюджет денежные средства (налоги юридических и физических лиц, штрафы, административные платежи и сборы, финансовая помощь)</a:t>
            </a:r>
          </a:p>
          <a:p>
            <a:pPr algn="ctr"/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406470" y="2322430"/>
            <a:ext cx="2331690" cy="2664297"/>
          </a:xfrm>
          <a:prstGeom prst="wedgeRoundRectCallout">
            <a:avLst>
              <a:gd name="adj1" fmla="val 27043"/>
              <a:gd name="adj2" fmla="val 47685"/>
              <a:gd name="adj3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Расходы бюджета </a:t>
            </a:r>
            <a:r>
              <a:rPr lang="ru-RU" dirty="0" smtClean="0">
                <a:solidFill>
                  <a:srgbClr val="7030A0"/>
                </a:solidFill>
              </a:rPr>
              <a:t>- </a:t>
            </a:r>
            <a:r>
              <a:rPr lang="ru-RU" b="1" dirty="0">
                <a:solidFill>
                  <a:srgbClr val="7030A0"/>
                </a:solidFill>
              </a:rPr>
              <a:t>выплачиваемые из бюджета денежные средства</a:t>
            </a:r>
          </a:p>
          <a:p>
            <a:pPr algn="ctr"/>
            <a:endParaRPr lang="ru-RU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51520" y="5310338"/>
            <a:ext cx="8568952" cy="1405862"/>
          </a:xfrm>
          <a:prstGeom prst="flowChartAlternateProcess">
            <a:avLst/>
          </a:prstGeom>
          <a:solidFill>
            <a:schemeClr val="accent4">
              <a:lumMod val="20000"/>
              <a:lumOff val="80000"/>
              <a:alpha val="48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spc="50" dirty="0" smtClean="0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Сбалансированность бюджета</a:t>
            </a:r>
            <a:r>
              <a:rPr lang="ru-RU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  </a:t>
            </a:r>
            <a:r>
              <a:rPr lang="ru-RU" sz="1600" b="1" dirty="0" smtClean="0">
                <a:solidFill>
                  <a:srgbClr val="7030A0"/>
                </a:solidFill>
              </a:rPr>
              <a:t>равенство </a:t>
            </a:r>
            <a:r>
              <a:rPr lang="ru-RU" sz="1600" b="1" dirty="0">
                <a:solidFill>
                  <a:srgbClr val="7030A0"/>
                </a:solidFill>
              </a:rPr>
              <a:t>доходов и расходов. Один из основополагающих принципов при составлении бюджета, когда это равенство нарушается, возникает дефицит, либо профицит бюджета</a:t>
            </a:r>
            <a:r>
              <a:rPr lang="ru-RU" sz="1600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ru-RU" sz="1600" dirty="0" smtClean="0">
                <a:ln w="1016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Дефицит</a:t>
            </a:r>
            <a:r>
              <a:rPr lang="ru-RU" sz="1600" dirty="0" smtClean="0">
                <a:solidFill>
                  <a:srgbClr val="7030A0"/>
                </a:solidFill>
              </a:rPr>
              <a:t> – </a:t>
            </a:r>
            <a:r>
              <a:rPr lang="ru-RU" sz="1600" b="1" dirty="0" smtClean="0">
                <a:solidFill>
                  <a:srgbClr val="7030A0"/>
                </a:solidFill>
              </a:rPr>
              <a:t>превышение расходов бюджета над его доходами.</a:t>
            </a:r>
          </a:p>
          <a:p>
            <a:pPr algn="just"/>
            <a:r>
              <a:rPr lang="ru-RU" sz="1600" dirty="0" smtClean="0">
                <a:ln w="1016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Профицит</a:t>
            </a:r>
            <a:r>
              <a:rPr lang="ru-RU" sz="1600" dirty="0" smtClean="0">
                <a:solidFill>
                  <a:srgbClr val="7030A0"/>
                </a:solidFill>
              </a:rPr>
              <a:t> – </a:t>
            </a:r>
            <a:r>
              <a:rPr lang="ru-RU" sz="1600" b="1" dirty="0" smtClean="0">
                <a:solidFill>
                  <a:srgbClr val="7030A0"/>
                </a:solidFill>
              </a:rPr>
              <a:t>превышение доходов бюджета над его расходами.</a:t>
            </a:r>
            <a:endParaRPr lang="ru-RU" sz="1600" b="1" dirty="0">
              <a:solidFill>
                <a:srgbClr val="7030A0"/>
              </a:solidFill>
            </a:endParaRPr>
          </a:p>
          <a:p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387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6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866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Развитие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культуры, туризма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 молодежной политики в Первомайском муниципальном районе на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2015-2017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годы"</a:t>
            </a:r>
          </a:p>
        </p:txBody>
      </p:sp>
      <p:pic>
        <p:nvPicPr>
          <p:cNvPr id="3074" name="Picture 2" descr="C:\Users\User\Documents\Фото ремонт учреждений и обелисков\ДК и Библиотеки\Рисунок265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5" y="1107343"/>
            <a:ext cx="2304255" cy="151362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ото\imfdf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12976"/>
            <a:ext cx="1848564" cy="123297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ocuments\Фото ремонт учреждений и обелисков\ДК и Библиотеки\ДК д. Игнатцево\DSCN23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079">
            <a:off x="2361645" y="4797306"/>
            <a:ext cx="1786257" cy="133984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1754" y="2852277"/>
            <a:ext cx="3212481" cy="40057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Целью муниципальной программы</a:t>
            </a:r>
            <a:r>
              <a:rPr lang="ru-RU" sz="1400" dirty="0">
                <a:solidFill>
                  <a:srgbClr val="C10F75"/>
                </a:solidFill>
              </a:rPr>
              <a:t> является обеспечение полного и равноправного доступа всех социально-возрастных групп и слоёв населения к ценностям традиционной и современной культуры, сохранение и развитие культурного наследия Первомайского района, комплексный подход к созданию благоприятных условий для самореализации молодёжи, к решению проблем молодых людей и молодых семей с детьми, улучшение социального положения молодёжи</a:t>
            </a:r>
            <a:r>
              <a:rPr lang="ru-RU" sz="1600" dirty="0">
                <a:solidFill>
                  <a:srgbClr val="C10F75"/>
                </a:solidFill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0119" y="1107343"/>
            <a:ext cx="2088232" cy="18491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C10F75"/>
                </a:solidFill>
              </a:rPr>
              <a:t>Объём финансирования муниципальной программы </a:t>
            </a:r>
            <a:r>
              <a:rPr lang="ru-RU" sz="1400" dirty="0">
                <a:solidFill>
                  <a:srgbClr val="C10F75"/>
                </a:solidFill>
              </a:rPr>
              <a:t>из  бюджета в </a:t>
            </a:r>
            <a:r>
              <a:rPr lang="ru-RU" sz="1400" dirty="0" smtClean="0">
                <a:solidFill>
                  <a:srgbClr val="C10F75"/>
                </a:solidFill>
              </a:rPr>
              <a:t>2015 </a:t>
            </a:r>
            <a:r>
              <a:rPr lang="ru-RU" sz="1400" dirty="0">
                <a:solidFill>
                  <a:srgbClr val="C10F75"/>
                </a:solidFill>
              </a:rPr>
              <a:t>году </a:t>
            </a:r>
            <a:r>
              <a:rPr lang="ru-RU" sz="1400" dirty="0" smtClean="0">
                <a:solidFill>
                  <a:srgbClr val="C10F75"/>
                </a:solidFill>
              </a:rPr>
              <a:t>составил </a:t>
            </a:r>
          </a:p>
          <a:p>
            <a:pPr algn="just"/>
            <a:r>
              <a:rPr lang="ru-RU" sz="1400" b="1" i="1" u="sng" dirty="0">
                <a:solidFill>
                  <a:srgbClr val="3C0DB3"/>
                </a:solidFill>
              </a:rPr>
              <a:t>3</a:t>
            </a:r>
            <a:r>
              <a:rPr lang="ru-RU" sz="1400" b="1" i="1" u="sng" dirty="0" smtClean="0">
                <a:solidFill>
                  <a:srgbClr val="3C0DB3"/>
                </a:solidFill>
              </a:rPr>
              <a:t>7</a:t>
            </a:r>
            <a:r>
              <a:rPr lang="ru-RU" sz="1400" b="1" i="1" u="sng" dirty="0">
                <a:solidFill>
                  <a:srgbClr val="3C0DB3"/>
                </a:solidFill>
              </a:rPr>
              <a:t> </a:t>
            </a:r>
            <a:r>
              <a:rPr lang="ru-RU" sz="1400" b="1" i="1" u="sng" dirty="0" smtClean="0">
                <a:solidFill>
                  <a:srgbClr val="3C0DB3"/>
                </a:solidFill>
              </a:rPr>
              <a:t>979,9 </a:t>
            </a:r>
            <a:r>
              <a:rPr lang="ru-RU" sz="1400" b="1" i="1" u="sng" dirty="0">
                <a:solidFill>
                  <a:srgbClr val="3C0DB3"/>
                </a:solidFill>
              </a:rPr>
              <a:t>тыс. руб.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79912" y="1122068"/>
            <a:ext cx="5361776" cy="5657757"/>
          </a:xfrm>
          <a:prstGeom prst="roundRect">
            <a:avLst/>
          </a:prstGeom>
          <a:solidFill>
            <a:srgbClr val="A1D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Результаты реализации муниципальной программы в 2015 г: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sz="1200" dirty="0" smtClean="0">
                <a:solidFill>
                  <a:srgbClr val="350EC2"/>
                </a:solidFill>
              </a:rPr>
              <a:t>В </a:t>
            </a:r>
            <a:r>
              <a:rPr lang="ru-RU" sz="1200" dirty="0">
                <a:solidFill>
                  <a:srgbClr val="350EC2"/>
                </a:solidFill>
              </a:rPr>
              <a:t>3 учреждениях культуры проведены капитальные ремонты оборудования котельных</a:t>
            </a:r>
          </a:p>
          <a:p>
            <a:pPr lvl="0"/>
            <a:r>
              <a:rPr lang="ru-RU" sz="1200" dirty="0">
                <a:solidFill>
                  <a:srgbClr val="350EC2"/>
                </a:solidFill>
              </a:rPr>
              <a:t>В 1 учреждении культуры проведен капитальный ремонт котельной</a:t>
            </a:r>
          </a:p>
          <a:p>
            <a:pPr lvl="0"/>
            <a:r>
              <a:rPr lang="ru-RU" sz="1200" dirty="0">
                <a:solidFill>
                  <a:srgbClr val="350EC2"/>
                </a:solidFill>
              </a:rPr>
              <a:t>В 1 учреждении проведен капитальный ремонт внутренней системы отопления</a:t>
            </a:r>
          </a:p>
          <a:p>
            <a:pPr lvl="0"/>
            <a:r>
              <a:rPr lang="ru-RU" sz="1200" dirty="0">
                <a:solidFill>
                  <a:srgbClr val="350EC2"/>
                </a:solidFill>
              </a:rPr>
              <a:t>В 1 учреждении проведены ремонтно-восстановительные работы кровли здания</a:t>
            </a:r>
          </a:p>
          <a:p>
            <a:pPr lvl="0"/>
            <a:r>
              <a:rPr lang="ru-RU" sz="1200" dirty="0">
                <a:solidFill>
                  <a:srgbClr val="350EC2"/>
                </a:solidFill>
              </a:rPr>
              <a:t>В 1 учреждении  установлены приборы учёта подачи тепловой энергии</a:t>
            </a:r>
          </a:p>
          <a:p>
            <a:pPr lvl="0"/>
            <a:r>
              <a:rPr lang="ru-RU" sz="1200" dirty="0">
                <a:solidFill>
                  <a:srgbClr val="350EC2"/>
                </a:solidFill>
              </a:rPr>
              <a:t>В 2  учреждениях установлена пожарная сигнализация</a:t>
            </a:r>
          </a:p>
          <a:p>
            <a:pPr lvl="0"/>
            <a:r>
              <a:rPr lang="ru-RU" sz="1200" dirty="0">
                <a:solidFill>
                  <a:srgbClr val="350EC2"/>
                </a:solidFill>
              </a:rPr>
              <a:t>В 2 учреждениях проведены капитальные ремонты </a:t>
            </a:r>
          </a:p>
          <a:p>
            <a:pPr lvl="0"/>
            <a:r>
              <a:rPr lang="ru-RU" sz="1200" dirty="0">
                <a:solidFill>
                  <a:srgbClr val="350EC2"/>
                </a:solidFill>
              </a:rPr>
              <a:t>В 2 учреждениях проведена замена оконных блоков</a:t>
            </a:r>
          </a:p>
          <a:p>
            <a:pPr lvl="0"/>
            <a:r>
              <a:rPr lang="ru-RU" sz="1200" dirty="0">
                <a:solidFill>
                  <a:srgbClr val="350EC2"/>
                </a:solidFill>
              </a:rPr>
              <a:t>В 1 учреждении проведено устройство наружных сетей водопровода</a:t>
            </a:r>
          </a:p>
          <a:p>
            <a:pPr lvl="0"/>
            <a:r>
              <a:rPr lang="ru-RU" sz="1200" dirty="0">
                <a:solidFill>
                  <a:srgbClr val="350EC2"/>
                </a:solidFill>
              </a:rPr>
              <a:t>В 1 учреждении культуры произведен капитальный ремонт фасада здания, капремонт спортивного зала, капремонт тренажерного зала</a:t>
            </a:r>
          </a:p>
          <a:p>
            <a:pPr lvl="0"/>
            <a:r>
              <a:rPr lang="ru-RU" sz="1200" dirty="0">
                <a:solidFill>
                  <a:srgbClr val="350EC2"/>
                </a:solidFill>
              </a:rPr>
              <a:t>В 2 учреждениях произведены работы по  устройству системы </a:t>
            </a:r>
            <a:r>
              <a:rPr lang="ru-RU" sz="1200" dirty="0" smtClean="0">
                <a:solidFill>
                  <a:srgbClr val="350EC2"/>
                </a:solidFill>
              </a:rPr>
              <a:t>видеонаблюдения</a:t>
            </a:r>
            <a:endParaRPr lang="ru-RU" sz="1200" dirty="0">
              <a:solidFill>
                <a:srgbClr val="350EC2"/>
              </a:solidFill>
            </a:endParaRPr>
          </a:p>
          <a:p>
            <a:r>
              <a:rPr lang="ru-RU" sz="1200" dirty="0">
                <a:solidFill>
                  <a:srgbClr val="350EC2"/>
                </a:solidFill>
              </a:rPr>
              <a:t>Увеличилось количество посещений музея с 7506 до 7600 человек</a:t>
            </a:r>
          </a:p>
          <a:p>
            <a:r>
              <a:rPr lang="ru-RU" sz="1200" dirty="0" smtClean="0">
                <a:solidFill>
                  <a:srgbClr val="350EC2"/>
                </a:solidFill>
              </a:rPr>
              <a:t>Сохранилось </a:t>
            </a:r>
            <a:r>
              <a:rPr lang="ru-RU" sz="1200" dirty="0">
                <a:solidFill>
                  <a:srgbClr val="350EC2"/>
                </a:solidFill>
              </a:rPr>
              <a:t>на том же уровне количество проведенных культурно- массовых мероприятий  3295 мероприятий</a:t>
            </a:r>
          </a:p>
          <a:p>
            <a:r>
              <a:rPr lang="ru-RU" sz="1200" dirty="0" smtClean="0">
                <a:solidFill>
                  <a:srgbClr val="350EC2"/>
                </a:solidFill>
              </a:rPr>
              <a:t>Увеличилось </a:t>
            </a:r>
            <a:r>
              <a:rPr lang="ru-RU" sz="1200" dirty="0">
                <a:solidFill>
                  <a:srgbClr val="350EC2"/>
                </a:solidFill>
              </a:rPr>
              <a:t>количество учащихся с 65 до 75 человек</a:t>
            </a:r>
          </a:p>
          <a:p>
            <a:r>
              <a:rPr lang="ru-RU" sz="1200" dirty="0" smtClean="0">
                <a:solidFill>
                  <a:srgbClr val="350EC2"/>
                </a:solidFill>
              </a:rPr>
              <a:t>Увеличилось </a:t>
            </a:r>
            <a:r>
              <a:rPr lang="ru-RU" sz="1200" dirty="0">
                <a:solidFill>
                  <a:srgbClr val="350EC2"/>
                </a:solidFill>
              </a:rPr>
              <a:t>количество граждан от 14 до 30 лет, принявших участие в районных мероприятиях молодежной            </a:t>
            </a:r>
          </a:p>
          <a:p>
            <a:r>
              <a:rPr lang="ru-RU" sz="1200" dirty="0">
                <a:solidFill>
                  <a:srgbClr val="350EC2"/>
                </a:solidFill>
              </a:rPr>
              <a:t> </a:t>
            </a:r>
            <a:r>
              <a:rPr lang="ru-RU" sz="1200" dirty="0" smtClean="0">
                <a:solidFill>
                  <a:srgbClr val="350EC2"/>
                </a:solidFill>
              </a:rPr>
              <a:t> </a:t>
            </a:r>
            <a:r>
              <a:rPr lang="ru-RU" sz="1200" dirty="0">
                <a:solidFill>
                  <a:srgbClr val="350EC2"/>
                </a:solidFill>
              </a:rPr>
              <a:t>и патриотической направленности с 1000до 1853 </a:t>
            </a:r>
            <a:r>
              <a:rPr lang="ru-RU" sz="1200" dirty="0" smtClean="0">
                <a:solidFill>
                  <a:srgbClr val="350EC2"/>
                </a:solidFill>
              </a:rPr>
              <a:t>человек</a:t>
            </a:r>
            <a:endParaRPr lang="ru-RU" sz="1200" dirty="0">
              <a:solidFill>
                <a:srgbClr val="350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3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93836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Муниципальная программа  </a:t>
            </a:r>
            <a:b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«Развитие дорожного хозяйства и транспорта в Первомайском муниципальном районе на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2015-2017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годы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фото\imdfdd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1992222" cy="138615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cuments\Фото ремонт учреждений и обелисков\Мосты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98" y="1306498"/>
            <a:ext cx="1989350" cy="151216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530162" y="1009376"/>
            <a:ext cx="3340944" cy="23922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10F75"/>
                </a:solidFill>
              </a:rPr>
              <a:t>Цель программы: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повышение эффективности дорожной деятельности в отношении автомобильных дорог общего пользования местного значения, обеспечение безопасности дорожного движения и повышение качества транспортного обслуживания населения</a:t>
            </a:r>
            <a:r>
              <a:rPr lang="ru-RU" sz="1400" b="1" dirty="0" smtClean="0">
                <a:solidFill>
                  <a:srgbClr val="0070C0"/>
                </a:solidFill>
              </a:rPr>
              <a:t>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33688" y="4336187"/>
            <a:ext cx="2533892" cy="2776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Расходы по муниципальной программе в 2015 году составили  </a:t>
            </a:r>
          </a:p>
          <a:p>
            <a:pPr algn="ctr"/>
            <a:r>
              <a:rPr lang="ru-RU" sz="1600" b="1" dirty="0" smtClean="0">
                <a:solidFill>
                  <a:srgbClr val="C10F75"/>
                </a:solidFill>
              </a:rPr>
              <a:t>42140,8 тыс.руб</a:t>
            </a:r>
            <a:endParaRPr lang="ru-RU" sz="1600" b="1" dirty="0">
              <a:solidFill>
                <a:srgbClr val="C10F75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4806" y="2348880"/>
            <a:ext cx="5336918" cy="4869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solidFill>
                  <a:srgbClr val="A62AA9"/>
                </a:solidFill>
              </a:rPr>
              <a:t>Результаты реализации муниципальной программы: </a:t>
            </a:r>
          </a:p>
          <a:p>
            <a:endParaRPr lang="ru-RU" sz="1500" dirty="0" smtClean="0">
              <a:solidFill>
                <a:srgbClr val="A62AA9"/>
              </a:solidFill>
            </a:endParaRPr>
          </a:p>
          <a:p>
            <a:r>
              <a:rPr lang="ru-RU" sz="1600" dirty="0" smtClean="0">
                <a:solidFill>
                  <a:srgbClr val="A62AA9"/>
                </a:solidFill>
              </a:rPr>
              <a:t>- Прирост </a:t>
            </a:r>
            <a:r>
              <a:rPr lang="ru-RU" sz="1600" dirty="0">
                <a:solidFill>
                  <a:srgbClr val="A62AA9"/>
                </a:solidFill>
              </a:rPr>
              <a:t>протяжённости автодорог местного значения, отвечающих нормативным требованиям и условиям безопасности дорожного движения;</a:t>
            </a:r>
          </a:p>
          <a:p>
            <a:r>
              <a:rPr lang="ru-RU" sz="1600" dirty="0">
                <a:solidFill>
                  <a:srgbClr val="A62AA9"/>
                </a:solidFill>
              </a:rPr>
              <a:t>- Количество автобусных маршрутов –3;</a:t>
            </a:r>
          </a:p>
          <a:p>
            <a:r>
              <a:rPr lang="ru-RU" sz="1600" dirty="0">
                <a:solidFill>
                  <a:srgbClr val="A62AA9"/>
                </a:solidFill>
              </a:rPr>
              <a:t>- Количество рейсов – 4276;</a:t>
            </a:r>
          </a:p>
          <a:p>
            <a:r>
              <a:rPr lang="ru-RU" sz="1600" dirty="0">
                <a:solidFill>
                  <a:srgbClr val="A62AA9"/>
                </a:solidFill>
              </a:rPr>
              <a:t>- Объем перевозок – 56,6 тыс. чел.;</a:t>
            </a:r>
          </a:p>
          <a:p>
            <a:r>
              <a:rPr lang="ru-RU" sz="1600" dirty="0">
                <a:solidFill>
                  <a:srgbClr val="A62AA9"/>
                </a:solidFill>
              </a:rPr>
              <a:t>- Пассажирооборот – 1668,8 тыс. </a:t>
            </a:r>
            <a:r>
              <a:rPr lang="ru-RU" sz="1600" dirty="0" err="1">
                <a:solidFill>
                  <a:srgbClr val="A62AA9"/>
                </a:solidFill>
              </a:rPr>
              <a:t>пасс.км</a:t>
            </a:r>
            <a:r>
              <a:rPr lang="ru-RU" sz="1600" dirty="0">
                <a:solidFill>
                  <a:srgbClr val="A62AA9"/>
                </a:solidFill>
              </a:rPr>
              <a:t>;</a:t>
            </a:r>
          </a:p>
          <a:p>
            <a:r>
              <a:rPr lang="ru-RU" sz="1600" dirty="0">
                <a:solidFill>
                  <a:srgbClr val="A62AA9"/>
                </a:solidFill>
              </a:rPr>
              <a:t>- Коэффициент фактического использования полной вместимости – 0,2</a:t>
            </a:r>
            <a:r>
              <a:rPr lang="ru-RU" sz="1500" dirty="0" smtClean="0">
                <a:solidFill>
                  <a:srgbClr val="A62AA9"/>
                </a:solidFill>
              </a:rPr>
              <a:t>;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6362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533" y="116632"/>
            <a:ext cx="8229600" cy="864096"/>
          </a:xfrm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>
                  <a:solidFill>
                    <a:srgbClr val="C10F75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Муниципальная  программа</a:t>
            </a:r>
            <a:br>
              <a:rPr lang="ru-RU" sz="2000" b="1" spc="50" dirty="0">
                <a:ln w="11430">
                  <a:solidFill>
                    <a:srgbClr val="C10F75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>
                <a:ln w="11430">
                  <a:solidFill>
                    <a:srgbClr val="C10F75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«Развитие физической культуры и спорта в Первомайском муниципальном районе на </a:t>
            </a:r>
            <a:r>
              <a:rPr lang="ru-RU" sz="2000" b="1" spc="50" dirty="0" smtClean="0">
                <a:ln w="11430">
                  <a:solidFill>
                    <a:srgbClr val="C10F75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2015-2017 </a:t>
            </a:r>
            <a:r>
              <a:rPr lang="ru-RU" sz="2000" b="1" spc="50" dirty="0">
                <a:ln w="11430">
                  <a:solidFill>
                    <a:srgbClr val="C10F75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годы</a:t>
            </a:r>
            <a:r>
              <a:rPr lang="ru-RU" sz="2000" b="1" spc="50" dirty="0" smtClean="0">
                <a:ln w="11430">
                  <a:solidFill>
                    <a:srgbClr val="C10F75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b="1" spc="50" dirty="0">
              <a:ln w="11430">
                <a:solidFill>
                  <a:srgbClr val="C10F75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фото\imagik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972" y="5060778"/>
            <a:ext cx="2393736" cy="15966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\imagkk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52" y="5245821"/>
            <a:ext cx="2312480" cy="162144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48780"/>
            <a:ext cx="2338678" cy="17853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1152228"/>
            <a:ext cx="4979324" cy="764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A62AA9"/>
                </a:solidFill>
              </a:rPr>
              <a:t>Обеспечение </a:t>
            </a:r>
            <a:r>
              <a:rPr lang="ru-RU" sz="1600" b="1" dirty="0">
                <a:solidFill>
                  <a:srgbClr val="A62AA9"/>
                </a:solidFill>
              </a:rPr>
              <a:t>прав и возможностей населения района на удовлетворение своих потребностей в физической культуре и участие в массовом  спортивном движении.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6768" y="1056701"/>
            <a:ext cx="13901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</a:t>
            </a:r>
          </a:p>
          <a:p>
            <a:pPr algn="ctr"/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программы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95836" y="5373216"/>
            <a:ext cx="2520280" cy="1296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A62AA9"/>
                </a:solidFill>
              </a:rPr>
              <a:t>Объём средств муниципальной программы в</a:t>
            </a:r>
            <a:r>
              <a:rPr lang="ru-RU" b="1" dirty="0" smtClean="0">
                <a:solidFill>
                  <a:srgbClr val="A62AA9"/>
                </a:solidFill>
              </a:rPr>
              <a:t> 2015 году составил </a:t>
            </a:r>
            <a:r>
              <a:rPr lang="ru-RU" b="1" dirty="0" smtClean="0">
                <a:solidFill>
                  <a:srgbClr val="C00000"/>
                </a:solidFill>
              </a:rPr>
              <a:t>8698,1 </a:t>
            </a:r>
            <a:r>
              <a:rPr lang="ru-RU" b="1" dirty="0">
                <a:solidFill>
                  <a:srgbClr val="C00000"/>
                </a:solidFill>
              </a:rPr>
              <a:t>тыс. </a:t>
            </a:r>
            <a:r>
              <a:rPr lang="ru-RU" b="1" dirty="0" smtClean="0">
                <a:solidFill>
                  <a:srgbClr val="C00000"/>
                </a:solidFill>
              </a:rPr>
              <a:t>руб</a:t>
            </a:r>
            <a:r>
              <a:rPr lang="ru-RU" dirty="0" smtClean="0">
                <a:solidFill>
                  <a:srgbClr val="A62AA9"/>
                </a:solidFill>
              </a:rPr>
              <a:t>.</a:t>
            </a:r>
            <a:endParaRPr lang="ru-RU" dirty="0">
              <a:solidFill>
                <a:srgbClr val="A62AA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768" y="2060848"/>
            <a:ext cx="6236204" cy="3162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i="1" dirty="0" smtClean="0">
                <a:solidFill>
                  <a:srgbClr val="350EC2"/>
                </a:solidFill>
              </a:rPr>
              <a:t>Предусмотренные программой средства были </a:t>
            </a:r>
            <a:r>
              <a:rPr lang="ru-RU" sz="1600" b="1" i="1" dirty="0">
                <a:solidFill>
                  <a:srgbClr val="350EC2"/>
                </a:solidFill>
              </a:rPr>
              <a:t>направлены </a:t>
            </a:r>
            <a:r>
              <a:rPr lang="ru-RU" sz="1600" b="1" i="1" dirty="0" smtClean="0">
                <a:solidFill>
                  <a:srgbClr val="350EC2"/>
                </a:solidFill>
              </a:rPr>
              <a:t>на: </a:t>
            </a:r>
          </a:p>
          <a:p>
            <a:r>
              <a:rPr lang="ru-RU" sz="1600" dirty="0" smtClean="0">
                <a:solidFill>
                  <a:srgbClr val="350EC2"/>
                </a:solidFill>
              </a:rPr>
              <a:t>- организацию </a:t>
            </a:r>
            <a:r>
              <a:rPr lang="ru-RU" sz="1600" dirty="0">
                <a:solidFill>
                  <a:srgbClr val="350EC2"/>
                </a:solidFill>
              </a:rPr>
              <a:t>и проведение официальных физкультурно-оздоровительных и спортивных </a:t>
            </a:r>
            <a:r>
              <a:rPr lang="ru-RU" sz="1600" dirty="0" smtClean="0">
                <a:solidFill>
                  <a:srgbClr val="350EC2"/>
                </a:solidFill>
              </a:rPr>
              <a:t>мероприятий;</a:t>
            </a:r>
          </a:p>
          <a:p>
            <a:r>
              <a:rPr lang="ru-RU" sz="1600" dirty="0" smtClean="0">
                <a:solidFill>
                  <a:srgbClr val="350EC2"/>
                </a:solidFill>
              </a:rPr>
              <a:t>- улучшение </a:t>
            </a:r>
            <a:r>
              <a:rPr lang="ru-RU" sz="1600" dirty="0">
                <a:solidFill>
                  <a:srgbClr val="350EC2"/>
                </a:solidFill>
              </a:rPr>
              <a:t>материально-технической базы для развития массового спорта в районе</a:t>
            </a:r>
            <a:r>
              <a:rPr lang="ru-RU" sz="1600" dirty="0" smtClean="0">
                <a:solidFill>
                  <a:srgbClr val="350EC2"/>
                </a:solidFill>
              </a:rPr>
              <a:t>;</a:t>
            </a:r>
          </a:p>
          <a:p>
            <a:r>
              <a:rPr lang="ru-RU" sz="1600" dirty="0" smtClean="0">
                <a:solidFill>
                  <a:srgbClr val="350EC2"/>
                </a:solidFill>
              </a:rPr>
              <a:t>- создание </a:t>
            </a:r>
            <a:r>
              <a:rPr lang="ru-RU" sz="1600" dirty="0">
                <a:solidFill>
                  <a:srgbClr val="350EC2"/>
                </a:solidFill>
              </a:rPr>
              <a:t>условий для эффективной деятельности муниципального учреждения Спортивный комплекс "</a:t>
            </a:r>
            <a:r>
              <a:rPr lang="ru-RU" sz="1600" dirty="0" smtClean="0">
                <a:solidFill>
                  <a:srgbClr val="350EC2"/>
                </a:solidFill>
              </a:rPr>
              <a:t>Надежда«;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350EC2"/>
                </a:solidFill>
              </a:rPr>
              <a:t>развитие </a:t>
            </a:r>
            <a:r>
              <a:rPr lang="ru-RU" sz="1600" dirty="0">
                <a:solidFill>
                  <a:srgbClr val="350EC2"/>
                </a:solidFill>
              </a:rPr>
              <a:t>системы физкультурно-оздоровительных услуг, предоставляемых населению Первомайского муниципального </a:t>
            </a:r>
            <a:r>
              <a:rPr lang="ru-RU" sz="1600" dirty="0" smtClean="0">
                <a:solidFill>
                  <a:srgbClr val="350EC2"/>
                </a:solidFill>
              </a:rPr>
              <a:t>района;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350EC2"/>
                </a:solidFill>
              </a:rPr>
              <a:t>с</a:t>
            </a:r>
            <a:r>
              <a:rPr lang="ru-RU" sz="1600" dirty="0" smtClean="0">
                <a:solidFill>
                  <a:srgbClr val="350EC2"/>
                </a:solidFill>
              </a:rPr>
              <a:t>троительство хоккейного корта и создание хоккейного клуба</a:t>
            </a:r>
            <a:endParaRPr lang="ru-RU" sz="1600" dirty="0">
              <a:solidFill>
                <a:srgbClr val="350EC2"/>
              </a:solidFill>
            </a:endParaRPr>
          </a:p>
        </p:txBody>
      </p:sp>
      <p:pic>
        <p:nvPicPr>
          <p:cNvPr id="8" name="Picture 2" descr="C:\Users\User\Desktop\фото\TSwqdLng3Y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93554"/>
            <a:ext cx="2981039" cy="17589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26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ocuments\Фото ремонт учреждений и обелисков\Водонапорные башни, водопровод, канализация\Рисунок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2842">
            <a:off x="4891128" y="4258946"/>
            <a:ext cx="1642449" cy="12325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80120"/>
          </a:xfrm>
        </p:spPr>
        <p:txBody>
          <a:bodyPr>
            <a:noAutofit/>
          </a:bodyPr>
          <a:lstStyle/>
          <a:p>
            <a:r>
              <a:rPr lang="ru-RU" sz="2000" dirty="0">
                <a:ln w="10160">
                  <a:solidFill>
                    <a:srgbClr val="A62AA9"/>
                  </a:solidFill>
                  <a:prstDash val="solid"/>
                </a:ln>
                <a:solidFill>
                  <a:srgbClr val="350EC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Муниципальная программа  </a:t>
            </a:r>
            <a:br>
              <a:rPr lang="ru-RU" sz="2000" dirty="0">
                <a:ln w="10160">
                  <a:solidFill>
                    <a:srgbClr val="A62AA9"/>
                  </a:solidFill>
                  <a:prstDash val="solid"/>
                </a:ln>
                <a:solidFill>
                  <a:srgbClr val="350EC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dirty="0">
                <a:ln w="10160">
                  <a:solidFill>
                    <a:srgbClr val="A62AA9"/>
                  </a:solidFill>
                  <a:prstDash val="solid"/>
                </a:ln>
                <a:solidFill>
                  <a:srgbClr val="350EC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«Обеспечение качественными коммунальными услугами населения </a:t>
            </a:r>
            <a:r>
              <a:rPr lang="ru-RU" sz="2000" dirty="0" smtClean="0">
                <a:ln w="10160">
                  <a:solidFill>
                    <a:srgbClr val="A62AA9"/>
                  </a:solidFill>
                  <a:prstDash val="solid"/>
                </a:ln>
                <a:solidFill>
                  <a:srgbClr val="350EC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Первомайского </a:t>
            </a:r>
            <a:r>
              <a:rPr lang="ru-RU" sz="2000" dirty="0">
                <a:ln w="10160">
                  <a:solidFill>
                    <a:srgbClr val="A62AA9"/>
                  </a:solidFill>
                  <a:prstDash val="solid"/>
                </a:ln>
                <a:solidFill>
                  <a:srgbClr val="350EC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муниципального района на </a:t>
            </a:r>
            <a:r>
              <a:rPr lang="ru-RU" sz="2000" dirty="0" smtClean="0">
                <a:ln w="10160">
                  <a:solidFill>
                    <a:srgbClr val="A62AA9"/>
                  </a:solidFill>
                  <a:prstDash val="solid"/>
                </a:ln>
                <a:solidFill>
                  <a:srgbClr val="350EC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2015 - 2017 годы»</a:t>
            </a:r>
            <a:endParaRPr lang="ru-RU" sz="2000" dirty="0">
              <a:ln w="10160">
                <a:solidFill>
                  <a:srgbClr val="A62AA9"/>
                </a:solidFill>
                <a:prstDash val="solid"/>
              </a:ln>
              <a:solidFill>
                <a:srgbClr val="350EC2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User\Documents\Фото ремонт учреждений и обелисков\Водонапорные башни, водопровод, канализация\водонапорная башня в селе Коз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7675"/>
            <a:ext cx="1420495" cy="15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cuments\Фото ремонт учреждений и обелисков\Водонапорные башни, водопровод, канализация\проект водоочистные п. Пречисто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26871"/>
            <a:ext cx="2184450" cy="163893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96284" y="1397675"/>
            <a:ext cx="65961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Основной целью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муниципальной программы является обеспечение потребителей Первомайского муниципального района качественными коммунальными услугами при надежной и эффективной работе коммунальной инфраструктуры района.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66614" y="3212976"/>
            <a:ext cx="3006080" cy="923330"/>
          </a:xfrm>
          <a:prstGeom prst="rect">
            <a:avLst/>
          </a:prstGeom>
          <a:solidFill>
            <a:srgbClr val="A1D8DF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3C0DB3"/>
                </a:solidFill>
              </a:rPr>
              <a:t>Расходы по программе в 2015 году составили</a:t>
            </a:r>
          </a:p>
          <a:p>
            <a:pPr algn="ctr"/>
            <a:r>
              <a:rPr lang="ru-RU" i="1" dirty="0" smtClean="0">
                <a:solidFill>
                  <a:srgbClr val="3C0DB3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618,1 тыс.руб</a:t>
            </a:r>
            <a:r>
              <a:rPr lang="ru-RU" i="1" dirty="0" smtClean="0">
                <a:solidFill>
                  <a:srgbClr val="3C0DB3"/>
                </a:solidFill>
              </a:rPr>
              <a:t>.</a:t>
            </a:r>
            <a:endParaRPr lang="ru-RU" i="1" dirty="0">
              <a:solidFill>
                <a:srgbClr val="3C0DB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982413"/>
            <a:ext cx="4680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</a:rPr>
              <a:t>В 2015 году  построен 1 общественный  шахтный колодец в </a:t>
            </a:r>
            <a:r>
              <a:rPr lang="ru-RU" sz="1600" dirty="0" err="1">
                <a:solidFill>
                  <a:srgbClr val="C00000"/>
                </a:solidFill>
              </a:rPr>
              <a:t>д.Тарасово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Кукобойское</a:t>
            </a:r>
            <a:r>
              <a:rPr lang="ru-RU" sz="1600" dirty="0">
                <a:solidFill>
                  <a:srgbClr val="C00000"/>
                </a:solidFill>
              </a:rPr>
              <a:t> сельское поселение . Тем самым население   в </a:t>
            </a:r>
            <a:r>
              <a:rPr lang="ru-RU" sz="1600" dirty="0" err="1">
                <a:solidFill>
                  <a:srgbClr val="C00000"/>
                </a:solidFill>
              </a:rPr>
              <a:t>д.Тарасово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Кукобойского</a:t>
            </a:r>
            <a:r>
              <a:rPr lang="ru-RU" sz="1600" dirty="0">
                <a:solidFill>
                  <a:srgbClr val="C00000"/>
                </a:solidFill>
              </a:rPr>
              <a:t> сельского поселения  обеспечено  питьевой водой , соответствующей установленным нормативным требованиям.</a:t>
            </a:r>
          </a:p>
          <a:p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Выполнены </a:t>
            </a:r>
            <a:r>
              <a:rPr lang="ru-RU" sz="1600" dirty="0">
                <a:solidFill>
                  <a:srgbClr val="C00000"/>
                </a:solidFill>
              </a:rPr>
              <a:t>проектные работы по реконструкции   очистных сооружений канализации с канализационными сетями в </a:t>
            </a:r>
            <a:r>
              <a:rPr lang="ru-RU" sz="1600" dirty="0" err="1">
                <a:solidFill>
                  <a:srgbClr val="C00000"/>
                </a:solidFill>
              </a:rPr>
              <a:t>с.Кукобой</a:t>
            </a:r>
            <a:r>
              <a:rPr lang="ru-RU" sz="1600" dirty="0">
                <a:solidFill>
                  <a:srgbClr val="C00000"/>
                </a:solidFill>
              </a:rPr>
              <a:t>, подана заявка в Департамент ЖКК Ярославской области для включения данного мероприятия в региональную программу «Развитие  водоснабжения , водоотведения и очистки сточных вод Ярославской области на 2012-2017 годы»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низ 10"/>
          <p:cNvSpPr/>
          <p:nvPr/>
        </p:nvSpPr>
        <p:spPr>
          <a:xfrm>
            <a:off x="1963223" y="833329"/>
            <a:ext cx="484632" cy="29896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2110" y="833329"/>
            <a:ext cx="4032448" cy="59800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A62AA9"/>
                </a:solidFill>
              </a:rPr>
              <a:t>Целью муниципальной программы </a:t>
            </a:r>
            <a:r>
              <a:rPr lang="ru-RU" sz="1100" dirty="0">
                <a:solidFill>
                  <a:srgbClr val="A62AA9"/>
                </a:solidFill>
              </a:rPr>
              <a:t>является повышение эффективности деятельности органов местного самоуправления при решении вопросов местного значения, обеспечение открытости в их деятельности, обеспечение граждан доступными и качественными </a:t>
            </a:r>
            <a:r>
              <a:rPr lang="ru-RU" sz="1100" dirty="0" smtClean="0">
                <a:solidFill>
                  <a:srgbClr val="A62AA9"/>
                </a:solidFill>
              </a:rPr>
              <a:t>услугами.</a:t>
            </a:r>
          </a:p>
          <a:p>
            <a:pPr algn="ctr"/>
            <a:r>
              <a:rPr lang="ru-RU" sz="1100" dirty="0" smtClean="0">
                <a:solidFill>
                  <a:srgbClr val="A62AA9"/>
                </a:solidFill>
              </a:rPr>
              <a:t>Результаты реализации программы:</a:t>
            </a:r>
          </a:p>
          <a:p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</a:rPr>
              <a:t>Повышена </a:t>
            </a: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</a:rPr>
              <a:t>профессиональная компетентность муниципальных служащих Первомайского муниципального района, созданы условия для их результативной профессиональной служебной деятельности и должностного роста.</a:t>
            </a:r>
          </a:p>
          <a:p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</a:rPr>
              <a:t>Сформирован </a:t>
            </a: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</a:rPr>
              <a:t>управленческий кадровый резерв и кадровый резерв муниципальной службы в Первомайском муниципальном районе с целью  подбора квалифицированных кадров для работы в органах местного самоуправления и муниципальных учреждениях.</a:t>
            </a:r>
          </a:p>
          <a:p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</a:rPr>
              <a:t>Обеспечена открытость и прозрачность деятельности органов местного самоуправления.</a:t>
            </a:r>
          </a:p>
          <a:p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</a:rPr>
              <a:t>Созданы условия,  не позволяющие проявлению коррупционных действий на всех уровнях органов местного самоуправления.  </a:t>
            </a:r>
          </a:p>
          <a:p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</a:rPr>
              <a:t>Проведена </a:t>
            </a: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</a:rPr>
              <a:t>полную инвентаризацию объектов муниципальной собственности, оформлено право собственности на муниципальное имущество, находящееся в казне, обеспечено их надлежащее содержание, эксплуатация и сохранность.</a:t>
            </a:r>
          </a:p>
          <a:p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</a:rPr>
              <a:t>Созданы условия для обеспечения постоянной готовности администрации и служб муниципального района к реагированию на угрозу или возникновение ЧС (происшествий).</a:t>
            </a:r>
          </a:p>
          <a:p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</a:rPr>
              <a:t>Решены </a:t>
            </a: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</a:rPr>
              <a:t>запланированные мероприятия по решению вопросов местного значения с участием депутатов Ярославской областной Думы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2110" y="2332"/>
            <a:ext cx="40496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FF0000"/>
                </a:solidFill>
              </a:rPr>
              <a:t>Муниципальная программа  </a:t>
            </a:r>
            <a:endParaRPr lang="ru-RU" sz="1300" dirty="0">
              <a:solidFill>
                <a:srgbClr val="FF0000"/>
              </a:solidFill>
            </a:endParaRPr>
          </a:p>
          <a:p>
            <a:pPr algn="ctr"/>
            <a:r>
              <a:rPr lang="ru-RU" sz="1300" b="1" dirty="0">
                <a:solidFill>
                  <a:srgbClr val="FF0000"/>
                </a:solidFill>
              </a:rPr>
              <a:t>«Эффективная власть в Первомайском муниципальном районе на </a:t>
            </a:r>
            <a:r>
              <a:rPr lang="ru-RU" sz="1300" b="1" dirty="0" smtClean="0">
                <a:solidFill>
                  <a:srgbClr val="FF0000"/>
                </a:solidFill>
              </a:rPr>
              <a:t>2015-2017 </a:t>
            </a:r>
            <a:r>
              <a:rPr lang="ru-RU" sz="1300" b="1" dirty="0">
                <a:solidFill>
                  <a:srgbClr val="FF0000"/>
                </a:solidFill>
              </a:rPr>
              <a:t>годы</a:t>
            </a:r>
            <a:r>
              <a:rPr lang="ru-RU" sz="1300" b="1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r>
              <a:rPr lang="ru-RU" sz="1300" b="1" dirty="0" smtClean="0">
                <a:solidFill>
                  <a:srgbClr val="C10F75"/>
                </a:solidFill>
              </a:rPr>
              <a:t>(объем финансирования 5261,7 тыс.руб)</a:t>
            </a:r>
            <a:endParaRPr lang="ru-RU" sz="1300" dirty="0">
              <a:solidFill>
                <a:srgbClr val="C10F75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44566" y="175161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Муниципальная  программа  «Поддержка потребительского рынка на селе» на </a:t>
            </a:r>
            <a:r>
              <a:rPr lang="ru-RU" sz="1400" b="1" dirty="0" smtClean="0">
                <a:solidFill>
                  <a:srgbClr val="0070C0"/>
                </a:solidFill>
              </a:rPr>
              <a:t>2015-2017 годы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</a:rPr>
              <a:t>(объем финансирования 301,1 тыс.руб)</a:t>
            </a:r>
            <a:endParaRPr lang="ru-RU" sz="1300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88024" y="1038980"/>
            <a:ext cx="4032448" cy="20882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B050"/>
                </a:solidFill>
              </a:rPr>
              <a:t>Целью</a:t>
            </a:r>
            <a:r>
              <a:rPr lang="ru-RU" sz="1200" b="1" dirty="0">
                <a:solidFill>
                  <a:srgbClr val="00B050"/>
                </a:solidFill>
              </a:rPr>
              <a:t> программы является обеспечение сельского населения социально- значимыми потребительскими товарами и бытовыми </a:t>
            </a:r>
            <a:r>
              <a:rPr lang="ru-RU" sz="1200" b="1" dirty="0" smtClean="0">
                <a:solidFill>
                  <a:srgbClr val="00B050"/>
                </a:solidFill>
              </a:rPr>
              <a:t>услугами.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Сельское население обеспечено  социально-значимыми потребительскими товарами в 24 труднодоступных населенных пунктах района.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Комплексные приемные пункты в 2015 году  на селе сохранены  в составе по состоянию на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01.01.2016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года в количестве 5 ед.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8483290" y="685766"/>
            <a:ext cx="242316" cy="35321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526788" y="3210143"/>
            <a:ext cx="4572000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300" b="1" dirty="0">
                <a:solidFill>
                  <a:srgbClr val="FF0000"/>
                </a:solidFill>
              </a:rPr>
              <a:t>Муниципальная программа «Развитие субъектов малого и среднего предпринимательства  Первомайского муниципального района» </a:t>
            </a:r>
            <a:endParaRPr lang="ru-RU" sz="1300" dirty="0">
              <a:solidFill>
                <a:srgbClr val="FF0000"/>
              </a:solidFill>
            </a:endParaRPr>
          </a:p>
          <a:p>
            <a:pPr algn="ctr"/>
            <a:r>
              <a:rPr lang="ru-RU" sz="1300" b="1" dirty="0">
                <a:solidFill>
                  <a:srgbClr val="FF0000"/>
                </a:solidFill>
              </a:rPr>
              <a:t>на </a:t>
            </a:r>
            <a:r>
              <a:rPr lang="ru-RU" sz="1300" b="1" dirty="0" smtClean="0">
                <a:solidFill>
                  <a:srgbClr val="FF0000"/>
                </a:solidFill>
              </a:rPr>
              <a:t>2015-2017 годы</a:t>
            </a:r>
          </a:p>
          <a:p>
            <a:pPr algn="ctr"/>
            <a:r>
              <a:rPr lang="ru-RU" sz="1300" b="1" dirty="0" smtClean="0">
                <a:solidFill>
                  <a:srgbClr val="A62AA9"/>
                </a:solidFill>
              </a:rPr>
              <a:t>(объем финансирования 142,4 тыс.руб</a:t>
            </a:r>
            <a:r>
              <a:rPr lang="ru-RU" sz="1300" b="1" dirty="0" smtClean="0"/>
              <a:t>)</a:t>
            </a:r>
            <a:endParaRPr lang="ru-RU" sz="13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4048" y="4302750"/>
            <a:ext cx="3816424" cy="25552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Цель </a:t>
            </a:r>
            <a:r>
              <a:rPr lang="ru-RU" sz="1200" dirty="0" smtClean="0">
                <a:solidFill>
                  <a:srgbClr val="0070C0"/>
                </a:solidFill>
              </a:rPr>
              <a:t>- </a:t>
            </a:r>
            <a:r>
              <a:rPr lang="ru-RU" sz="1200" b="1" dirty="0">
                <a:solidFill>
                  <a:srgbClr val="0070C0"/>
                </a:solidFill>
              </a:rPr>
              <a:t>формирование благоприятных условий для развития субъектов малого и среднего предпринимательства, способствующих увеличению их вклада в экономику района</a:t>
            </a:r>
            <a:r>
              <a:rPr lang="ru-RU" sz="1200" b="1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Результаты: </a:t>
            </a:r>
          </a:p>
          <a:p>
            <a:pPr algn="ct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Обучено населения в количестве 26 человек по программе «Бизнес для начинающих предпринимателей», в результате чего зарегистрировано 3 субъекта малого предпринимательства, проведен семинар на тему «Типичные ошибки поставщиков в процедурах размещения заказа», количество присутствующих на семинаре 21 человек</a:t>
            </a:r>
            <a:endParaRPr lang="ru-RU" sz="12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8391224" y="4068991"/>
            <a:ext cx="216024" cy="467519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22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3254"/>
            <a:ext cx="4572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Муниципальная программа </a:t>
            </a:r>
            <a:endParaRPr lang="ru-RU" sz="1600" dirty="0" smtClean="0">
              <a:solidFill>
                <a:srgbClr val="0070C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«Развитие сельского хозяйства в Первомайском муниципальном районе в 2015-2017 годах»</a:t>
            </a:r>
          </a:p>
          <a:p>
            <a:pPr algn="ctr"/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</a:rPr>
              <a:t>(объем финансирования 2228,3 тыс.руб)</a:t>
            </a:r>
            <a:endParaRPr lang="ru-RU" sz="13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6368" y="1564001"/>
            <a:ext cx="4104456" cy="48173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Цель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создание условий для эффективного и устойчивого развития сельского хозяйства муниципального района, повышение конкурентоспособности сельскохозяйственной продукции, производимой в муниципальном районе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В 2015 году в сравнении с плановыми целевыми показателями значительно увеличился удельный вес прибыльных сельскохозяйственных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предприятий (с 21% до 77%),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больше заготовлено кормов всех видов на зимовку в расчете на 1 условную голову скота в кормовых единицах, достигнуто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плановое значение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показателя производство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молока.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46386" y="937898"/>
            <a:ext cx="242316" cy="36004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C:\Users\User\Desktop\фото\imjage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76193"/>
            <a:ext cx="1789620" cy="135813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572000" y="260648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CC3399"/>
                </a:solidFill>
              </a:rPr>
              <a:t>Муниципальная  программа "Комплексные меры по организации отдыха, оздоровления и занятости детей Первомайского района на </a:t>
            </a:r>
            <a:r>
              <a:rPr lang="ru-RU" sz="1400" b="1" dirty="0" smtClean="0">
                <a:solidFill>
                  <a:srgbClr val="CC3399"/>
                </a:solidFill>
              </a:rPr>
              <a:t>2015-2017 годы«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(объем финансирования 2610,2 тыс.руб)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12628" y="1481270"/>
            <a:ext cx="4140968" cy="45811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Цель программы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: создание благоприятных условий для отдыха, оздоровления и занятости детей, проживающих на территории Первомайского муниципального района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r>
              <a:rPr lang="ru-RU" sz="1200" b="1" dirty="0">
                <a:solidFill>
                  <a:srgbClr val="A62AA9"/>
                </a:solidFill>
              </a:rPr>
              <a:t>В 2015году    отдых и оздоровление получили  627   детей муниципального района, что составляет 65%:</a:t>
            </a:r>
          </a:p>
          <a:p>
            <a:r>
              <a:rPr lang="ru-RU" sz="1200" b="1" dirty="0">
                <a:solidFill>
                  <a:srgbClr val="A62AA9"/>
                </a:solidFill>
              </a:rPr>
              <a:t>-552 чел. в 10  лагерях с дневной формой пребывания детей, которые были организованы на базе всех образовательных учреждений. Это  на один лагерь меньше по сравнению с 2014 годом ,т.к. был закрыт Беляевский1 филиал МОУ Первомайской СОШ.</a:t>
            </a:r>
          </a:p>
          <a:p>
            <a:r>
              <a:rPr lang="ru-RU" sz="1200" b="1" dirty="0">
                <a:solidFill>
                  <a:srgbClr val="A62AA9"/>
                </a:solidFill>
              </a:rPr>
              <a:t>-57 чел. в  санаторных оздоровительных лагерях «Искра» и «Чёрная речка»,</a:t>
            </a:r>
          </a:p>
          <a:p>
            <a:r>
              <a:rPr lang="ru-RU" sz="1200" b="1" dirty="0">
                <a:solidFill>
                  <a:srgbClr val="A62AA9"/>
                </a:solidFill>
              </a:rPr>
              <a:t>- 18 чел. в   загородном оздоровительном  лагере «</a:t>
            </a:r>
            <a:r>
              <a:rPr lang="ru-RU" sz="1200" b="1" dirty="0" err="1">
                <a:solidFill>
                  <a:srgbClr val="A62AA9"/>
                </a:solidFill>
              </a:rPr>
              <a:t>Соть</a:t>
            </a:r>
            <a:r>
              <a:rPr lang="ru-RU" sz="1200" b="1" dirty="0">
                <a:solidFill>
                  <a:srgbClr val="A62AA9"/>
                </a:solidFill>
              </a:rPr>
              <a:t>» Даниловского МР. </a:t>
            </a:r>
          </a:p>
          <a:p>
            <a:r>
              <a:rPr lang="ru-RU" sz="1200" b="1" dirty="0">
                <a:solidFill>
                  <a:srgbClr val="A62AA9"/>
                </a:solidFill>
              </a:rPr>
              <a:t>    В приоритетном порядке   обеспечен отдых и оздоровления  находящихся в трудной жизненной ситуации ,73%.</a:t>
            </a:r>
          </a:p>
          <a:p>
            <a:r>
              <a:rPr lang="ru-RU" sz="1200" b="1" dirty="0">
                <a:solidFill>
                  <a:srgbClr val="A62AA9"/>
                </a:solidFill>
              </a:rPr>
              <a:t>Положительный оздоровительный эффект достигнут у 99% обучающихся.</a:t>
            </a:r>
          </a:p>
          <a:p>
            <a:endParaRPr lang="ru-RU" sz="12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88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5805264"/>
            <a:ext cx="302433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Пречистое, 2016 год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93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4" y="3887394"/>
            <a:ext cx="4710515" cy="291603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68601"/>
            <a:ext cx="3898776" cy="3290165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000" b="1" dirty="0">
                <a:ln>
                  <a:solidFill>
                    <a:srgbClr val="78283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ln>
                  <a:solidFill>
                    <a:srgbClr val="78283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2000" b="1" dirty="0">
                <a:ln>
                  <a:solidFill>
                    <a:srgbClr val="78283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000" b="1" dirty="0" smtClean="0">
                <a:ln>
                  <a:solidFill>
                    <a:srgbClr val="78283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2016-2017 </a:t>
            </a:r>
            <a:r>
              <a:rPr lang="ru-RU" sz="2000" b="1" dirty="0">
                <a:ln>
                  <a:solidFill>
                    <a:srgbClr val="78283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 </a:t>
            </a:r>
            <a:r>
              <a:rPr lang="ru-RU" sz="2000" b="1" dirty="0" smtClean="0">
                <a:ln>
                  <a:solidFill>
                    <a:srgbClr val="78283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публично-правовыми образованиями Первомайского муниципального района было </a:t>
            </a:r>
            <a:r>
              <a:rPr lang="ru-RU" sz="2000" b="1" dirty="0">
                <a:ln>
                  <a:solidFill>
                    <a:srgbClr val="78283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n>
                  <a:solidFill>
                    <a:srgbClr val="78283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n>
                  <a:solidFill>
                    <a:srgbClr val="78283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сформировано </a:t>
            </a:r>
            <a:r>
              <a:rPr lang="ru-RU" sz="2000" b="1" dirty="0" smtClean="0">
                <a:ln>
                  <a:solidFill>
                    <a:srgbClr val="78283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>
                <a:ln>
                  <a:solidFill>
                    <a:srgbClr val="78283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>
                  <a:solidFill>
                    <a:srgbClr val="78283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бюджета, в том числе: </a:t>
            </a:r>
            <a:r>
              <a:rPr lang="ru-RU" sz="2000" b="1" dirty="0">
                <a:ln>
                  <a:solidFill>
                    <a:srgbClr val="78283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n>
                  <a:solidFill>
                    <a:srgbClr val="78283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n>
                  <a:solidFill>
                    <a:srgbClr val="78283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1 бюджет муниципального района;</a:t>
            </a:r>
            <a:br>
              <a:rPr lang="ru-RU" sz="2000" b="1" dirty="0">
                <a:ln>
                  <a:solidFill>
                    <a:srgbClr val="78283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n>
                  <a:solidFill>
                    <a:srgbClr val="78283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1 бюджет </a:t>
            </a:r>
            <a:r>
              <a:rPr lang="ru-RU" sz="2000" b="1" dirty="0" smtClean="0">
                <a:ln>
                  <a:solidFill>
                    <a:srgbClr val="78283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поселения (</a:t>
            </a:r>
            <a:r>
              <a:rPr lang="ru-RU" sz="2000" b="1" dirty="0" err="1" smtClean="0">
                <a:ln>
                  <a:solidFill>
                    <a:srgbClr val="78283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г.п</a:t>
            </a:r>
            <a:r>
              <a:rPr lang="ru-RU" sz="2000" b="1" dirty="0" smtClean="0">
                <a:ln>
                  <a:solidFill>
                    <a:srgbClr val="78283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Пречистое);</a:t>
            </a:r>
            <a:r>
              <a:rPr lang="ru-RU" sz="2000" b="1" dirty="0">
                <a:ln>
                  <a:solidFill>
                    <a:srgbClr val="78283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n>
                  <a:solidFill>
                    <a:srgbClr val="78283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rgbClr val="78283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>
                <a:ln>
                  <a:solidFill>
                    <a:srgbClr val="78283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сельских </a:t>
            </a:r>
            <a:r>
              <a:rPr lang="ru-RU" sz="2000" b="1" dirty="0" smtClean="0">
                <a:ln>
                  <a:solidFill>
                    <a:srgbClr val="78283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поселений</a:t>
            </a:r>
            <a:r>
              <a:rPr lang="ru-RU" sz="2000" b="1" dirty="0">
                <a:ln>
                  <a:solidFill>
                    <a:srgbClr val="78283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n>
                  <a:solidFill>
                    <a:srgbClr val="78283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rgbClr val="78283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 smtClean="0">
                <a:ln>
                  <a:solidFill>
                    <a:srgbClr val="78283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Кукобойского</a:t>
            </a:r>
            <a:r>
              <a:rPr lang="ru-RU" sz="2000" b="1" dirty="0" smtClean="0">
                <a:ln>
                  <a:solidFill>
                    <a:srgbClr val="78283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Пречистенского)</a:t>
            </a:r>
            <a:endParaRPr lang="ru-RU" b="1" dirty="0">
              <a:ln>
                <a:solidFill>
                  <a:srgbClr val="782835"/>
                </a:solidFill>
                <a:prstDash val="solid"/>
              </a:ln>
              <a:solidFill>
                <a:srgbClr val="C10F75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050" name="Picture 2" descr="C:\Users\User\Documents\Фото ремонт учреждений и обелисков\Административные здания\160320151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592" y="548680"/>
            <a:ext cx="4513408" cy="33843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cuments\Фото ремонт учреждений и обелисков\Административные здания\здание адм. с Кукобо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158" y="3985750"/>
            <a:ext cx="3932306" cy="2719322"/>
          </a:xfrm>
          <a:prstGeom prst="rect">
            <a:avLst/>
          </a:prstGeom>
          <a:noFill/>
          <a:effectLst>
            <a:glow rad="101600">
              <a:schemeClr val="bg1"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85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низ 13"/>
          <p:cNvSpPr/>
          <p:nvPr/>
        </p:nvSpPr>
        <p:spPr>
          <a:xfrm>
            <a:off x="296645" y="2941459"/>
            <a:ext cx="409652" cy="97840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95535" y="4378305"/>
            <a:ext cx="385741" cy="97840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4145373" y="5717587"/>
            <a:ext cx="484632" cy="97840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7910714">
            <a:off x="6569227" y="5316284"/>
            <a:ext cx="978408" cy="4846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11578455">
            <a:off x="924728" y="5704447"/>
            <a:ext cx="1759115" cy="342094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фото\1427887094_subsid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41" y="2669264"/>
            <a:ext cx="2655697" cy="21758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949" y="33367"/>
            <a:ext cx="8229600" cy="659329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sz="1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в Первомайском муниципальном районе</a:t>
            </a:r>
            <a:endParaRPr lang="ru-RU" sz="1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6645" y="766516"/>
            <a:ext cx="5970944" cy="15823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350EC2"/>
                  </a:solidFill>
                  <a:prstDash val="solid"/>
                </a:ln>
                <a:solidFill>
                  <a:srgbClr val="350EC2"/>
                </a:solidFill>
              </a:rPr>
              <a:t>Бюджетный процесс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деятельность органов местного самоуправления и иных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участников по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составлению, рассмотрению, утверждению и исполнению местного бюджета, а также по контролю за его исполнением.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316" y="2535869"/>
            <a:ext cx="2129253" cy="8991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10F75"/>
                </a:solidFill>
              </a:rPr>
              <a:t>Составление бюджета района</a:t>
            </a:r>
            <a:endParaRPr lang="ru-RU" sz="1600" b="1" dirty="0">
              <a:solidFill>
                <a:srgbClr val="C10F75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1665" y="3919867"/>
            <a:ext cx="1986483" cy="10931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10F75"/>
                </a:solidFill>
              </a:rPr>
              <a:t>Рассмотрение бюджета района</a:t>
            </a:r>
            <a:endParaRPr lang="ru-RU" sz="1600" b="1" dirty="0">
              <a:solidFill>
                <a:srgbClr val="C10F75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9822" y="5459518"/>
            <a:ext cx="2160240" cy="8139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10F75"/>
                </a:solidFill>
              </a:rPr>
              <a:t>Утверждение бюджета района</a:t>
            </a:r>
            <a:endParaRPr lang="ru-RU" sz="1600" b="1" dirty="0">
              <a:solidFill>
                <a:srgbClr val="C10F75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99792" y="5582981"/>
            <a:ext cx="1848452" cy="12039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10F75"/>
                </a:solidFill>
              </a:rPr>
              <a:t>Исполнение бюджета района</a:t>
            </a:r>
            <a:endParaRPr lang="ru-RU" sz="1600" b="1" dirty="0">
              <a:solidFill>
                <a:srgbClr val="C10F75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58432" y="4061051"/>
            <a:ext cx="2085568" cy="10315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10F75"/>
                </a:solidFill>
              </a:rPr>
              <a:t>Муниципальный финансовый контроль</a:t>
            </a:r>
            <a:endParaRPr lang="ru-RU" sz="1600" b="1" dirty="0">
              <a:solidFill>
                <a:srgbClr val="C10F75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48648" y="5345438"/>
            <a:ext cx="3705547" cy="1474966"/>
          </a:xfrm>
          <a:prstGeom prst="roundRect">
            <a:avLst/>
          </a:prstGeom>
          <a:solidFill>
            <a:srgbClr val="EA96C2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Формирование отчета об исполнении бюджета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87424" y="766517"/>
            <a:ext cx="2792791" cy="25184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Бюджет  Первомайского муниципального района составлялся </a:t>
            </a:r>
            <a:r>
              <a:rPr lang="ru-RU" sz="1600" b="1" dirty="0">
                <a:solidFill>
                  <a:srgbClr val="FF0000"/>
                </a:solidFill>
              </a:rPr>
              <a:t>и </a:t>
            </a:r>
            <a:r>
              <a:rPr lang="ru-RU" sz="1600" b="1" dirty="0" smtClean="0">
                <a:solidFill>
                  <a:srgbClr val="FF0000"/>
                </a:solidFill>
              </a:rPr>
              <a:t>утверждался </a:t>
            </a:r>
            <a:r>
              <a:rPr lang="ru-RU" sz="1600" b="1" dirty="0">
                <a:solidFill>
                  <a:srgbClr val="FF0000"/>
                </a:solidFill>
              </a:rPr>
              <a:t>сроком на три </a:t>
            </a:r>
            <a:r>
              <a:rPr lang="ru-RU" sz="1600" b="1" dirty="0" smtClean="0">
                <a:solidFill>
                  <a:srgbClr val="FF0000"/>
                </a:solidFill>
              </a:rPr>
              <a:t>года (на 2015 год </a:t>
            </a:r>
            <a:r>
              <a:rPr lang="ru-RU" sz="1600" b="1" dirty="0">
                <a:solidFill>
                  <a:srgbClr val="FF0000"/>
                </a:solidFill>
              </a:rPr>
              <a:t>и плановый </a:t>
            </a:r>
            <a:r>
              <a:rPr lang="ru-RU" sz="1600" b="1" dirty="0" smtClean="0">
                <a:solidFill>
                  <a:srgbClr val="FF0000"/>
                </a:solidFill>
              </a:rPr>
              <a:t>период 2016-2017 годов)</a:t>
            </a:r>
            <a:endParaRPr lang="ru-RU" sz="1600" b="1" dirty="0">
              <a:solidFill>
                <a:srgbClr val="FF0000"/>
              </a:solidFill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02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низ 7"/>
          <p:cNvSpPr/>
          <p:nvPr/>
        </p:nvSpPr>
        <p:spPr>
          <a:xfrm rot="2676148">
            <a:off x="2611397" y="2060158"/>
            <a:ext cx="259163" cy="1099555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374" y="476672"/>
            <a:ext cx="8496944" cy="1224136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ИСПОЛНЕНИЕ БЮДЖЕТА</a:t>
            </a:r>
            <a:r>
              <a:rPr lang="ru-RU" sz="1600" dirty="0" smtClean="0"/>
              <a:t>–</a:t>
            </a:r>
            <a:r>
              <a:rPr lang="ru-RU" sz="1600" dirty="0" smtClean="0">
                <a:solidFill>
                  <a:srgbClr val="C00000"/>
                </a:solidFill>
              </a:rPr>
              <a:t>ЭТО  ЭТАП  БЮДЖЕТНОГО </a:t>
            </a:r>
            <a:r>
              <a:rPr lang="ru-RU" sz="1600" dirty="0">
                <a:solidFill>
                  <a:srgbClr val="C00000"/>
                </a:solidFill>
              </a:rPr>
              <a:t>ПРОЦЕССА, </a:t>
            </a:r>
            <a:r>
              <a:rPr lang="ru-RU" sz="1600" dirty="0" smtClean="0">
                <a:solidFill>
                  <a:srgbClr val="C00000"/>
                </a:solidFill>
              </a:rPr>
              <a:t>КОТОРЫЙ НАЧИНАЕТСЯ </a:t>
            </a:r>
            <a:r>
              <a:rPr lang="ru-RU" sz="1600" dirty="0">
                <a:solidFill>
                  <a:srgbClr val="C00000"/>
                </a:solidFill>
              </a:rPr>
              <a:t>С МОМЕНТА УТВЕРЖДЕНИЯ </a:t>
            </a:r>
            <a:r>
              <a:rPr lang="ru-RU" sz="1600" dirty="0" smtClean="0">
                <a:solidFill>
                  <a:srgbClr val="C00000"/>
                </a:solidFill>
              </a:rPr>
              <a:t> РЕШЕНИЯ </a:t>
            </a:r>
            <a:r>
              <a:rPr lang="ru-RU" sz="1600" dirty="0">
                <a:solidFill>
                  <a:srgbClr val="C00000"/>
                </a:solidFill>
              </a:rPr>
              <a:t>О БЮДЖЕТЕ </a:t>
            </a:r>
            <a:r>
              <a:rPr lang="ru-RU" sz="1600" dirty="0" smtClean="0">
                <a:solidFill>
                  <a:srgbClr val="C00000"/>
                </a:solidFill>
              </a:rPr>
              <a:t>НА ОЧЕРЕДНОЙ 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ФИНАНСОВЫЙ </a:t>
            </a:r>
            <a:r>
              <a:rPr lang="ru-RU" sz="1600" dirty="0">
                <a:solidFill>
                  <a:srgbClr val="C00000"/>
                </a:solidFill>
              </a:rPr>
              <a:t>ГОД И ПЛАНОВЫЙ ПЕРИОД </a:t>
            </a:r>
            <a:r>
              <a:rPr lang="ru-RU" sz="1600" dirty="0" smtClean="0">
                <a:solidFill>
                  <a:srgbClr val="C00000"/>
                </a:solidFill>
              </a:rPr>
              <a:t> И  ПРОДОЛЖАЕТСЯ </a:t>
            </a:r>
            <a:r>
              <a:rPr lang="ru-RU" sz="1600" dirty="0">
                <a:solidFill>
                  <a:srgbClr val="C00000"/>
                </a:solidFill>
              </a:rPr>
              <a:t>В ТЕЧЕНИЕ ФИНАНСОВОГО </a:t>
            </a:r>
            <a:r>
              <a:rPr lang="ru-RU" sz="1600" dirty="0" smtClean="0">
                <a:solidFill>
                  <a:srgbClr val="C00000"/>
                </a:solidFill>
              </a:rPr>
              <a:t> ГОДА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0978" y="4797152"/>
            <a:ext cx="6408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4410C"/>
                </a:solidFill>
              </a:rPr>
              <a:t>Исполнение </a:t>
            </a:r>
            <a:r>
              <a:rPr lang="ru-RU" b="1" dirty="0">
                <a:solidFill>
                  <a:srgbClr val="C4410C"/>
                </a:solidFill>
              </a:rPr>
              <a:t>бюджета по </a:t>
            </a:r>
            <a:r>
              <a:rPr lang="ru-RU" b="1" dirty="0" smtClean="0">
                <a:solidFill>
                  <a:srgbClr val="C4410C"/>
                </a:solidFill>
              </a:rPr>
              <a:t>расходам </a:t>
            </a:r>
            <a:r>
              <a:rPr lang="ru-RU" dirty="0" smtClean="0"/>
              <a:t>–</a:t>
            </a:r>
            <a:r>
              <a:rPr lang="ru-RU" dirty="0"/>
              <a:t>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обеспечение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последовательного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финансирования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мероприятий, предусмотренных решением о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бюджете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в пределах утвержденных бюджетных ассигнований с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целью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исполнения принятых расходных обязательств.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2956" y="178559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ОСНОВНЫЕ ЭТАПЫ ИСПОЛНЕНИЯ </a:t>
            </a:r>
            <a:r>
              <a:rPr lang="ru-RU" b="1" dirty="0" smtClean="0">
                <a:solidFill>
                  <a:srgbClr val="00B050"/>
                </a:solidFill>
              </a:rPr>
              <a:t>БЮДЖЕТА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14" y="2852936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A62AA9"/>
                </a:solidFill>
              </a:rPr>
              <a:t>Исполнение бюджета по доходам</a:t>
            </a:r>
            <a:r>
              <a:rPr lang="ru-RU" dirty="0"/>
              <a:t> –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обеспечение полного и своевременного поступления в бюджет налогов, сборов, доходов от  использования имущества и других обязательных платежей, в  соответствии с утвержденными бюджетными назначениями</a:t>
            </a:r>
            <a:r>
              <a:rPr lang="ru-RU" dirty="0"/>
              <a:t>;</a:t>
            </a:r>
          </a:p>
        </p:txBody>
      </p:sp>
      <p:sp>
        <p:nvSpPr>
          <p:cNvPr id="7" name="Стрелка вниз 6"/>
          <p:cNvSpPr/>
          <p:nvPr/>
        </p:nvSpPr>
        <p:spPr>
          <a:xfrm rot="19439849">
            <a:off x="6160677" y="1929815"/>
            <a:ext cx="319911" cy="305448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фото\763780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8" y="1509942"/>
            <a:ext cx="2079622" cy="138130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2732">
            <a:off x="6620206" y="2145639"/>
            <a:ext cx="2235080" cy="14912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\1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15" y="5085184"/>
            <a:ext cx="2402383" cy="15991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3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низ 13"/>
          <p:cNvSpPr/>
          <p:nvPr/>
        </p:nvSpPr>
        <p:spPr>
          <a:xfrm>
            <a:off x="7037023" y="4074810"/>
            <a:ext cx="360658" cy="792088"/>
          </a:xfrm>
          <a:prstGeom prst="downArrow">
            <a:avLst/>
          </a:prstGeom>
          <a:solidFill>
            <a:srgbClr val="EA96C2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гнутая вверх стрелка 12"/>
          <p:cNvSpPr/>
          <p:nvPr/>
        </p:nvSpPr>
        <p:spPr>
          <a:xfrm rot="20662745">
            <a:off x="3992440" y="2300028"/>
            <a:ext cx="1864224" cy="508048"/>
          </a:xfrm>
          <a:prstGeom prst="curvedDownArrow">
            <a:avLst/>
          </a:prstGeom>
          <a:solidFill>
            <a:srgbClr val="EA96C2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24056" y="1988840"/>
            <a:ext cx="731520" cy="1432176"/>
          </a:xfrm>
          <a:prstGeom prst="curvedRightArrow">
            <a:avLst/>
          </a:prstGeom>
          <a:solidFill>
            <a:srgbClr val="EA96C2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13952" y="254596"/>
            <a:ext cx="6257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отчета об исполнении бюджета</a:t>
            </a:r>
            <a:endParaRPr lang="ru-RU" sz="2000" b="1" dirty="0">
              <a:ln w="1905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80728"/>
            <a:ext cx="5256584" cy="1224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Отдел финансов администрации Первомайского муниципального района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 позднее 1 апреля текущего финансового года представляет в контрольно-счетную палату  Первомайского муниципального района  отчет об исполнении бюджета муниципального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района.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554052"/>
            <a:ext cx="3456384" cy="21710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350EC2"/>
                </a:solidFill>
              </a:rPr>
              <a:t>Контрольно-счетная </a:t>
            </a:r>
            <a:r>
              <a:rPr lang="ru-RU" sz="1400" b="1" dirty="0">
                <a:solidFill>
                  <a:srgbClr val="350EC2"/>
                </a:solidFill>
              </a:rPr>
              <a:t>палата  Первомайского муниципального района  готовит заключение на годовой отчет об исполнении бюджета муниципального </a:t>
            </a:r>
            <a:r>
              <a:rPr lang="ru-RU" sz="1400" b="1" dirty="0" smtClean="0">
                <a:solidFill>
                  <a:srgbClr val="350EC2"/>
                </a:solidFill>
              </a:rPr>
              <a:t>района </a:t>
            </a:r>
            <a:r>
              <a:rPr lang="ru-RU" sz="1400" b="1" dirty="0">
                <a:solidFill>
                  <a:srgbClr val="350EC2"/>
                </a:solidFill>
              </a:rPr>
              <a:t>и направляет его в администрацию Первомайского муниципального района  не позднее 1 мая текущего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22882" y="2554052"/>
            <a:ext cx="3434680" cy="1861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C3399"/>
                </a:solidFill>
              </a:rPr>
              <a:t>Годовой отчет об исполнении бюджета муниципального района представляется администрацией Первомайского муниципального района  в Собрание </a:t>
            </a:r>
            <a:r>
              <a:rPr lang="ru-RU" sz="1400" b="1" dirty="0" smtClean="0">
                <a:solidFill>
                  <a:srgbClr val="CC3399"/>
                </a:solidFill>
              </a:rPr>
              <a:t>Представителей </a:t>
            </a:r>
            <a:r>
              <a:rPr lang="ru-RU" sz="1400" b="1" dirty="0">
                <a:solidFill>
                  <a:srgbClr val="CC3399"/>
                </a:solidFill>
              </a:rPr>
              <a:t>Первомайского муниципального района не позднее 1 мая текущего года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31522" y="4869160"/>
            <a:ext cx="2520280" cy="16344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C3399"/>
                </a:solidFill>
              </a:rPr>
              <a:t>Проект решения Собрания представителей об исполнении бюджета муниципального района подлежит обсуждению на </a:t>
            </a:r>
            <a:r>
              <a:rPr lang="ru-RU" sz="1400" b="1" dirty="0">
                <a:solidFill>
                  <a:srgbClr val="3C0DB3"/>
                </a:solidFill>
              </a:rPr>
              <a:t>публичных слушаниях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4866898"/>
            <a:ext cx="2664296" cy="17281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Отчет об исполнении бюджета муниципального района утверждается решением Собрания представителей об исполнении бюджета муниципального района</a:t>
            </a:r>
          </a:p>
        </p:txBody>
      </p:sp>
      <p:sp>
        <p:nvSpPr>
          <p:cNvPr id="15" name="Стрелка влево 14"/>
          <p:cNvSpPr/>
          <p:nvPr/>
        </p:nvSpPr>
        <p:spPr>
          <a:xfrm>
            <a:off x="3779912" y="5805264"/>
            <a:ext cx="2051610" cy="410362"/>
          </a:xfrm>
          <a:prstGeom prst="leftArrow">
            <a:avLst/>
          </a:prstGeom>
          <a:solidFill>
            <a:srgbClr val="EA96C2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64964-pri-sdache-otchetnosti-v-elektronnom-vide-pfr-trebuet-dogovo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3011">
            <a:off x="6478229" y="1011849"/>
            <a:ext cx="1923366" cy="13490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5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IMGA03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677480" cy="25922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mass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916">
            <a:off x="5060317" y="3503772"/>
            <a:ext cx="3697608" cy="31408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Публичные слушания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836712"/>
            <a:ext cx="6012160" cy="29523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Публичные слушания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форма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участия населения в осуществлении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местного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самоуправления. Публичные слушания организуются и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проводятся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целью выявления мнения населения по вопросам местного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значения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Каждый житель вправе высказать своё мнение, представить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материалы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обоснования своего мнения, письменные предложения и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замечания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включения их в протокол публичных слушаний.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817600"/>
            <a:ext cx="4824536" cy="1490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A62AA9"/>
                </a:solidFill>
              </a:rPr>
              <a:t>Проект решения Собрания представителей об исполнении бюджета муниципального района </a:t>
            </a:r>
            <a:r>
              <a:rPr lang="ru-RU" dirty="0" smtClean="0">
                <a:solidFill>
                  <a:srgbClr val="A62AA9"/>
                </a:solidFill>
              </a:rPr>
              <a:t>за 2015 год подлежит </a:t>
            </a:r>
            <a:r>
              <a:rPr lang="ru-RU" dirty="0">
                <a:solidFill>
                  <a:srgbClr val="A62AA9"/>
                </a:solidFill>
              </a:rPr>
              <a:t>обсуждению на публичных слушаниях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442992"/>
            <a:ext cx="3816424" cy="1296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rgbClr val="CC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Информация о времени и проведении публичных слушаний размещается в районной газете «Призыв»</a:t>
            </a:r>
            <a:endParaRPr lang="ru-RU" b="1" dirty="0">
              <a:ln w="18000">
                <a:noFill/>
                <a:prstDash val="solid"/>
                <a:miter lim="800000"/>
              </a:ln>
              <a:solidFill>
                <a:srgbClr val="CC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13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рогноз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социально-экономического развития</a:t>
            </a:r>
            <a:b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Первомайского муниципального района на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2015-2017 годы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786458"/>
            <a:ext cx="3888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350EC2"/>
                </a:solidFill>
              </a:rPr>
              <a:t>Разработан </a:t>
            </a:r>
            <a:r>
              <a:rPr lang="ru-RU" sz="1400" dirty="0">
                <a:solidFill>
                  <a:srgbClr val="350EC2"/>
                </a:solidFill>
              </a:rPr>
              <a:t>в соответствии с требованиями Бюджетного кодекса Российской Федерации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79675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A62AA9"/>
                </a:solidFill>
              </a:rPr>
              <a:t>О</a:t>
            </a:r>
            <a:r>
              <a:rPr lang="ru-RU" sz="1400" dirty="0" smtClean="0">
                <a:solidFill>
                  <a:srgbClr val="A62AA9"/>
                </a:solidFill>
              </a:rPr>
              <a:t>снован </a:t>
            </a:r>
            <a:r>
              <a:rPr lang="ru-RU" sz="1400" dirty="0">
                <a:solidFill>
                  <a:srgbClr val="A62AA9"/>
                </a:solidFill>
              </a:rPr>
              <a:t>на оценке состояния и перспектив развития социально-экономической ситуации в Первомайском районе, Ярославской области и Российской Федерации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1916832"/>
            <a:ext cx="3600400" cy="24482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50EC2"/>
                </a:solidFill>
              </a:rPr>
              <a:t>Промышленное производство</a:t>
            </a:r>
          </a:p>
          <a:p>
            <a:pPr algn="ctr"/>
            <a:r>
              <a:rPr lang="ru-RU" sz="1200" dirty="0">
                <a:solidFill>
                  <a:srgbClr val="350EC2"/>
                </a:solidFill>
              </a:rPr>
              <a:t>За 2014 год показатель роста индекса промышленного производства составил 111,4 </a:t>
            </a:r>
            <a:r>
              <a:rPr lang="ru-RU" sz="1200" dirty="0" smtClean="0">
                <a:solidFill>
                  <a:srgbClr val="350EC2"/>
                </a:solidFill>
              </a:rPr>
              <a:t>% (</a:t>
            </a:r>
            <a:r>
              <a:rPr lang="ru-RU" sz="1200" dirty="0">
                <a:solidFill>
                  <a:srgbClr val="350EC2"/>
                </a:solidFill>
              </a:rPr>
              <a:t>производство сыров на малом предприятии ООО «Пречистенский молочный продукт</a:t>
            </a:r>
            <a:r>
              <a:rPr lang="ru-RU" sz="1200" dirty="0" smtClean="0">
                <a:solidFill>
                  <a:srgbClr val="350EC2"/>
                </a:solidFill>
              </a:rPr>
              <a:t>», начато </a:t>
            </a:r>
            <a:r>
              <a:rPr lang="ru-RU" sz="1200" dirty="0">
                <a:solidFill>
                  <a:srgbClr val="350EC2"/>
                </a:solidFill>
              </a:rPr>
              <a:t>производство топливных брикетов в ООО «Альянс», открыт новый цех по углубленной переработке древесины в ООО «Лесторг</a:t>
            </a:r>
            <a:r>
              <a:rPr lang="ru-RU" sz="1200" dirty="0" smtClean="0">
                <a:solidFill>
                  <a:srgbClr val="350EC2"/>
                </a:solidFill>
              </a:rPr>
              <a:t>»).</a:t>
            </a:r>
          </a:p>
          <a:p>
            <a:pPr algn="ctr"/>
            <a:r>
              <a:rPr lang="ru-RU" sz="1200" dirty="0">
                <a:solidFill>
                  <a:srgbClr val="350EC2"/>
                </a:solidFill>
              </a:rPr>
              <a:t>По благоприятному варианту прогноза </a:t>
            </a:r>
            <a:r>
              <a:rPr lang="ru-RU" sz="1200" dirty="0" smtClean="0">
                <a:solidFill>
                  <a:srgbClr val="350EC2"/>
                </a:solidFill>
              </a:rPr>
              <a:t>в </a:t>
            </a:r>
            <a:r>
              <a:rPr lang="ru-RU" sz="1200" dirty="0">
                <a:solidFill>
                  <a:srgbClr val="350EC2"/>
                </a:solidFill>
              </a:rPr>
              <a:t>2016-2018 годах рост к уровню 2015 года составит от 5,5 до 10,0 </a:t>
            </a:r>
            <a:r>
              <a:rPr lang="ru-RU" sz="1200" dirty="0" smtClean="0">
                <a:solidFill>
                  <a:srgbClr val="350EC2"/>
                </a:solidFill>
              </a:rPr>
              <a:t>%.</a:t>
            </a:r>
            <a:endParaRPr lang="ru-RU" sz="1200" dirty="0">
              <a:solidFill>
                <a:srgbClr val="350EC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82752" y="1628800"/>
            <a:ext cx="5292080" cy="25922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10F75"/>
                </a:solidFill>
              </a:rPr>
              <a:t>Строительство</a:t>
            </a:r>
            <a:endParaRPr lang="ru-RU" sz="1200" b="1" dirty="0">
              <a:solidFill>
                <a:srgbClr val="C10F75"/>
              </a:solidFill>
            </a:endParaRPr>
          </a:p>
          <a:p>
            <a:pPr algn="ctr"/>
            <a:r>
              <a:rPr lang="ru-RU" sz="1200" dirty="0" smtClean="0">
                <a:solidFill>
                  <a:srgbClr val="C10F75"/>
                </a:solidFill>
              </a:rPr>
              <a:t>Суммарный </a:t>
            </a:r>
            <a:r>
              <a:rPr lang="ru-RU" sz="1200" dirty="0">
                <a:solidFill>
                  <a:srgbClr val="C10F75"/>
                </a:solidFill>
              </a:rPr>
              <a:t>ввод жилья в 2014 году составил 8124,4 кв. метров, что  выше уровня 2013 года на </a:t>
            </a:r>
            <a:r>
              <a:rPr lang="ru-RU" sz="1200" dirty="0" smtClean="0">
                <a:solidFill>
                  <a:srgbClr val="C10F75"/>
                </a:solidFill>
              </a:rPr>
              <a:t>0,4%, </a:t>
            </a:r>
            <a:r>
              <a:rPr lang="ru-RU" sz="1200" dirty="0">
                <a:solidFill>
                  <a:srgbClr val="C10F75"/>
                </a:solidFill>
              </a:rPr>
              <a:t>а </a:t>
            </a:r>
            <a:r>
              <a:rPr lang="ru-RU" sz="1200" dirty="0" smtClean="0">
                <a:solidFill>
                  <a:srgbClr val="C10F75"/>
                </a:solidFill>
              </a:rPr>
              <a:t>уровня 2012 </a:t>
            </a:r>
            <a:r>
              <a:rPr lang="ru-RU" sz="1200" dirty="0">
                <a:solidFill>
                  <a:srgbClr val="C10F75"/>
                </a:solidFill>
              </a:rPr>
              <a:t>года на </a:t>
            </a:r>
            <a:r>
              <a:rPr lang="ru-RU" sz="1200" dirty="0" smtClean="0">
                <a:solidFill>
                  <a:srgbClr val="C10F75"/>
                </a:solidFill>
              </a:rPr>
              <a:t>80,6%.</a:t>
            </a:r>
          </a:p>
          <a:p>
            <a:r>
              <a:rPr lang="ru-RU" sz="1200" dirty="0" smtClean="0">
                <a:solidFill>
                  <a:srgbClr val="C10F75"/>
                </a:solidFill>
              </a:rPr>
              <a:t>Снижение </a:t>
            </a:r>
            <a:r>
              <a:rPr lang="ru-RU" sz="1200" dirty="0">
                <a:solidFill>
                  <a:srgbClr val="C10F75"/>
                </a:solidFill>
              </a:rPr>
              <a:t>темпов строительства многоквартирных жилых домов в 2015 году связано с тем, что муниципальным районом полностью завершена программа переселения </a:t>
            </a:r>
            <a:r>
              <a:rPr lang="ru-RU" sz="1200" dirty="0" smtClean="0">
                <a:solidFill>
                  <a:srgbClr val="C10F75"/>
                </a:solidFill>
              </a:rPr>
              <a:t>населения.</a:t>
            </a:r>
          </a:p>
          <a:p>
            <a:r>
              <a:rPr lang="ru-RU" sz="1200" dirty="0">
                <a:solidFill>
                  <a:srgbClr val="C10F75"/>
                </a:solidFill>
              </a:rPr>
              <a:t>Также введены в эксплуатацию:</a:t>
            </a:r>
          </a:p>
          <a:p>
            <a:r>
              <a:rPr lang="ru-RU" sz="1200" dirty="0">
                <a:solidFill>
                  <a:srgbClr val="C10F75"/>
                </a:solidFill>
              </a:rPr>
              <a:t>     - стадион в п. Пречистое;</a:t>
            </a:r>
          </a:p>
          <a:p>
            <a:r>
              <a:rPr lang="ru-RU" sz="1200" dirty="0">
                <a:solidFill>
                  <a:srgbClr val="C10F75"/>
                </a:solidFill>
              </a:rPr>
              <a:t>     - автозаправочная станция в р-не д. Холм;</a:t>
            </a:r>
          </a:p>
          <a:p>
            <a:r>
              <a:rPr lang="ru-RU" sz="1200" dirty="0">
                <a:solidFill>
                  <a:srgbClr val="C10F75"/>
                </a:solidFill>
              </a:rPr>
              <a:t>     - офис врача общей практики в с. </a:t>
            </a:r>
            <a:r>
              <a:rPr lang="ru-RU" sz="1200" dirty="0" smtClean="0">
                <a:solidFill>
                  <a:srgbClr val="C10F75"/>
                </a:solidFill>
              </a:rPr>
              <a:t>Семеновское</a:t>
            </a:r>
          </a:p>
          <a:p>
            <a:r>
              <a:rPr lang="ru-RU" sz="1200" dirty="0">
                <a:solidFill>
                  <a:srgbClr val="C10F75"/>
                </a:solidFill>
              </a:rPr>
              <a:t>В среднесрочной перспективе в строительстве ожидаются в основном положительные </a:t>
            </a:r>
            <a:r>
              <a:rPr lang="ru-RU" sz="1200" dirty="0" smtClean="0">
                <a:solidFill>
                  <a:srgbClr val="C10F75"/>
                </a:solidFill>
              </a:rPr>
              <a:t>тенденции.</a:t>
            </a:r>
            <a:endParaRPr lang="ru-RU" sz="1200" dirty="0">
              <a:solidFill>
                <a:srgbClr val="C10F75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5516" y="4677102"/>
            <a:ext cx="3384376" cy="18722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A62AA9"/>
                </a:solidFill>
              </a:rPr>
              <a:t>Малое предпринимательство</a:t>
            </a:r>
          </a:p>
          <a:p>
            <a:pPr algn="ctr"/>
            <a:r>
              <a:rPr lang="ru-RU" sz="1200" dirty="0">
                <a:solidFill>
                  <a:srgbClr val="A62AA9"/>
                </a:solidFill>
              </a:rPr>
              <a:t>Во всех прогнозируемых показателях по малому </a:t>
            </a:r>
            <a:r>
              <a:rPr lang="ru-RU" sz="1200" dirty="0" smtClean="0">
                <a:solidFill>
                  <a:srgbClr val="A62AA9"/>
                </a:solidFill>
              </a:rPr>
              <a:t>предпринимательству </a:t>
            </a:r>
            <a:r>
              <a:rPr lang="ru-RU" sz="1200" dirty="0">
                <a:solidFill>
                  <a:srgbClr val="A62AA9"/>
                </a:solidFill>
              </a:rPr>
              <a:t>наибольший удельный вес занимают розничная торговля, обрабатывающие производства, транспорт и </a:t>
            </a:r>
            <a:r>
              <a:rPr lang="ru-RU" sz="1200" dirty="0" smtClean="0">
                <a:solidFill>
                  <a:srgbClr val="A62AA9"/>
                </a:solidFill>
              </a:rPr>
              <a:t>связь.</a:t>
            </a:r>
          </a:p>
          <a:p>
            <a:pPr algn="ctr"/>
            <a:r>
              <a:rPr lang="ru-RU" sz="1200" dirty="0">
                <a:solidFill>
                  <a:srgbClr val="A62AA9"/>
                </a:solidFill>
              </a:rPr>
              <a:t>Оборот малых </a:t>
            </a:r>
            <a:r>
              <a:rPr lang="ru-RU" sz="1200" dirty="0" smtClean="0">
                <a:solidFill>
                  <a:srgbClr val="A62AA9"/>
                </a:solidFill>
              </a:rPr>
              <a:t> предприятий к </a:t>
            </a:r>
            <a:r>
              <a:rPr lang="ru-RU" sz="1200" dirty="0">
                <a:solidFill>
                  <a:srgbClr val="A62AA9"/>
                </a:solidFill>
              </a:rPr>
              <a:t>2018 году составит  260,0  млн. рублей, что на 18,0  процентов выше 2015 года.</a:t>
            </a:r>
            <a:endParaRPr lang="ru-RU" sz="1200" dirty="0" smtClean="0">
              <a:solidFill>
                <a:srgbClr val="A62AA9"/>
              </a:solidFill>
            </a:endParaRPr>
          </a:p>
          <a:p>
            <a:pPr algn="ctr"/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60500" y="4560470"/>
            <a:ext cx="4356992" cy="1988840"/>
          </a:xfrm>
          <a:prstGeom prst="roundRect">
            <a:avLst/>
          </a:prstGeom>
          <a:solidFill>
            <a:srgbClr val="A1D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Труд и занятость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За 2012-2015 годы произошло снижение </a:t>
            </a:r>
            <a:r>
              <a:rPr lang="ru-RU" sz="1200" dirty="0">
                <a:solidFill>
                  <a:srgbClr val="FF0000"/>
                </a:solidFill>
              </a:rPr>
              <a:t>численности трудовых ресурсов с 4,2 тыс. человек в 2012 году до 3,8 тысяч в 2015 году </a:t>
            </a:r>
            <a:r>
              <a:rPr lang="ru-RU" sz="1200" dirty="0" smtClean="0">
                <a:solidFill>
                  <a:srgbClr val="FF0000"/>
                </a:solidFill>
              </a:rPr>
              <a:t>. В </a:t>
            </a:r>
            <a:r>
              <a:rPr lang="ru-RU" sz="1200" dirty="0">
                <a:solidFill>
                  <a:srgbClr val="FF0000"/>
                </a:solidFill>
              </a:rPr>
              <a:t>прогнозном периоде 2016-2018 годов ожидается продолжение процесса снижения наличных трудовых ресурсов </a:t>
            </a:r>
            <a:r>
              <a:rPr lang="ru-RU" sz="1200" dirty="0" smtClean="0">
                <a:solidFill>
                  <a:srgbClr val="FF0000"/>
                </a:solidFill>
              </a:rPr>
              <a:t>района. В связи с этим ожидается </a:t>
            </a:r>
            <a:r>
              <a:rPr lang="ru-RU" sz="1200" dirty="0">
                <a:solidFill>
                  <a:srgbClr val="FF0000"/>
                </a:solidFill>
              </a:rPr>
              <a:t>существенное сокращение </a:t>
            </a:r>
            <a:r>
              <a:rPr lang="ru-RU" sz="1200" dirty="0" smtClean="0">
                <a:solidFill>
                  <a:srgbClr val="FF0000"/>
                </a:solidFill>
              </a:rPr>
              <a:t>безработицы. По-прежнему </a:t>
            </a:r>
            <a:r>
              <a:rPr lang="ru-RU" sz="1200" dirty="0">
                <a:solidFill>
                  <a:srgbClr val="FF0000"/>
                </a:solidFill>
              </a:rPr>
              <a:t>будет ощутим дефицит высококвалифицированных кадров в реальном секторе </a:t>
            </a:r>
            <a:r>
              <a:rPr lang="ru-RU" sz="1200" dirty="0" smtClean="0">
                <a:solidFill>
                  <a:srgbClr val="FF0000"/>
                </a:solidFill>
              </a:rPr>
              <a:t>экономики.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5479</TotalTime>
  <Words>4252</Words>
  <Application>Microsoft Office PowerPoint</Application>
  <PresentationFormat>Экран (4:3)</PresentationFormat>
  <Paragraphs>731</Paragraphs>
  <Slides>36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Презентация PowerPoint</vt:lpstr>
      <vt:lpstr>Уважаемые жители Первомайского муниципального района</vt:lpstr>
      <vt:lpstr>Определение основных понятий, используемых при составлении и исполнении бюджета</vt:lpstr>
      <vt:lpstr>На 2015 год и плановый период 2016-2017 годов публично-правовыми образованиями Первомайского муниципального района было  сформировано 4 бюджета, в том числе:  1 бюджет муниципального района; 1 бюджет городского поселения (г.п. Пречистое); 2 бюджета сельских поселений (Кукобойского, Пречистенского)</vt:lpstr>
      <vt:lpstr>Бюджетный процесс в Первомайском муниципальном районе</vt:lpstr>
      <vt:lpstr>ИСПОЛНЕНИЕ БЮДЖЕТА–ЭТО  ЭТАП  БЮДЖЕТНОГО ПРОЦЕССА, КОТОРЫЙ НАЧИНАЕТСЯ С МОМЕНТА УТВЕРЖДЕНИЯ  РЕШЕНИЯ О БЮДЖЕТЕ НА ОЧЕРЕДНОЙ  ФИНАНСОВЫЙ ГОД И ПЛАНОВЫЙ ПЕРИОД  И  ПРОДОЛЖАЕТСЯ В ТЕЧЕНИЕ ФИНАНСОВОГО  ГОДА</vt:lpstr>
      <vt:lpstr>     </vt:lpstr>
      <vt:lpstr>Публичные слушания</vt:lpstr>
      <vt:lpstr>Прогноз социально-экономического развития Первомайского муниципального района на 2015-2017 годы </vt:lpstr>
      <vt:lpstr>Основные направления бюджетной и налоговой политики</vt:lpstr>
      <vt:lpstr>Показатели исполнения бюджета муниципального района в  динамике</vt:lpstr>
      <vt:lpstr>Доходы бюджета Первомайского муниципального района на 2015 год и на плановый период 2016-2017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Меры по повышению доходов бюджета района</vt:lpstr>
      <vt:lpstr>Расходы бюджета</vt:lpstr>
      <vt:lpstr>Распределение расходов бюджета района по разделам бюджетной классификации в 2015 году  (ОТРАСЛЕВАЯ СТРУКТУРА)</vt:lpstr>
      <vt:lpstr>Презентация PowerPoint</vt:lpstr>
      <vt:lpstr>Распределение расходов бюджета района по главным распорядителям бюджетных средств</vt:lpstr>
      <vt:lpstr>Презентация PowerPoint</vt:lpstr>
      <vt:lpstr>Презентация PowerPoint</vt:lpstr>
      <vt:lpstr>Распределение расходов бюджета района по муниципальным программам в 2015 году</vt:lpstr>
      <vt:lpstr>Презентация PowerPoint</vt:lpstr>
      <vt:lpstr>Презентация PowerPoint</vt:lpstr>
      <vt:lpstr>Презентация PowerPoint</vt:lpstr>
      <vt:lpstr>Муниципальная программа «Развитие образования в Первомайском муниципальном районе на 2015-2017 годы»</vt:lpstr>
      <vt:lpstr>Муниципальная программа  "Социальная поддержка населения Первомайского муниципального района на 2015-2017 годы"</vt:lpstr>
      <vt:lpstr>Муниципальная программа  "Развитие культуры, туризма и молодежной политики в Первомайском муниципальном районе на 2015-2017 годы"</vt:lpstr>
      <vt:lpstr>Муниципальная программа   «Развитие дорожного хозяйства и транспорта в Первомайском муниципальном районе на 2015-2017 годы»</vt:lpstr>
      <vt:lpstr>Муниципальная  программа «Развитие физической культуры и спорта в Первомайском муниципальном районе на 2015-2017 годы»</vt:lpstr>
      <vt:lpstr>Муниципальная программа   «Обеспечение качественными коммунальными услугами населения Первомайского муниципального района на 2015 - 2017 годы»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User1</cp:lastModifiedBy>
  <cp:revision>272</cp:revision>
  <dcterms:created xsi:type="dcterms:W3CDTF">2015-10-20T12:29:30Z</dcterms:created>
  <dcterms:modified xsi:type="dcterms:W3CDTF">2016-04-20T09:16:24Z</dcterms:modified>
</cp:coreProperties>
</file>